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slideLayouts/slideLayout16.xml" ContentType="application/vnd.openxmlformats-officedocument.presentationml.slideLayout+xml"/>
  <Default Extension="jpeg" ContentType="image/jpeg"/>
  <Default Extension="mp4" ContentType="video/unknown"/>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15.xml" ContentType="application/vnd.openxmlformats-officedocument.presentationml.slideLayout+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13.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726" r:id="rId1"/>
  </p:sldMasterIdLst>
  <p:notesMasterIdLst>
    <p:notesMasterId r:id="rId14"/>
  </p:notesMasterIdLst>
  <p:handoutMasterIdLst>
    <p:handoutMasterId r:id="rId15"/>
  </p:handoutMasterIdLst>
  <p:sldIdLst>
    <p:sldId id="256" r:id="rId2"/>
    <p:sldId id="257" r:id="rId3"/>
    <p:sldId id="258" r:id="rId4"/>
    <p:sldId id="267" r:id="rId5"/>
    <p:sldId id="259" r:id="rId6"/>
    <p:sldId id="266" r:id="rId7"/>
    <p:sldId id="265" r:id="rId8"/>
    <p:sldId id="260" r:id="rId9"/>
    <p:sldId id="261" r:id="rId10"/>
    <p:sldId id="263" r:id="rId11"/>
    <p:sldId id="262" r:id="rId12"/>
    <p:sldId id="264"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a="http://schemas.openxmlformats.org/drawingml/2006/main" xmlns:r="http://schemas.openxmlformats.org/officeDocument/2006/relationships" xmlns:p="http://schemas.openxmlformats.org/presentationml/2006/main" xmlns=""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a="http://schemas.openxmlformats.org/drawingml/2006/main" xmlns:r="http://schemas.openxmlformats.org/officeDocument/2006/relationships" xmlns:p="http://schemas.openxmlformats.org/presentationml/2006/main"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90" d="100"/>
          <a:sy n="90" d="100"/>
        </p:scale>
        <p:origin x="-872" y="-10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TT"/>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37418E-FD9D-43B9-A6DB-3BED89949C98}" type="datetimeFigureOut">
              <a:rPr lang="en-TT" smtClean="0"/>
              <a:pPr/>
              <a:t>10/31/14</a:t>
            </a:fld>
            <a:endParaRPr lang="en-T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TT"/>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1BBCF5-81AE-4B34-981F-382ABA06A46E}"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721111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T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12F27C-C910-4117-9A93-DC702299B497}" type="datetimeFigureOut">
              <a:rPr lang="en-TT" smtClean="0"/>
              <a:pPr/>
              <a:t>10/31/14</a:t>
            </a:fld>
            <a:endParaRPr lang="en-T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T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T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2D374D-130C-405B-8E0A-6FE56B1F521F}"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66771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10"/>
          </p:nvPr>
        </p:nvSpPr>
        <p:spPr/>
        <p:txBody>
          <a:bodyPr/>
          <a:lstStyle/>
          <a:p>
            <a:fld id="{382D374D-130C-405B-8E0A-6FE56B1F521F}" type="slidenum">
              <a:rPr lang="en-TT" smtClean="0"/>
              <a:pPr/>
              <a:t>1</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78694311"/>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10"/>
          </p:nvPr>
        </p:nvSpPr>
        <p:spPr/>
        <p:txBody>
          <a:bodyPr/>
          <a:lstStyle/>
          <a:p>
            <a:fld id="{382D374D-130C-405B-8E0A-6FE56B1F521F}" type="slidenum">
              <a:rPr lang="en-TT" smtClean="0"/>
              <a:pPr/>
              <a:t>5</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40034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355976" y="6309320"/>
            <a:ext cx="684132" cy="365125"/>
          </a:xfrm>
          <a:prstGeom prst="rect">
            <a:avLst/>
          </a:prstGeom>
        </p:spPr>
        <p:txBody>
          <a:bodyPr/>
          <a:lstStyle/>
          <a:p>
            <a:fld id="{DBAEB994-1BA2-4D2E-A37A-7477BA4B19A1}" type="datetime1">
              <a:rPr lang="en-TT" smtClean="0"/>
              <a:pPr/>
              <a:t>10/31/14</a:t>
            </a:fld>
            <a:endParaRPr lang="en-TT"/>
          </a:p>
        </p:txBody>
      </p:sp>
      <p:sp>
        <p:nvSpPr>
          <p:cNvPr id="5" name="Footer Placeholder 4"/>
          <p:cNvSpPr>
            <a:spLocks noGrp="1"/>
          </p:cNvSpPr>
          <p:nvPr>
            <p:ph type="ftr" sz="quarter" idx="11"/>
          </p:nvPr>
        </p:nvSpPr>
        <p:spPr/>
        <p:txBody>
          <a:bodyPr/>
          <a:lstStyle/>
          <a:p>
            <a:r>
              <a:rPr lang="en-TT" smtClean="0"/>
              <a:t>9645</a:t>
            </a:r>
            <a:endParaRPr lang="en-TT"/>
          </a:p>
        </p:txBody>
      </p:sp>
      <p:sp>
        <p:nvSpPr>
          <p:cNvPr id="6" name="Slide Number Placeholder 5"/>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5758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55976" y="6309320"/>
            <a:ext cx="684132" cy="365125"/>
          </a:xfrm>
          <a:prstGeom prst="rect">
            <a:avLst/>
          </a:prstGeom>
        </p:spPr>
        <p:txBody>
          <a:bodyPr/>
          <a:lstStyle/>
          <a:p>
            <a:fld id="{FC32F74B-48CF-44ED-8368-B8F7B0DFD6F3}" type="datetime1">
              <a:rPr lang="en-TT" smtClean="0"/>
              <a:pPr/>
              <a:t>10/31/14</a:t>
            </a:fld>
            <a:endParaRPr lang="en-TT"/>
          </a:p>
        </p:txBody>
      </p:sp>
      <p:sp>
        <p:nvSpPr>
          <p:cNvPr id="5" name="Footer Placeholder 4"/>
          <p:cNvSpPr>
            <a:spLocks noGrp="1"/>
          </p:cNvSpPr>
          <p:nvPr>
            <p:ph type="ftr" sz="quarter" idx="11"/>
          </p:nvPr>
        </p:nvSpPr>
        <p:spPr/>
        <p:txBody>
          <a:bodyPr/>
          <a:lstStyle/>
          <a:p>
            <a:r>
              <a:rPr lang="en-TT" smtClean="0"/>
              <a:t>9645</a:t>
            </a:r>
            <a:endParaRPr lang="en-TT"/>
          </a:p>
        </p:txBody>
      </p:sp>
      <p:sp>
        <p:nvSpPr>
          <p:cNvPr id="6" name="Slide Number Placeholder 5"/>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29201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55976" y="6309320"/>
            <a:ext cx="684132" cy="365125"/>
          </a:xfrm>
          <a:prstGeom prst="rect">
            <a:avLst/>
          </a:prstGeom>
        </p:spPr>
        <p:txBody>
          <a:bodyPr/>
          <a:lstStyle/>
          <a:p>
            <a:fld id="{BE81743A-41B4-4FB0-9E01-2ABF3D42678A}" type="datetime1">
              <a:rPr lang="en-TT" smtClean="0"/>
              <a:pPr/>
              <a:t>10/31/14</a:t>
            </a:fld>
            <a:endParaRPr lang="en-TT"/>
          </a:p>
        </p:txBody>
      </p:sp>
      <p:sp>
        <p:nvSpPr>
          <p:cNvPr id="5" name="Footer Placeholder 4"/>
          <p:cNvSpPr>
            <a:spLocks noGrp="1"/>
          </p:cNvSpPr>
          <p:nvPr>
            <p:ph type="ftr" sz="quarter" idx="11"/>
          </p:nvPr>
        </p:nvSpPr>
        <p:spPr/>
        <p:txBody>
          <a:bodyPr/>
          <a:lstStyle/>
          <a:p>
            <a:r>
              <a:rPr lang="en-TT" smtClean="0"/>
              <a:t>9645</a:t>
            </a:r>
            <a:endParaRPr lang="en-TT"/>
          </a:p>
        </p:txBody>
      </p:sp>
      <p:sp>
        <p:nvSpPr>
          <p:cNvPr id="6" name="Slide Number Placeholder 5"/>
          <p:cNvSpPr>
            <a:spLocks noGrp="1"/>
          </p:cNvSpPr>
          <p:nvPr>
            <p:ph type="sldNum" sz="quarter" idx="12"/>
          </p:nvPr>
        </p:nvSpPr>
        <p:spPr/>
        <p:txBody>
          <a:bodyPr/>
          <a:lstStyle/>
          <a:p>
            <a:fld id="{2997C308-0F7F-408A-BEFF-7FB5E63A787A}" type="slidenum">
              <a:rPr lang="en-TT" smtClean="0"/>
              <a:pPr/>
              <a:t>‹#›</a:t>
            </a:fld>
            <a:endParaRPr lang="en-T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99067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55976" y="6309320"/>
            <a:ext cx="684132" cy="365125"/>
          </a:xfrm>
          <a:prstGeom prst="rect">
            <a:avLst/>
          </a:prstGeom>
        </p:spPr>
        <p:txBody>
          <a:bodyPr/>
          <a:lstStyle/>
          <a:p>
            <a:fld id="{C8354A02-B609-42FA-AB0F-D7B8700C12D9}" type="datetime1">
              <a:rPr lang="en-TT" smtClean="0"/>
              <a:pPr/>
              <a:t>10/31/14</a:t>
            </a:fld>
            <a:endParaRPr lang="en-TT"/>
          </a:p>
        </p:txBody>
      </p:sp>
      <p:sp>
        <p:nvSpPr>
          <p:cNvPr id="5" name="Footer Placeholder 4"/>
          <p:cNvSpPr>
            <a:spLocks noGrp="1"/>
          </p:cNvSpPr>
          <p:nvPr>
            <p:ph type="ftr" sz="quarter" idx="11"/>
          </p:nvPr>
        </p:nvSpPr>
        <p:spPr/>
        <p:txBody>
          <a:bodyPr/>
          <a:lstStyle/>
          <a:p>
            <a:r>
              <a:rPr lang="en-TT" smtClean="0"/>
              <a:t>9645</a:t>
            </a:r>
            <a:endParaRPr lang="en-TT"/>
          </a:p>
        </p:txBody>
      </p:sp>
      <p:sp>
        <p:nvSpPr>
          <p:cNvPr id="6" name="Slide Number Placeholder 5"/>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84104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55976" y="6309320"/>
            <a:ext cx="684132" cy="365125"/>
          </a:xfrm>
          <a:prstGeom prst="rect">
            <a:avLst/>
          </a:prstGeom>
        </p:spPr>
        <p:txBody>
          <a:bodyPr/>
          <a:lstStyle/>
          <a:p>
            <a:fld id="{ADCA8279-B3AE-42EE-9011-E15A833C8A0A}" type="datetime1">
              <a:rPr lang="en-TT" smtClean="0"/>
              <a:pPr/>
              <a:t>10/31/14</a:t>
            </a:fld>
            <a:endParaRPr lang="en-TT"/>
          </a:p>
        </p:txBody>
      </p:sp>
      <p:sp>
        <p:nvSpPr>
          <p:cNvPr id="5" name="Footer Placeholder 4"/>
          <p:cNvSpPr>
            <a:spLocks noGrp="1"/>
          </p:cNvSpPr>
          <p:nvPr>
            <p:ph type="ftr" sz="quarter" idx="11"/>
          </p:nvPr>
        </p:nvSpPr>
        <p:spPr/>
        <p:txBody>
          <a:bodyPr/>
          <a:lstStyle/>
          <a:p>
            <a:r>
              <a:rPr lang="en-TT" smtClean="0"/>
              <a:t>9645</a:t>
            </a:r>
            <a:endParaRPr lang="en-TT"/>
          </a:p>
        </p:txBody>
      </p:sp>
      <p:sp>
        <p:nvSpPr>
          <p:cNvPr id="6" name="Slide Number Placeholder 5"/>
          <p:cNvSpPr>
            <a:spLocks noGrp="1"/>
          </p:cNvSpPr>
          <p:nvPr>
            <p:ph type="sldNum" sz="quarter" idx="12"/>
          </p:nvPr>
        </p:nvSpPr>
        <p:spPr/>
        <p:txBody>
          <a:bodyPr/>
          <a:lstStyle/>
          <a:p>
            <a:fld id="{2997C308-0F7F-408A-BEFF-7FB5E63A787A}" type="slidenum">
              <a:rPr lang="en-TT" smtClean="0"/>
              <a:pPr/>
              <a:t>‹#›</a:t>
            </a:fld>
            <a:endParaRPr lang="en-T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97057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55976" y="6309320"/>
            <a:ext cx="684132" cy="365125"/>
          </a:xfrm>
          <a:prstGeom prst="rect">
            <a:avLst/>
          </a:prstGeom>
        </p:spPr>
        <p:txBody>
          <a:bodyPr/>
          <a:lstStyle/>
          <a:p>
            <a:fld id="{197CF49C-6A7E-4CC8-9E93-7C62C3BD75A1}" type="datetime1">
              <a:rPr lang="en-TT" smtClean="0"/>
              <a:pPr/>
              <a:t>10/31/14</a:t>
            </a:fld>
            <a:endParaRPr lang="en-TT"/>
          </a:p>
        </p:txBody>
      </p:sp>
      <p:sp>
        <p:nvSpPr>
          <p:cNvPr id="5" name="Footer Placeholder 4"/>
          <p:cNvSpPr>
            <a:spLocks noGrp="1"/>
          </p:cNvSpPr>
          <p:nvPr>
            <p:ph type="ftr" sz="quarter" idx="11"/>
          </p:nvPr>
        </p:nvSpPr>
        <p:spPr/>
        <p:txBody>
          <a:bodyPr/>
          <a:lstStyle/>
          <a:p>
            <a:r>
              <a:rPr lang="en-TT" smtClean="0"/>
              <a:t>9645</a:t>
            </a:r>
            <a:endParaRPr lang="en-TT"/>
          </a:p>
        </p:txBody>
      </p:sp>
      <p:sp>
        <p:nvSpPr>
          <p:cNvPr id="6" name="Slide Number Placeholder 5"/>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83780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355976" y="6309320"/>
            <a:ext cx="684132" cy="365125"/>
          </a:xfrm>
          <a:prstGeom prst="rect">
            <a:avLst/>
          </a:prstGeom>
        </p:spPr>
        <p:txBody>
          <a:bodyPr/>
          <a:lstStyle/>
          <a:p>
            <a:fld id="{16FABDE6-CDDE-4A35-B33C-B88694613DAE}" type="datetime1">
              <a:rPr lang="en-TT" smtClean="0"/>
              <a:pPr/>
              <a:t>10/31/14</a:t>
            </a:fld>
            <a:endParaRPr lang="en-TT"/>
          </a:p>
        </p:txBody>
      </p:sp>
      <p:sp>
        <p:nvSpPr>
          <p:cNvPr id="5" name="Footer Placeholder 4"/>
          <p:cNvSpPr>
            <a:spLocks noGrp="1"/>
          </p:cNvSpPr>
          <p:nvPr>
            <p:ph type="ftr" sz="quarter" idx="11"/>
          </p:nvPr>
        </p:nvSpPr>
        <p:spPr/>
        <p:txBody>
          <a:bodyPr/>
          <a:lstStyle/>
          <a:p>
            <a:r>
              <a:rPr lang="en-TT" smtClean="0"/>
              <a:t>9645</a:t>
            </a:r>
            <a:endParaRPr lang="en-TT"/>
          </a:p>
        </p:txBody>
      </p:sp>
      <p:sp>
        <p:nvSpPr>
          <p:cNvPr id="6" name="Slide Number Placeholder 5"/>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61517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355976" y="6309320"/>
            <a:ext cx="684132" cy="365125"/>
          </a:xfrm>
          <a:prstGeom prst="rect">
            <a:avLst/>
          </a:prstGeom>
        </p:spPr>
        <p:txBody>
          <a:bodyPr/>
          <a:lstStyle/>
          <a:p>
            <a:fld id="{401E3899-556C-48EA-914E-45AFB5479F89}" type="datetime1">
              <a:rPr lang="en-TT" smtClean="0"/>
              <a:pPr/>
              <a:t>10/31/14</a:t>
            </a:fld>
            <a:endParaRPr lang="en-TT"/>
          </a:p>
        </p:txBody>
      </p:sp>
      <p:sp>
        <p:nvSpPr>
          <p:cNvPr id="5" name="Footer Placeholder 4"/>
          <p:cNvSpPr>
            <a:spLocks noGrp="1"/>
          </p:cNvSpPr>
          <p:nvPr>
            <p:ph type="ftr" sz="quarter" idx="11"/>
          </p:nvPr>
        </p:nvSpPr>
        <p:spPr/>
        <p:txBody>
          <a:bodyPr/>
          <a:lstStyle/>
          <a:p>
            <a:r>
              <a:rPr lang="en-TT" smtClean="0"/>
              <a:t>9645</a:t>
            </a:r>
            <a:endParaRPr lang="en-TT"/>
          </a:p>
        </p:txBody>
      </p:sp>
      <p:sp>
        <p:nvSpPr>
          <p:cNvPr id="6" name="Slide Number Placeholder 5"/>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2688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355976" y="6309320"/>
            <a:ext cx="684132" cy="365125"/>
          </a:xfrm>
          <a:prstGeom prst="rect">
            <a:avLst/>
          </a:prstGeom>
        </p:spPr>
        <p:txBody>
          <a:bodyPr/>
          <a:lstStyle/>
          <a:p>
            <a:fld id="{7D989FF9-2271-4921-8C42-2A8EE578BE31}" type="datetime1">
              <a:rPr lang="en-TT" smtClean="0"/>
              <a:pPr/>
              <a:t>10/31/14</a:t>
            </a:fld>
            <a:endParaRPr lang="en-TT"/>
          </a:p>
        </p:txBody>
      </p:sp>
      <p:sp>
        <p:nvSpPr>
          <p:cNvPr id="5" name="Footer Placeholder 4"/>
          <p:cNvSpPr>
            <a:spLocks noGrp="1"/>
          </p:cNvSpPr>
          <p:nvPr>
            <p:ph type="ftr" sz="quarter" idx="11"/>
          </p:nvPr>
        </p:nvSpPr>
        <p:spPr/>
        <p:txBody>
          <a:bodyPr/>
          <a:lstStyle/>
          <a:p>
            <a:r>
              <a:rPr lang="en-TT" smtClean="0"/>
              <a:t>9645</a:t>
            </a:r>
            <a:endParaRPr lang="en-TT"/>
          </a:p>
        </p:txBody>
      </p:sp>
      <p:sp>
        <p:nvSpPr>
          <p:cNvPr id="6" name="Slide Number Placeholder 5"/>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031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55976" y="6309320"/>
            <a:ext cx="684132" cy="365125"/>
          </a:xfrm>
          <a:prstGeom prst="rect">
            <a:avLst/>
          </a:prstGeom>
        </p:spPr>
        <p:txBody>
          <a:bodyPr/>
          <a:lstStyle/>
          <a:p>
            <a:fld id="{6E264921-1447-40CE-9D19-8B6C4C98F351}" type="datetime1">
              <a:rPr lang="en-TT" smtClean="0"/>
              <a:pPr/>
              <a:t>10/31/14</a:t>
            </a:fld>
            <a:endParaRPr lang="en-TT"/>
          </a:p>
        </p:txBody>
      </p:sp>
      <p:sp>
        <p:nvSpPr>
          <p:cNvPr id="5" name="Footer Placeholder 4"/>
          <p:cNvSpPr>
            <a:spLocks noGrp="1"/>
          </p:cNvSpPr>
          <p:nvPr>
            <p:ph type="ftr" sz="quarter" idx="11"/>
          </p:nvPr>
        </p:nvSpPr>
        <p:spPr/>
        <p:txBody>
          <a:bodyPr/>
          <a:lstStyle/>
          <a:p>
            <a:r>
              <a:rPr lang="en-TT" smtClean="0"/>
              <a:t>9645</a:t>
            </a:r>
            <a:endParaRPr lang="en-TT"/>
          </a:p>
        </p:txBody>
      </p:sp>
      <p:sp>
        <p:nvSpPr>
          <p:cNvPr id="6" name="Slide Number Placeholder 5"/>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6845256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355976" y="6309320"/>
            <a:ext cx="684132" cy="365125"/>
          </a:xfrm>
          <a:prstGeom prst="rect">
            <a:avLst/>
          </a:prstGeom>
        </p:spPr>
        <p:txBody>
          <a:bodyPr/>
          <a:lstStyle/>
          <a:p>
            <a:fld id="{A83F2D24-3758-41F2-8ECD-8A77F07A2BB9}" type="datetime1">
              <a:rPr lang="en-TT" smtClean="0"/>
              <a:pPr/>
              <a:t>10/31/14</a:t>
            </a:fld>
            <a:endParaRPr lang="en-TT"/>
          </a:p>
        </p:txBody>
      </p:sp>
      <p:sp>
        <p:nvSpPr>
          <p:cNvPr id="6" name="Footer Placeholder 5"/>
          <p:cNvSpPr>
            <a:spLocks noGrp="1"/>
          </p:cNvSpPr>
          <p:nvPr>
            <p:ph type="ftr" sz="quarter" idx="11"/>
          </p:nvPr>
        </p:nvSpPr>
        <p:spPr/>
        <p:txBody>
          <a:bodyPr/>
          <a:lstStyle/>
          <a:p>
            <a:r>
              <a:rPr lang="en-TT" smtClean="0"/>
              <a:t>9645</a:t>
            </a:r>
            <a:endParaRPr lang="en-TT"/>
          </a:p>
        </p:txBody>
      </p:sp>
      <p:sp>
        <p:nvSpPr>
          <p:cNvPr id="7" name="Slide Number Placeholder 6"/>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8198510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355976" y="6309320"/>
            <a:ext cx="684132" cy="365125"/>
          </a:xfrm>
          <a:prstGeom prst="rect">
            <a:avLst/>
          </a:prstGeom>
        </p:spPr>
        <p:txBody>
          <a:bodyPr/>
          <a:lstStyle/>
          <a:p>
            <a:fld id="{16B40EDD-02E5-4C13-AF8E-5CAC290893B3}" type="datetime1">
              <a:rPr lang="en-TT" smtClean="0"/>
              <a:pPr/>
              <a:t>10/31/14</a:t>
            </a:fld>
            <a:endParaRPr lang="en-TT"/>
          </a:p>
        </p:txBody>
      </p:sp>
      <p:sp>
        <p:nvSpPr>
          <p:cNvPr id="8" name="Footer Placeholder 7"/>
          <p:cNvSpPr>
            <a:spLocks noGrp="1"/>
          </p:cNvSpPr>
          <p:nvPr>
            <p:ph type="ftr" sz="quarter" idx="11"/>
          </p:nvPr>
        </p:nvSpPr>
        <p:spPr/>
        <p:txBody>
          <a:bodyPr/>
          <a:lstStyle/>
          <a:p>
            <a:r>
              <a:rPr lang="en-TT" smtClean="0"/>
              <a:t>9645</a:t>
            </a:r>
            <a:endParaRPr lang="en-TT"/>
          </a:p>
        </p:txBody>
      </p:sp>
      <p:sp>
        <p:nvSpPr>
          <p:cNvPr id="9" name="Slide Number Placeholder 8"/>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6155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4355976" y="6309320"/>
            <a:ext cx="684132" cy="365125"/>
          </a:xfrm>
          <a:prstGeom prst="rect">
            <a:avLst/>
          </a:prstGeom>
        </p:spPr>
        <p:txBody>
          <a:bodyPr/>
          <a:lstStyle/>
          <a:p>
            <a:fld id="{3D9AA4CF-42F2-4F72-8CE5-AF8864C7BC13}" type="datetime1">
              <a:rPr lang="en-TT" smtClean="0"/>
              <a:pPr/>
              <a:t>10/31/14</a:t>
            </a:fld>
            <a:endParaRPr lang="en-TT"/>
          </a:p>
        </p:txBody>
      </p:sp>
      <p:sp>
        <p:nvSpPr>
          <p:cNvPr id="4" name="Footer Placeholder 3"/>
          <p:cNvSpPr>
            <a:spLocks noGrp="1"/>
          </p:cNvSpPr>
          <p:nvPr>
            <p:ph type="ftr" sz="quarter" idx="11"/>
          </p:nvPr>
        </p:nvSpPr>
        <p:spPr/>
        <p:txBody>
          <a:bodyPr/>
          <a:lstStyle/>
          <a:p>
            <a:r>
              <a:rPr lang="en-TT" smtClean="0"/>
              <a:t>9645</a:t>
            </a:r>
            <a:endParaRPr lang="en-TT"/>
          </a:p>
        </p:txBody>
      </p:sp>
      <p:sp>
        <p:nvSpPr>
          <p:cNvPr id="5" name="Slide Number Placeholder 4"/>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63377528"/>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55976" y="6309320"/>
            <a:ext cx="684132" cy="365125"/>
          </a:xfrm>
          <a:prstGeom prst="rect">
            <a:avLst/>
          </a:prstGeom>
        </p:spPr>
        <p:txBody>
          <a:bodyPr/>
          <a:lstStyle/>
          <a:p>
            <a:fld id="{C991FC4F-E6A1-4A93-9B07-97B886F5B7EC}" type="datetime1">
              <a:rPr lang="en-TT" smtClean="0"/>
              <a:pPr/>
              <a:t>10/31/14</a:t>
            </a:fld>
            <a:endParaRPr lang="en-TT"/>
          </a:p>
        </p:txBody>
      </p:sp>
      <p:sp>
        <p:nvSpPr>
          <p:cNvPr id="3" name="Footer Placeholder 2"/>
          <p:cNvSpPr>
            <a:spLocks noGrp="1"/>
          </p:cNvSpPr>
          <p:nvPr>
            <p:ph type="ftr" sz="quarter" idx="11"/>
          </p:nvPr>
        </p:nvSpPr>
        <p:spPr/>
        <p:txBody>
          <a:bodyPr/>
          <a:lstStyle/>
          <a:p>
            <a:r>
              <a:rPr lang="en-TT" smtClean="0"/>
              <a:t>9645</a:t>
            </a:r>
            <a:endParaRPr lang="en-TT"/>
          </a:p>
        </p:txBody>
      </p:sp>
      <p:sp>
        <p:nvSpPr>
          <p:cNvPr id="4" name="Slide Number Placeholder 3"/>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758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4355976" y="6309320"/>
            <a:ext cx="684132" cy="365125"/>
          </a:xfrm>
          <a:prstGeom prst="rect">
            <a:avLst/>
          </a:prstGeom>
        </p:spPr>
        <p:txBody>
          <a:bodyPr/>
          <a:lstStyle/>
          <a:p>
            <a:fld id="{D482A625-F8ED-4C3C-95DB-04DC554BF14B}" type="datetime1">
              <a:rPr lang="en-TT" smtClean="0"/>
              <a:pPr/>
              <a:t>10/31/14</a:t>
            </a:fld>
            <a:endParaRPr lang="en-TT"/>
          </a:p>
        </p:txBody>
      </p:sp>
      <p:sp>
        <p:nvSpPr>
          <p:cNvPr id="6" name="Footer Placeholder 5"/>
          <p:cNvSpPr>
            <a:spLocks noGrp="1"/>
          </p:cNvSpPr>
          <p:nvPr>
            <p:ph type="ftr" sz="quarter" idx="11"/>
          </p:nvPr>
        </p:nvSpPr>
        <p:spPr/>
        <p:txBody>
          <a:bodyPr/>
          <a:lstStyle/>
          <a:p>
            <a:r>
              <a:rPr lang="en-TT" smtClean="0"/>
              <a:t>9645</a:t>
            </a:r>
            <a:endParaRPr lang="en-TT"/>
          </a:p>
        </p:txBody>
      </p:sp>
      <p:sp>
        <p:nvSpPr>
          <p:cNvPr id="7" name="Slide Number Placeholder 6"/>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208523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355976" y="6309320"/>
            <a:ext cx="684132" cy="365125"/>
          </a:xfrm>
          <a:prstGeom prst="rect">
            <a:avLst/>
          </a:prstGeom>
        </p:spPr>
        <p:txBody>
          <a:bodyPr/>
          <a:lstStyle/>
          <a:p>
            <a:fld id="{79F25663-0089-4C52-BF5C-2D14B324A5BC}" type="datetime1">
              <a:rPr lang="en-TT" smtClean="0"/>
              <a:pPr/>
              <a:t>10/31/14</a:t>
            </a:fld>
            <a:endParaRPr lang="en-TT"/>
          </a:p>
        </p:txBody>
      </p:sp>
      <p:sp>
        <p:nvSpPr>
          <p:cNvPr id="6" name="Footer Placeholder 5"/>
          <p:cNvSpPr>
            <a:spLocks noGrp="1"/>
          </p:cNvSpPr>
          <p:nvPr>
            <p:ph type="ftr" sz="quarter" idx="11"/>
          </p:nvPr>
        </p:nvSpPr>
        <p:spPr/>
        <p:txBody>
          <a:bodyPr/>
          <a:lstStyle/>
          <a:p>
            <a:r>
              <a:rPr lang="en-TT" smtClean="0"/>
              <a:t>9645</a:t>
            </a:r>
            <a:endParaRPr lang="en-TT"/>
          </a:p>
        </p:txBody>
      </p:sp>
      <p:sp>
        <p:nvSpPr>
          <p:cNvPr id="7" name="Slide Number Placeholder 6"/>
          <p:cNvSpPr>
            <a:spLocks noGrp="1"/>
          </p:cNvSpPr>
          <p:nvPr>
            <p:ph type="sldNum" sz="quarter" idx="12"/>
          </p:nvPr>
        </p:nvSpPr>
        <p:spPr/>
        <p:txBody>
          <a:body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630979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8379372" y="6381328"/>
            <a:ext cx="690337" cy="365125"/>
          </a:xfrm>
          <a:prstGeom prst="rect">
            <a:avLst/>
          </a:prstGeom>
        </p:spPr>
        <p:txBody>
          <a:bodyPr vert="horz" lIns="91440" tIns="45720" rIns="91440" bIns="45720" rtlCol="0" anchor="ctr"/>
          <a:lstStyle>
            <a:lvl1pPr algn="l">
              <a:defRPr sz="1800">
                <a:solidFill>
                  <a:schemeClr val="tx1"/>
                </a:solidFill>
              </a:defRPr>
            </a:lvl1pPr>
          </a:lstStyle>
          <a:p>
            <a:r>
              <a:rPr lang="en-TT" dirty="0" smtClean="0"/>
              <a:t>9645</a:t>
            </a:r>
            <a:endParaRPr lang="en-TT" dirty="0"/>
          </a:p>
        </p:txBody>
      </p:sp>
      <p:sp>
        <p:nvSpPr>
          <p:cNvPr id="6" name="Slide Number Placeholder 5"/>
          <p:cNvSpPr>
            <a:spLocks noGrp="1"/>
          </p:cNvSpPr>
          <p:nvPr>
            <p:ph type="sldNum" sz="quarter" idx="4"/>
          </p:nvPr>
        </p:nvSpPr>
        <p:spPr>
          <a:xfrm>
            <a:off x="611560" y="6093296"/>
            <a:ext cx="512638" cy="365125"/>
          </a:xfrm>
          <a:prstGeom prst="rect">
            <a:avLst/>
          </a:prstGeom>
        </p:spPr>
        <p:txBody>
          <a:bodyPr vert="horz" lIns="91440" tIns="45720" rIns="91440" bIns="45720" rtlCol="0" anchor="ctr"/>
          <a:lstStyle>
            <a:lvl1pPr algn="r">
              <a:defRPr sz="900">
                <a:solidFill>
                  <a:schemeClr val="accent1"/>
                </a:solidFill>
              </a:defRPr>
            </a:lvl1pPr>
          </a:lstStyle>
          <a:p>
            <a:fld id="{2997C308-0F7F-408A-BEFF-7FB5E63A787A}" type="slidenum">
              <a:rPr lang="en-TT" smtClean="0"/>
              <a:pPr/>
              <a:t>‹#›</a:t>
            </a:fld>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00634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image" Target="../media/image7.png"/><Relationship Id="rId1" Type="http://schemas.openxmlformats.org/officeDocument/2006/relationships/video" Target="../media/media1.mp4"/><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04665"/>
            <a:ext cx="7772400" cy="864096"/>
          </a:xfrm>
        </p:spPr>
        <p:txBody>
          <a:bodyPr/>
          <a:lstStyle/>
          <a:p>
            <a:pPr algn="ctr"/>
            <a:r>
              <a:rPr lang="en-TT" dirty="0" smtClean="0">
                <a:latin typeface="Times New Roman" panose="02020603050405020304" pitchFamily="18" charset="0"/>
                <a:cs typeface="Times New Roman" panose="02020603050405020304" pitchFamily="18" charset="0"/>
              </a:rPr>
              <a:t>9645</a:t>
            </a:r>
            <a:endParaRPr lang="en-TT"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27584" y="1124744"/>
            <a:ext cx="6688832" cy="1368152"/>
          </a:xfrm>
        </p:spPr>
        <p:txBody>
          <a:bodyPr>
            <a:normAutofit/>
          </a:bodyPr>
          <a:lstStyle/>
          <a:p>
            <a:pPr algn="l">
              <a:spcAft>
                <a:spcPts val="0"/>
              </a:spcAft>
            </a:pPr>
            <a:endParaRPr lang="en-TT" sz="2000" dirty="0" smtClean="0">
              <a:effectLst/>
            </a:endParaRPr>
          </a:p>
          <a:p>
            <a:r>
              <a:rPr lang="en-US" sz="2000" dirty="0" smtClean="0">
                <a:solidFill>
                  <a:schemeClr val="tx1"/>
                </a:solidFill>
                <a:latin typeface="Times New Roman" panose="02020603050405020304" pitchFamily="18" charset="0"/>
                <a:cs typeface="Times New Roman" panose="02020603050405020304" pitchFamily="18" charset="0"/>
              </a:rPr>
              <a:t>TTCSI “</a:t>
            </a:r>
            <a:r>
              <a:rPr lang="en-US" sz="2000" dirty="0" smtClean="0">
                <a:solidFill>
                  <a:schemeClr val="tx1"/>
                </a:solidFill>
                <a:effectLst/>
                <a:latin typeface="Times New Roman" panose="02020603050405020304" pitchFamily="18" charset="0"/>
                <a:cs typeface="Times New Roman" panose="02020603050405020304" pitchFamily="18" charset="0"/>
              </a:rPr>
              <a:t>I AM” SECONDARY SCHOOLS COMPETITION CHALLENGE</a:t>
            </a:r>
            <a:endParaRPr lang="en-TT" sz="2000" dirty="0" smtClean="0">
              <a:solidFill>
                <a:schemeClr val="tx1"/>
              </a:solidFill>
              <a:effectLst/>
              <a:latin typeface="Times New Roman" panose="02020603050405020304" pitchFamily="18" charset="0"/>
              <a:ea typeface="Cambria"/>
              <a:cs typeface="Times New Roman" panose="02020603050405020304" pitchFamily="18" charset="0"/>
            </a:endParaRPr>
          </a:p>
          <a:p>
            <a:endParaRPr lang="en-TT" dirty="0"/>
          </a:p>
        </p:txBody>
      </p:sp>
      <p:graphicFrame>
        <p:nvGraphicFramePr>
          <p:cNvPr id="4" name="Table 3"/>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40933670"/>
              </p:ext>
            </p:extLst>
          </p:nvPr>
        </p:nvGraphicFramePr>
        <p:xfrm>
          <a:off x="457200" y="3680301"/>
          <a:ext cx="8229600" cy="182880"/>
        </p:xfrm>
        <a:graphic>
          <a:graphicData uri="http://schemas.openxmlformats.org/drawingml/2006/table">
            <a:tbl>
              <a:tblPr>
                <a:tableStyleId>{5C22544A-7EE6-4342-B048-85BDC9FD1C3A}</a:tableStyleId>
              </a:tblPr>
              <a:tblGrid>
                <a:gridCol w="8229600"/>
              </a:tblGrid>
              <a:tr h="0">
                <a:tc>
                  <a:txBody>
                    <a:bodyPr/>
                    <a:lstStyle/>
                    <a:p>
                      <a:pPr algn="l">
                        <a:spcAft>
                          <a:spcPts val="0"/>
                        </a:spcAft>
                      </a:pPr>
                      <a:r>
                        <a:rPr lang="en-US" sz="1200" dirty="0">
                          <a:effectLst/>
                        </a:rPr>
                        <a:t> </a:t>
                      </a:r>
                      <a:endParaRPr lang="en-TT" sz="1800" dirty="0">
                        <a:effectLst/>
                        <a:latin typeface="Cambria"/>
                        <a:ea typeface="Cambria"/>
                        <a:cs typeface="Times New Roman"/>
                      </a:endParaRPr>
                    </a:p>
                  </a:txBody>
                  <a:tcPr marL="114300" marR="114300" marT="0" marB="0"/>
                </a:tc>
              </a:tr>
            </a:tbl>
          </a:graphicData>
        </a:graphic>
      </p:graphicFrame>
      <p:sp>
        <p:nvSpPr>
          <p:cNvPr id="5" name="Footer Placeholder 4"/>
          <p:cNvSpPr>
            <a:spLocks noGrp="1"/>
          </p:cNvSpPr>
          <p:nvPr>
            <p:ph type="ftr" sz="quarter" idx="11"/>
          </p:nvPr>
        </p:nvSpPr>
        <p:spPr>
          <a:xfrm>
            <a:off x="8388424" y="6381328"/>
            <a:ext cx="720080" cy="365125"/>
          </a:xfrm>
        </p:spPr>
        <p:txBody>
          <a:bodyPr/>
          <a:lstStyle/>
          <a:p>
            <a:r>
              <a:rPr lang="en-TT" dirty="0" smtClean="0">
                <a:solidFill>
                  <a:schemeClr val="tx1"/>
                </a:solidFill>
              </a:rPr>
              <a:t>9645</a:t>
            </a:r>
            <a:endParaRPr lang="en-TT" dirty="0">
              <a:solidFill>
                <a:schemeClr val="tx1"/>
              </a:solidFill>
            </a:endParaRPr>
          </a:p>
        </p:txBody>
      </p:sp>
      <p:pic>
        <p:nvPicPr>
          <p:cNvPr id="6" name="Picture 5" descr="IMG_2479.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87557" y="2276872"/>
            <a:ext cx="5532107" cy="414908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3742548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476672"/>
            <a:ext cx="6347713" cy="1320800"/>
          </a:xfrm>
        </p:spPr>
        <p:txBody>
          <a:bodyPr/>
          <a:lstStyle/>
          <a:p>
            <a:pPr algn="ctr"/>
            <a:r>
              <a:rPr lang="en-TT" dirty="0" smtClean="0">
                <a:latin typeface="Times New Roman" panose="02020603050405020304" pitchFamily="18" charset="0"/>
                <a:cs typeface="Times New Roman" panose="02020603050405020304" pitchFamily="18" charset="0"/>
              </a:rPr>
              <a:t>DISCUSSION</a:t>
            </a:r>
            <a:endParaRPr lang="en-TT"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68760"/>
            <a:ext cx="8229600" cy="4857403"/>
          </a:xfrm>
        </p:spPr>
        <p:txBody>
          <a:bodyPr>
            <a:normAutofit/>
          </a:bodyPr>
          <a:lstStyle/>
          <a:p>
            <a:pPr algn="just">
              <a:lnSpc>
                <a:spcPct val="150000"/>
              </a:lnSpc>
            </a:pPr>
            <a:r>
              <a:rPr lang="en-TT" sz="2000" dirty="0" smtClean="0">
                <a:latin typeface="Times New Roman" panose="02020603050405020304" pitchFamily="18" charset="0"/>
                <a:cs typeface="Times New Roman" panose="02020603050405020304" pitchFamily="18" charset="0"/>
              </a:rPr>
              <a:t>With the green turf grass blocking the direct sunlight from heating the galvanize roof, the conduction and radiation of the heat was tremendously reduced hence lowering the inside temperature. </a:t>
            </a:r>
          </a:p>
          <a:p>
            <a:pPr algn="just">
              <a:lnSpc>
                <a:spcPct val="150000"/>
              </a:lnSpc>
            </a:pPr>
            <a:endParaRPr lang="en-TT" sz="2000" dirty="0" smtClean="0">
              <a:latin typeface="Times New Roman" panose="02020603050405020304" pitchFamily="18" charset="0"/>
              <a:cs typeface="Times New Roman" panose="02020603050405020304" pitchFamily="18" charset="0"/>
            </a:endParaRPr>
          </a:p>
          <a:p>
            <a:pPr algn="just">
              <a:lnSpc>
                <a:spcPct val="150000"/>
              </a:lnSpc>
            </a:pPr>
            <a:r>
              <a:rPr lang="en-TT" sz="2000" dirty="0" smtClean="0">
                <a:latin typeface="Times New Roman" panose="02020603050405020304" pitchFamily="18" charset="0"/>
                <a:cs typeface="Times New Roman" panose="02020603050405020304" pitchFamily="18" charset="0"/>
              </a:rPr>
              <a:t>This in turn reduced the amount of heat transferred to the enclosed space.</a:t>
            </a:r>
          </a:p>
          <a:p>
            <a:pPr algn="just">
              <a:lnSpc>
                <a:spcPct val="150000"/>
              </a:lnSpc>
            </a:pPr>
            <a:endParaRPr lang="en-TT" sz="2000" dirty="0" smtClean="0">
              <a:latin typeface="Times New Roman" panose="02020603050405020304" pitchFamily="18" charset="0"/>
              <a:cs typeface="Times New Roman" panose="02020603050405020304" pitchFamily="18" charset="0"/>
            </a:endParaRPr>
          </a:p>
          <a:p>
            <a:pPr algn="just">
              <a:lnSpc>
                <a:spcPct val="150000"/>
              </a:lnSpc>
            </a:pPr>
            <a:r>
              <a:rPr lang="en-TT" sz="2000" dirty="0" smtClean="0">
                <a:latin typeface="Times New Roman" panose="02020603050405020304" pitchFamily="18" charset="0"/>
                <a:cs typeface="Times New Roman" panose="02020603050405020304" pitchFamily="18" charset="0"/>
              </a:rPr>
              <a:t>With the help of the solar power extractor fans, it was possible to remove the hot air from the auditorium hence effectively cooling the  entire space.</a:t>
            </a:r>
            <a:endParaRPr lang="en-TT" sz="20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TT" smtClean="0"/>
              <a:t>9645</a:t>
            </a:r>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2013951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620688"/>
            <a:ext cx="6347713" cy="1320800"/>
          </a:xfrm>
        </p:spPr>
        <p:txBody>
          <a:bodyPr/>
          <a:lstStyle/>
          <a:p>
            <a:pPr algn="ctr"/>
            <a:r>
              <a:rPr lang="en-TT" dirty="0" smtClean="0">
                <a:latin typeface="Times New Roman" panose="02020603050405020304" pitchFamily="18" charset="0"/>
                <a:cs typeface="Times New Roman" panose="02020603050405020304" pitchFamily="18" charset="0"/>
              </a:rPr>
              <a:t>LIMITATIONS </a:t>
            </a:r>
            <a:endParaRPr lang="en-TT"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40768"/>
            <a:ext cx="8229600" cy="4785395"/>
          </a:xfrm>
        </p:spPr>
        <p:txBody>
          <a:bodyPr>
            <a:noAutofit/>
          </a:bodyPr>
          <a:lstStyle/>
          <a:p>
            <a:pPr algn="just">
              <a:lnSpc>
                <a:spcPct val="150000"/>
              </a:lnSpc>
            </a:pPr>
            <a:r>
              <a:rPr lang="en-TT" sz="2000" dirty="0" smtClean="0">
                <a:latin typeface="Times New Roman" panose="02020603050405020304" pitchFamily="18" charset="0"/>
                <a:cs typeface="Times New Roman" panose="02020603050405020304" pitchFamily="18" charset="0"/>
              </a:rPr>
              <a:t>The presence of air ventilation blocks and their effect was assumed to be negligible. </a:t>
            </a:r>
          </a:p>
          <a:p>
            <a:pPr algn="just">
              <a:lnSpc>
                <a:spcPct val="150000"/>
              </a:lnSpc>
            </a:pPr>
            <a:endParaRPr lang="en-TT" sz="2000" dirty="0" smtClean="0">
              <a:latin typeface="Times New Roman" panose="02020603050405020304" pitchFamily="18" charset="0"/>
              <a:cs typeface="Times New Roman" panose="02020603050405020304" pitchFamily="18" charset="0"/>
            </a:endParaRPr>
          </a:p>
          <a:p>
            <a:pPr algn="just">
              <a:lnSpc>
                <a:spcPct val="150000"/>
              </a:lnSpc>
            </a:pPr>
            <a:r>
              <a:rPr lang="en-TT" sz="2000" dirty="0" smtClean="0">
                <a:latin typeface="Times New Roman" panose="02020603050405020304" pitchFamily="18" charset="0"/>
                <a:cs typeface="Times New Roman" panose="02020603050405020304" pitchFamily="18" charset="0"/>
              </a:rPr>
              <a:t>In addition the amount of heat contributed from the concrete walls were also disregard as only a short period of time these walls are fully exposed to the direct sunlight and as such their effect were considered negligible.</a:t>
            </a:r>
          </a:p>
          <a:p>
            <a:pPr marL="0" indent="0" algn="just">
              <a:lnSpc>
                <a:spcPct val="150000"/>
              </a:lnSpc>
              <a:buNone/>
            </a:pPr>
            <a:endParaRPr lang="en-TT" sz="2000" dirty="0" smtClean="0">
              <a:latin typeface="Times New Roman" panose="02020603050405020304" pitchFamily="18" charset="0"/>
              <a:cs typeface="Times New Roman" panose="02020603050405020304" pitchFamily="18" charset="0"/>
            </a:endParaRPr>
          </a:p>
          <a:p>
            <a:pPr algn="just">
              <a:lnSpc>
                <a:spcPct val="150000"/>
              </a:lnSpc>
            </a:pPr>
            <a:r>
              <a:rPr lang="en-TT" sz="2000" dirty="0" smtClean="0">
                <a:latin typeface="Times New Roman" panose="02020603050405020304" pitchFamily="18" charset="0"/>
                <a:cs typeface="Times New Roman" panose="02020603050405020304" pitchFamily="18" charset="0"/>
              </a:rPr>
              <a:t>The initial start up cost may be expensive but it is still significantly less than installing and maintaining eight (8) 60 000 BTU air condition units.</a:t>
            </a:r>
            <a:endParaRPr lang="en-TT" sz="20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TT" smtClean="0"/>
              <a:t>9645</a:t>
            </a:r>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1408798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548680"/>
            <a:ext cx="6347713" cy="1320800"/>
          </a:xfrm>
        </p:spPr>
        <p:txBody>
          <a:bodyPr/>
          <a:lstStyle/>
          <a:p>
            <a:pPr algn="ctr"/>
            <a:r>
              <a:rPr lang="en-TT" dirty="0" smtClean="0">
                <a:latin typeface="Times New Roman" panose="02020603050405020304" pitchFamily="18" charset="0"/>
                <a:cs typeface="Times New Roman" panose="02020603050405020304" pitchFamily="18" charset="0"/>
              </a:rPr>
              <a:t>FUTURE MODIFICATIONS</a:t>
            </a:r>
            <a:endParaRPr lang="en-TT"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484784"/>
            <a:ext cx="8229600" cy="4641379"/>
          </a:xfrm>
        </p:spPr>
        <p:txBody>
          <a:bodyPr>
            <a:normAutofit lnSpcReduction="10000"/>
          </a:bodyPr>
          <a:lstStyle/>
          <a:p>
            <a:pPr algn="just">
              <a:lnSpc>
                <a:spcPct val="150000"/>
              </a:lnSpc>
            </a:pPr>
            <a:r>
              <a:rPr lang="en-US" sz="2000" dirty="0" smtClean="0">
                <a:latin typeface="Times New Roman" pitchFamily="18" charset="0"/>
                <a:cs typeface="Times New Roman" pitchFamily="18" charset="0"/>
              </a:rPr>
              <a:t>T</a:t>
            </a:r>
            <a:r>
              <a:rPr lang="en-TT" sz="2000" dirty="0" smtClean="0">
                <a:latin typeface="Times New Roman" pitchFamily="18" charset="0"/>
                <a:cs typeface="Times New Roman" pitchFamily="18" charset="0"/>
              </a:rPr>
              <a:t>o cover most of the outside walls with plants in order to simulate the same cooling effect as t</a:t>
            </a:r>
            <a:r>
              <a:rPr lang="en-US" sz="2000" dirty="0" smtClean="0">
                <a:latin typeface="Times New Roman" pitchFamily="18" charset="0"/>
                <a:cs typeface="Times New Roman" pitchFamily="18" charset="0"/>
              </a:rPr>
              <a:t>he</a:t>
            </a:r>
            <a:r>
              <a:rPr lang="en-TT" sz="2000" dirty="0" smtClean="0">
                <a:latin typeface="Times New Roman" pitchFamily="18" charset="0"/>
                <a:cs typeface="Times New Roman" pitchFamily="18" charset="0"/>
              </a:rPr>
              <a:t> green roof.</a:t>
            </a:r>
            <a:endParaRPr lang="en-TT" sz="2000" dirty="0">
              <a:latin typeface="Times New Roman" pitchFamily="18" charset="0"/>
              <a:cs typeface="Times New Roman" pitchFamily="18" charset="0"/>
            </a:endParaRPr>
          </a:p>
          <a:p>
            <a:pPr algn="just">
              <a:lnSpc>
                <a:spcPct val="150000"/>
              </a:lnSpc>
            </a:pPr>
            <a:r>
              <a:rPr lang="en-TT" sz="2000" dirty="0" smtClean="0">
                <a:latin typeface="Times New Roman" pitchFamily="18" charset="0"/>
                <a:cs typeface="Times New Roman" pitchFamily="18" charset="0"/>
              </a:rPr>
              <a:t>In addition PVC pipes filled with water could also be installed along the side of the walls. With water having a very high heat capacity, most of the heat will be absorbed and contained in these “heat sinks” rather than be transferred to the walls and thus into the auditorium.</a:t>
            </a:r>
          </a:p>
          <a:p>
            <a:pPr algn="just">
              <a:lnSpc>
                <a:spcPct val="150000"/>
              </a:lnSpc>
            </a:pPr>
            <a:r>
              <a:rPr lang="en-TT" sz="2000" dirty="0" smtClean="0">
                <a:latin typeface="Times New Roman" pitchFamily="18" charset="0"/>
                <a:cs typeface="Times New Roman" pitchFamily="18" charset="0"/>
              </a:rPr>
              <a:t>With respect to the recording of the temperature,if we aquire a thermal camera, we will be able to get images of areas when the temperature is the highest and which areas are the lowest and thus make further modifications to our model. </a:t>
            </a:r>
            <a:endParaRPr lang="en-TT" sz="2000" dirty="0">
              <a:latin typeface="Times New Roman" pitchFamily="18" charset="0"/>
              <a:cs typeface="Times New Roman" pitchFamily="18" charset="0"/>
            </a:endParaRPr>
          </a:p>
        </p:txBody>
      </p:sp>
      <p:sp>
        <p:nvSpPr>
          <p:cNvPr id="4" name="Footer Placeholder 3"/>
          <p:cNvSpPr>
            <a:spLocks noGrp="1"/>
          </p:cNvSpPr>
          <p:nvPr>
            <p:ph type="ftr" sz="quarter" idx="11"/>
          </p:nvPr>
        </p:nvSpPr>
        <p:spPr/>
        <p:txBody>
          <a:bodyPr/>
          <a:lstStyle/>
          <a:p>
            <a:r>
              <a:rPr lang="en-TT" smtClean="0"/>
              <a:t>9645</a:t>
            </a:r>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805459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88640"/>
            <a:ext cx="6980312" cy="1470025"/>
          </a:xfrm>
        </p:spPr>
        <p:txBody>
          <a:bodyPr/>
          <a:lstStyle/>
          <a:p>
            <a:pPr algn="ctr"/>
            <a:r>
              <a:rPr lang="en-TT" dirty="0" smtClean="0">
                <a:latin typeface="Times New Roman" panose="02020603050405020304" pitchFamily="18" charset="0"/>
                <a:cs typeface="Times New Roman" panose="02020603050405020304" pitchFamily="18" charset="0"/>
              </a:rPr>
              <a:t>PROJECT</a:t>
            </a:r>
            <a:endParaRPr lang="en-TT"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11560" y="1844824"/>
            <a:ext cx="7488832" cy="3168352"/>
          </a:xfrm>
        </p:spPr>
        <p:txBody>
          <a:bodyPr>
            <a:normAutofit/>
          </a:bodyPr>
          <a:lstStyle/>
          <a:p>
            <a:pPr algn="l"/>
            <a:r>
              <a:rPr lang="en-TT" sz="2000" dirty="0" smtClean="0">
                <a:solidFill>
                  <a:schemeClr val="tx1"/>
                </a:solidFill>
                <a:latin typeface="Times New Roman" panose="02020603050405020304" pitchFamily="18" charset="0"/>
                <a:cs typeface="Times New Roman" panose="02020603050405020304" pitchFamily="18" charset="0"/>
              </a:rPr>
              <a:t>TO EFFECTIVELY LOWER THE TEMPERATURE OF THE EXISTING SCHOOL’S AUDITORIUM USING A GREEN ROOF </a:t>
            </a:r>
            <a:endParaRPr lang="en-TT" sz="2000" dirty="0">
              <a:solidFill>
                <a:schemeClr val="tx1"/>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TT" smtClean="0"/>
              <a:t>9645</a:t>
            </a:r>
            <a:endParaRPr lang="en-TT"/>
          </a:p>
        </p:txBody>
      </p:sp>
      <p:pic>
        <p:nvPicPr>
          <p:cNvPr id="5" name="Picture 4"/>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627784" y="2708920"/>
            <a:ext cx="3756643" cy="375664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188584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60648"/>
            <a:ext cx="7772400" cy="864096"/>
          </a:xfrm>
        </p:spPr>
        <p:txBody>
          <a:bodyPr/>
          <a:lstStyle/>
          <a:p>
            <a:pPr algn="ctr"/>
            <a:r>
              <a:rPr lang="en-TT" dirty="0" smtClean="0">
                <a:latin typeface="Times New Roman" panose="02020603050405020304" pitchFamily="18" charset="0"/>
                <a:cs typeface="Times New Roman" panose="02020603050405020304" pitchFamily="18" charset="0"/>
              </a:rPr>
              <a:t>INTRODUCTION</a:t>
            </a:r>
            <a:endParaRPr lang="en-TT"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83568" y="1700808"/>
            <a:ext cx="8208912" cy="4824536"/>
          </a:xfrm>
        </p:spPr>
        <p:txBody>
          <a:bodyPr>
            <a:noAutofit/>
          </a:bodyPr>
          <a:lstStyle/>
          <a:p>
            <a:pPr algn="just"/>
            <a:r>
              <a:rPr lang="en-TT" sz="2400" dirty="0" smtClean="0">
                <a:solidFill>
                  <a:schemeClr val="tx1"/>
                </a:solidFill>
                <a:latin typeface="Times New Roman" panose="02020603050405020304" pitchFamily="18" charset="0"/>
                <a:cs typeface="Times New Roman" panose="02020603050405020304" pitchFamily="18" charset="0"/>
              </a:rPr>
              <a:t>Our school  consists of approximately 520 students who rely on the use of the auditorium for extra curricular and co-curricular activities. On any given day, the high temperatures within the auditorium can become quite uncomfortable. </a:t>
            </a:r>
          </a:p>
          <a:p>
            <a:pPr algn="just"/>
            <a:r>
              <a:rPr lang="en-TT" sz="2400" dirty="0" smtClean="0">
                <a:solidFill>
                  <a:schemeClr val="tx1"/>
                </a:solidFill>
                <a:latin typeface="Times New Roman" panose="02020603050405020304" pitchFamily="18" charset="0"/>
                <a:cs typeface="Times New Roman" panose="02020603050405020304" pitchFamily="18" charset="0"/>
              </a:rPr>
              <a:t>The auditorium structure is made up of four brick walls and a galvanize roof with no inner insulation</a:t>
            </a:r>
            <a:r>
              <a:rPr lang="en-TT" sz="2400" dirty="0">
                <a:solidFill>
                  <a:schemeClr val="tx1"/>
                </a:solidFill>
                <a:latin typeface="Times New Roman" panose="02020603050405020304" pitchFamily="18" charset="0"/>
                <a:cs typeface="Times New Roman" panose="02020603050405020304" pitchFamily="18" charset="0"/>
              </a:rPr>
              <a:t> </a:t>
            </a:r>
            <a:r>
              <a:rPr lang="en-TT" sz="2400" dirty="0" smtClean="0">
                <a:solidFill>
                  <a:schemeClr val="tx1"/>
                </a:solidFill>
                <a:latin typeface="Times New Roman" panose="02020603050405020304" pitchFamily="18" charset="0"/>
                <a:cs typeface="Times New Roman" panose="02020603050405020304" pitchFamily="18" charset="0"/>
              </a:rPr>
              <a:t>and few ventilation blocks.As the rays of the sun fall on this metal roof, heat is transferred  to the inside of the auditorium. This, together with the body heat of over 520 individuals</a:t>
            </a:r>
            <a:r>
              <a:rPr lang="en-TT" sz="2400" dirty="0">
                <a:solidFill>
                  <a:schemeClr val="tx1"/>
                </a:solidFill>
                <a:latin typeface="Times New Roman" panose="02020603050405020304" pitchFamily="18" charset="0"/>
                <a:cs typeface="Times New Roman" panose="02020603050405020304" pitchFamily="18" charset="0"/>
              </a:rPr>
              <a:t>,</a:t>
            </a:r>
            <a:r>
              <a:rPr lang="en-TT" sz="2400" dirty="0" smtClean="0">
                <a:solidFill>
                  <a:schemeClr val="tx1"/>
                </a:solidFill>
                <a:latin typeface="Times New Roman" panose="02020603050405020304" pitchFamily="18" charset="0"/>
                <a:cs typeface="Times New Roman" panose="02020603050405020304" pitchFamily="18" charset="0"/>
              </a:rPr>
              <a:t> can cause the temperatures to soar to about 33 </a:t>
            </a:r>
            <a:r>
              <a:rPr lang="en-TT" sz="2400" baseline="30000" dirty="0" smtClean="0">
                <a:solidFill>
                  <a:schemeClr val="tx1"/>
                </a:solidFill>
                <a:latin typeface="Times New Roman" panose="02020603050405020304" pitchFamily="18" charset="0"/>
                <a:cs typeface="Times New Roman" panose="02020603050405020304" pitchFamily="18" charset="0"/>
              </a:rPr>
              <a:t>0</a:t>
            </a:r>
            <a:r>
              <a:rPr lang="en-TT" sz="2400" dirty="0" smtClean="0">
                <a:solidFill>
                  <a:schemeClr val="tx1"/>
                </a:solidFill>
                <a:latin typeface="Times New Roman" panose="02020603050405020304" pitchFamily="18" charset="0"/>
                <a:cs typeface="Times New Roman" panose="02020603050405020304" pitchFamily="18" charset="0"/>
              </a:rPr>
              <a:t>C.</a:t>
            </a:r>
          </a:p>
        </p:txBody>
      </p:sp>
      <p:sp>
        <p:nvSpPr>
          <p:cNvPr id="4" name="Footer Placeholder 3"/>
          <p:cNvSpPr>
            <a:spLocks noGrp="1"/>
          </p:cNvSpPr>
          <p:nvPr>
            <p:ph type="ftr" sz="quarter" idx="11"/>
          </p:nvPr>
        </p:nvSpPr>
        <p:spPr/>
        <p:txBody>
          <a:bodyPr/>
          <a:lstStyle/>
          <a:p>
            <a:r>
              <a:rPr lang="en-TT" dirty="0" smtClean="0"/>
              <a:t>9645</a:t>
            </a:r>
            <a:endParaRPr lang="en-TT"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9860632"/>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a:t>
            </a:r>
            <a:endParaRPr lang="en-US" dirty="0"/>
          </a:p>
        </p:txBody>
      </p:sp>
      <p:sp>
        <p:nvSpPr>
          <p:cNvPr id="3" name="Content Placeholder 2"/>
          <p:cNvSpPr>
            <a:spLocks noGrp="1"/>
          </p:cNvSpPr>
          <p:nvPr>
            <p:ph idx="1"/>
          </p:nvPr>
        </p:nvSpPr>
        <p:spPr>
          <a:xfrm>
            <a:off x="609598" y="1484784"/>
            <a:ext cx="7634809" cy="4556579"/>
          </a:xfrm>
        </p:spPr>
        <p:txBody>
          <a:bodyPr>
            <a:noAutofit/>
          </a:bodyPr>
          <a:lstStyle/>
          <a:p>
            <a:pPr algn="just"/>
            <a:r>
              <a:rPr lang="en-TT" sz="2400" dirty="0">
                <a:solidFill>
                  <a:schemeClr val="tx1"/>
                </a:solidFill>
                <a:latin typeface="Times New Roman" panose="02020603050405020304" pitchFamily="18" charset="0"/>
                <a:cs typeface="Times New Roman" panose="02020603050405020304" pitchFamily="18" charset="0"/>
              </a:rPr>
              <a:t>Our project involves implementation of  “green” ideas that can reduce the auditorium’s inside temperature and thus make it much more bearable.  At the same time we are designing our green building to be self sufficient with little or no cost to the School’s administration. </a:t>
            </a:r>
            <a:endParaRPr lang="en-TT" sz="2400" dirty="0" smtClean="0">
              <a:solidFill>
                <a:schemeClr val="tx1"/>
              </a:solidFill>
              <a:latin typeface="Times New Roman" panose="02020603050405020304" pitchFamily="18" charset="0"/>
              <a:cs typeface="Times New Roman" panose="02020603050405020304" pitchFamily="18" charset="0"/>
            </a:endParaRPr>
          </a:p>
          <a:p>
            <a:pPr algn="just"/>
            <a:endParaRPr lang="en-TT" sz="2400" dirty="0">
              <a:solidFill>
                <a:schemeClr val="tx1"/>
              </a:solidFill>
              <a:latin typeface="Times New Roman" panose="02020603050405020304" pitchFamily="18" charset="0"/>
              <a:cs typeface="Times New Roman" panose="02020603050405020304" pitchFamily="18" charset="0"/>
            </a:endParaRPr>
          </a:p>
          <a:p>
            <a:pPr algn="just"/>
            <a:r>
              <a:rPr lang="en-TT" sz="2400" dirty="0">
                <a:solidFill>
                  <a:schemeClr val="tx1"/>
                </a:solidFill>
                <a:latin typeface="Times New Roman" panose="02020603050405020304" pitchFamily="18" charset="0"/>
                <a:cs typeface="Times New Roman" panose="02020603050405020304" pitchFamily="18" charset="0"/>
              </a:rPr>
              <a:t>In the following slides we will outline our project in more detail and explain our methods of collecting data to analyse the feasibility of this project.</a:t>
            </a:r>
          </a:p>
          <a:p>
            <a:endParaRPr lang="en-US" sz="2400" dirty="0"/>
          </a:p>
        </p:txBody>
      </p:sp>
      <p:sp>
        <p:nvSpPr>
          <p:cNvPr id="4" name="Footer Placeholder 3"/>
          <p:cNvSpPr>
            <a:spLocks noGrp="1"/>
          </p:cNvSpPr>
          <p:nvPr>
            <p:ph type="ftr" sz="quarter" idx="11"/>
          </p:nvPr>
        </p:nvSpPr>
        <p:spPr/>
        <p:txBody>
          <a:bodyPr/>
          <a:lstStyle/>
          <a:p>
            <a:r>
              <a:rPr lang="en-TT" smtClean="0"/>
              <a:t>9645</a:t>
            </a:r>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32054626"/>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548680"/>
            <a:ext cx="7772400" cy="1008112"/>
          </a:xfrm>
        </p:spPr>
        <p:txBody>
          <a:bodyPr>
            <a:normAutofit fontScale="90000"/>
          </a:bodyPr>
          <a:lstStyle/>
          <a:p>
            <a:pPr algn="ctr"/>
            <a:r>
              <a:rPr lang="en-TT" dirty="0" smtClean="0">
                <a:latin typeface="Times New Roman" panose="02020603050405020304" pitchFamily="18" charset="0"/>
                <a:cs typeface="Times New Roman" panose="02020603050405020304" pitchFamily="18" charset="0"/>
              </a:rPr>
              <a:t>EXPERIMENTAL PROCEDURE</a:t>
            </a:r>
            <a:endParaRPr lang="en-TT"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95536" y="1556792"/>
            <a:ext cx="8280920" cy="4752528"/>
          </a:xfrm>
        </p:spPr>
        <p:txBody>
          <a:bodyPr>
            <a:normAutofit/>
          </a:bodyPr>
          <a:lstStyle/>
          <a:p>
            <a:pPr marL="457200" indent="-457200" algn="l">
              <a:lnSpc>
                <a:spcPct val="150000"/>
              </a:lnSpc>
              <a:buFont typeface="+mj-lt"/>
              <a:buAutoNum type="arabicParenR"/>
            </a:pPr>
            <a:r>
              <a:rPr lang="en-US" sz="2000" dirty="0" smtClean="0">
                <a:solidFill>
                  <a:schemeClr val="tx1"/>
                </a:solidFill>
                <a:latin typeface="Times New Roman" pitchFamily="18" charset="0"/>
                <a:cs typeface="Times New Roman" pitchFamily="18" charset="0"/>
              </a:rPr>
              <a:t>The dimensions </a:t>
            </a:r>
            <a:r>
              <a:rPr lang="en-US" sz="2000" dirty="0">
                <a:solidFill>
                  <a:schemeClr val="tx1"/>
                </a:solidFill>
                <a:latin typeface="Times New Roman" pitchFamily="18" charset="0"/>
                <a:cs typeface="Times New Roman" pitchFamily="18" charset="0"/>
              </a:rPr>
              <a:t>of </a:t>
            </a:r>
            <a:r>
              <a:rPr lang="en-US" sz="2000" dirty="0" smtClean="0">
                <a:solidFill>
                  <a:schemeClr val="tx1"/>
                </a:solidFill>
                <a:latin typeface="Times New Roman" pitchFamily="18" charset="0"/>
                <a:cs typeface="Times New Roman" pitchFamily="18" charset="0"/>
              </a:rPr>
              <a:t>the existing auditorium were measured and recorded.</a:t>
            </a:r>
            <a:endParaRPr lang="en-US" sz="2000" dirty="0">
              <a:solidFill>
                <a:schemeClr val="tx1"/>
              </a:solidFill>
              <a:latin typeface="Times New Roman" pitchFamily="18" charset="0"/>
              <a:cs typeface="Times New Roman" pitchFamily="18" charset="0"/>
            </a:endParaRPr>
          </a:p>
          <a:p>
            <a:pPr marL="457200" lvl="0" indent="-457200" algn="l">
              <a:lnSpc>
                <a:spcPct val="150000"/>
              </a:lnSpc>
              <a:buFont typeface="+mj-lt"/>
              <a:buAutoNum type="arabicParenR"/>
            </a:pPr>
            <a:r>
              <a:rPr lang="en-US" sz="2000" dirty="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A scale was developed  </a:t>
            </a:r>
            <a:r>
              <a:rPr lang="en-US" sz="2000" dirty="0">
                <a:solidFill>
                  <a:schemeClr val="tx1"/>
                </a:solidFill>
                <a:latin typeface="Times New Roman" pitchFamily="18" charset="0"/>
                <a:cs typeface="Times New Roman" pitchFamily="18" charset="0"/>
              </a:rPr>
              <a:t>for the auditorium (1: 25 model) and </a:t>
            </a:r>
            <a:r>
              <a:rPr lang="en-US" sz="2000" dirty="0" smtClean="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cs typeface="Times New Roman" pitchFamily="18" charset="0"/>
              </a:rPr>
              <a:t>two models </a:t>
            </a:r>
            <a:r>
              <a:rPr lang="en-US" sz="2000" dirty="0" smtClean="0">
                <a:solidFill>
                  <a:schemeClr val="tx1"/>
                </a:solidFill>
                <a:latin typeface="Times New Roman" pitchFamily="18" charset="0"/>
                <a:cs typeface="Times New Roman" pitchFamily="18" charset="0"/>
              </a:rPr>
              <a:t>representative of the actual building constructed.</a:t>
            </a:r>
            <a:endParaRPr lang="en-US" sz="2000" dirty="0">
              <a:solidFill>
                <a:schemeClr val="tx1"/>
              </a:solidFill>
              <a:latin typeface="Times New Roman" pitchFamily="18" charset="0"/>
              <a:cs typeface="Times New Roman" pitchFamily="18" charset="0"/>
            </a:endParaRPr>
          </a:p>
          <a:p>
            <a:pPr marL="457200" lvl="0" indent="-457200" algn="l">
              <a:lnSpc>
                <a:spcPct val="150000"/>
              </a:lnSpc>
              <a:buFont typeface="+mj-lt"/>
              <a:buAutoNum type="arabicParenR"/>
            </a:pPr>
            <a:r>
              <a:rPr lang="en-US" sz="2000" dirty="0" smtClean="0">
                <a:solidFill>
                  <a:schemeClr val="tx1"/>
                </a:solidFill>
                <a:latin typeface="Times New Roman" pitchFamily="18" charset="0"/>
                <a:cs typeface="Times New Roman" pitchFamily="18" charset="0"/>
              </a:rPr>
              <a:t> A solar </a:t>
            </a:r>
            <a:r>
              <a:rPr lang="en-US" sz="2000" dirty="0">
                <a:solidFill>
                  <a:schemeClr val="tx1"/>
                </a:solidFill>
                <a:latin typeface="Times New Roman" pitchFamily="18" charset="0"/>
                <a:cs typeface="Times New Roman" pitchFamily="18" charset="0"/>
              </a:rPr>
              <a:t>powered extractor fan and turf grass was installed on one of the </a:t>
            </a:r>
            <a:r>
              <a:rPr lang="en-US" sz="2000" dirty="0" smtClean="0">
                <a:solidFill>
                  <a:schemeClr val="tx1"/>
                </a:solidFill>
                <a:latin typeface="Times New Roman" pitchFamily="18" charset="0"/>
                <a:cs typeface="Times New Roman" pitchFamily="18" charset="0"/>
              </a:rPr>
              <a:t>models and the other model remained unchanged.</a:t>
            </a:r>
            <a:endParaRPr lang="en-TT" sz="2000" dirty="0">
              <a:solidFill>
                <a:schemeClr val="tx1"/>
              </a:solidFill>
            </a:endParaRPr>
          </a:p>
          <a:p>
            <a:pPr marL="457200" lvl="0" indent="-457200" algn="l">
              <a:lnSpc>
                <a:spcPct val="150000"/>
              </a:lnSpc>
              <a:buFont typeface="+mj-lt"/>
              <a:buAutoNum type="arabicParenR"/>
            </a:pPr>
            <a:r>
              <a:rPr lang="en-TT" sz="2000" dirty="0" smtClean="0">
                <a:solidFill>
                  <a:schemeClr val="tx1"/>
                </a:solidFill>
                <a:latin typeface="Times New Roman" pitchFamily="18" charset="0"/>
                <a:cs typeface="Times New Roman" pitchFamily="18" charset="0"/>
              </a:rPr>
              <a:t>The </a:t>
            </a:r>
            <a:r>
              <a:rPr lang="en-TT" sz="2000" dirty="0">
                <a:solidFill>
                  <a:schemeClr val="tx1"/>
                </a:solidFill>
                <a:latin typeface="Times New Roman" pitchFamily="18" charset="0"/>
                <a:cs typeface="Times New Roman" pitchFamily="18" charset="0"/>
              </a:rPr>
              <a:t>models were placed in a similar location to the existing auditorium and  </a:t>
            </a:r>
            <a:r>
              <a:rPr lang="en-TT" sz="2000" dirty="0" smtClean="0">
                <a:solidFill>
                  <a:schemeClr val="tx1"/>
                </a:solidFill>
                <a:latin typeface="Times New Roman" pitchFamily="18" charset="0"/>
                <a:cs typeface="Times New Roman" pitchFamily="18" charset="0"/>
              </a:rPr>
              <a:t>the highest temperatures </a:t>
            </a:r>
            <a:r>
              <a:rPr lang="en-TT" sz="2000" dirty="0">
                <a:solidFill>
                  <a:schemeClr val="tx1"/>
                </a:solidFill>
                <a:latin typeface="Times New Roman" pitchFamily="18" charset="0"/>
                <a:cs typeface="Times New Roman" pitchFamily="18" charset="0"/>
              </a:rPr>
              <a:t>readings were recorded </a:t>
            </a:r>
            <a:r>
              <a:rPr lang="en-TT" sz="2000" dirty="0" smtClean="0">
                <a:solidFill>
                  <a:schemeClr val="tx1"/>
                </a:solidFill>
                <a:latin typeface="Times New Roman" pitchFamily="18" charset="0"/>
                <a:cs typeface="Times New Roman" pitchFamily="18" charset="0"/>
              </a:rPr>
              <a:t>at 1 pm daily for </a:t>
            </a:r>
            <a:r>
              <a:rPr lang="en-TT" sz="2000" dirty="0">
                <a:solidFill>
                  <a:schemeClr val="tx1"/>
                </a:solidFill>
                <a:latin typeface="Times New Roman" pitchFamily="18" charset="0"/>
                <a:cs typeface="Times New Roman" pitchFamily="18" charset="0"/>
              </a:rPr>
              <a:t>both models over </a:t>
            </a:r>
            <a:r>
              <a:rPr lang="en-TT" sz="2000" dirty="0" smtClean="0">
                <a:solidFill>
                  <a:schemeClr val="tx1"/>
                </a:solidFill>
                <a:latin typeface="Times New Roman" pitchFamily="18" charset="0"/>
                <a:cs typeface="Times New Roman" pitchFamily="18" charset="0"/>
              </a:rPr>
              <a:t>a period of one week.</a:t>
            </a:r>
            <a:endParaRPr lang="en-TT" sz="2000" dirty="0">
              <a:solidFill>
                <a:schemeClr val="tx1"/>
              </a:solidFill>
              <a:latin typeface="Times New Roman" pitchFamily="18" charset="0"/>
              <a:cs typeface="Times New Roman" pitchFamily="18" charset="0"/>
            </a:endParaRPr>
          </a:p>
          <a:p>
            <a:pPr marL="457200" lvl="0" indent="-457200" algn="l">
              <a:lnSpc>
                <a:spcPct val="150000"/>
              </a:lnSpc>
              <a:buFont typeface="+mj-lt"/>
              <a:buAutoNum type="arabicParenR"/>
            </a:pPr>
            <a:r>
              <a:rPr lang="en-TT" sz="2000" dirty="0">
                <a:solidFill>
                  <a:schemeClr val="tx1"/>
                </a:solidFill>
                <a:latin typeface="Times New Roman" pitchFamily="18" charset="0"/>
                <a:cs typeface="Times New Roman" pitchFamily="18" charset="0"/>
              </a:rPr>
              <a:t> </a:t>
            </a:r>
            <a:r>
              <a:rPr lang="en-TT" sz="2000" dirty="0" smtClean="0">
                <a:solidFill>
                  <a:schemeClr val="tx1"/>
                </a:solidFill>
                <a:latin typeface="Times New Roman" pitchFamily="18" charset="0"/>
                <a:cs typeface="Times New Roman" pitchFamily="18" charset="0"/>
              </a:rPr>
              <a:t>Results </a:t>
            </a:r>
            <a:r>
              <a:rPr lang="en-TT" sz="2000" dirty="0">
                <a:solidFill>
                  <a:schemeClr val="tx1"/>
                </a:solidFill>
                <a:latin typeface="Times New Roman" pitchFamily="18" charset="0"/>
                <a:cs typeface="Times New Roman" pitchFamily="18" charset="0"/>
              </a:rPr>
              <a:t>were </a:t>
            </a:r>
            <a:r>
              <a:rPr lang="en-TT" sz="2000" dirty="0" smtClean="0">
                <a:solidFill>
                  <a:schemeClr val="tx1"/>
                </a:solidFill>
                <a:latin typeface="Times New Roman" pitchFamily="18" charset="0"/>
                <a:cs typeface="Times New Roman" pitchFamily="18" charset="0"/>
              </a:rPr>
              <a:t>tabulated and analysed.</a:t>
            </a:r>
            <a:endParaRPr lang="en-US" sz="2000" dirty="0">
              <a:solidFill>
                <a:schemeClr val="tx1"/>
              </a:solidFill>
              <a:latin typeface="Times New Roman" pitchFamily="18" charset="0"/>
              <a:cs typeface="Times New Roman" pitchFamily="18" charset="0"/>
            </a:endParaRPr>
          </a:p>
        </p:txBody>
      </p:sp>
      <p:sp>
        <p:nvSpPr>
          <p:cNvPr id="4" name="Footer Placeholder 3"/>
          <p:cNvSpPr>
            <a:spLocks noGrp="1"/>
          </p:cNvSpPr>
          <p:nvPr>
            <p:ph type="ftr" sz="quarter" idx="11"/>
          </p:nvPr>
        </p:nvSpPr>
        <p:spPr/>
        <p:txBody>
          <a:bodyPr/>
          <a:lstStyle/>
          <a:p>
            <a:r>
              <a:rPr lang="en-TT" smtClean="0"/>
              <a:t>9645</a:t>
            </a:r>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8222600"/>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TT" smtClean="0"/>
              <a:t>9645</a:t>
            </a:r>
            <a:endParaRPr lang="en-TT"/>
          </a:p>
        </p:txBody>
      </p:sp>
      <p:pic>
        <p:nvPicPr>
          <p:cNvPr id="5" name="Picture 4"/>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95536" y="983998"/>
            <a:ext cx="2472096" cy="2376264"/>
          </a:xfrm>
          <a:prstGeom prst="rect">
            <a:avLst/>
          </a:prstGeom>
        </p:spPr>
      </p:pic>
      <p:pic>
        <p:nvPicPr>
          <p:cNvPr id="6" name="Picture 5"/>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53055" y="980728"/>
            <a:ext cx="2448272" cy="2376264"/>
          </a:xfrm>
          <a:prstGeom prst="rect">
            <a:avLst/>
          </a:prstGeom>
        </p:spPr>
      </p:pic>
      <p:pic>
        <p:nvPicPr>
          <p:cNvPr id="7" name="Picture 6"/>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317061" y="980728"/>
            <a:ext cx="2287066" cy="2376264"/>
          </a:xfrm>
          <a:prstGeom prst="rect">
            <a:avLst/>
          </a:prstGeom>
        </p:spPr>
      </p:pic>
      <p:sp>
        <p:nvSpPr>
          <p:cNvPr id="8" name="TextBox 7"/>
          <p:cNvSpPr txBox="1"/>
          <p:nvPr/>
        </p:nvSpPr>
        <p:spPr>
          <a:xfrm>
            <a:off x="611560" y="3429000"/>
            <a:ext cx="1968308" cy="307777"/>
          </a:xfrm>
          <a:prstGeom prst="rect">
            <a:avLst/>
          </a:prstGeom>
          <a:noFill/>
        </p:spPr>
        <p:txBody>
          <a:bodyPr wrap="square" rtlCol="0">
            <a:spAutoFit/>
          </a:bodyPr>
          <a:lstStyle/>
          <a:p>
            <a:r>
              <a:rPr lang="en-TT" sz="1400" dirty="0" smtClean="0">
                <a:latin typeface="Times New Roman" pitchFamily="18" charset="0"/>
                <a:cs typeface="Times New Roman" pitchFamily="18" charset="0"/>
              </a:rPr>
              <a:t>The measuring stage</a:t>
            </a:r>
            <a:endParaRPr lang="en-TT" sz="1400" dirty="0">
              <a:latin typeface="Times New Roman" pitchFamily="18" charset="0"/>
              <a:cs typeface="Times New Roman" pitchFamily="18" charset="0"/>
            </a:endParaRPr>
          </a:p>
        </p:txBody>
      </p:sp>
      <p:sp>
        <p:nvSpPr>
          <p:cNvPr id="9" name="TextBox 8"/>
          <p:cNvSpPr txBox="1"/>
          <p:nvPr/>
        </p:nvSpPr>
        <p:spPr>
          <a:xfrm>
            <a:off x="3563888" y="3429000"/>
            <a:ext cx="2043170" cy="307777"/>
          </a:xfrm>
          <a:prstGeom prst="rect">
            <a:avLst/>
          </a:prstGeom>
          <a:noFill/>
        </p:spPr>
        <p:txBody>
          <a:bodyPr wrap="square" rtlCol="0">
            <a:spAutoFit/>
          </a:bodyPr>
          <a:lstStyle/>
          <a:p>
            <a:r>
              <a:rPr lang="en-TT" sz="1400" dirty="0" smtClean="0">
                <a:latin typeface="Times New Roman" pitchFamily="18" charset="0"/>
                <a:cs typeface="Times New Roman" pitchFamily="18" charset="0"/>
              </a:rPr>
              <a:t>The constructing stage</a:t>
            </a:r>
            <a:endParaRPr lang="en-TT" sz="1400" dirty="0">
              <a:latin typeface="Times New Roman" pitchFamily="18" charset="0"/>
              <a:cs typeface="Times New Roman" pitchFamily="18" charset="0"/>
            </a:endParaRPr>
          </a:p>
        </p:txBody>
      </p:sp>
      <p:sp>
        <p:nvSpPr>
          <p:cNvPr id="10" name="TextBox 9"/>
          <p:cNvSpPr txBox="1"/>
          <p:nvPr/>
        </p:nvSpPr>
        <p:spPr>
          <a:xfrm>
            <a:off x="6948264" y="3356992"/>
            <a:ext cx="1368152" cy="307777"/>
          </a:xfrm>
          <a:prstGeom prst="rect">
            <a:avLst/>
          </a:prstGeom>
          <a:noFill/>
        </p:spPr>
        <p:txBody>
          <a:bodyPr wrap="square" rtlCol="0">
            <a:spAutoFit/>
          </a:bodyPr>
          <a:lstStyle/>
          <a:p>
            <a:r>
              <a:rPr lang="en-TT" sz="1400" dirty="0" smtClean="0">
                <a:latin typeface="Times New Roman" pitchFamily="18" charset="0"/>
                <a:cs typeface="Times New Roman" pitchFamily="18" charset="0"/>
              </a:rPr>
              <a:t>The two models</a:t>
            </a:r>
            <a:endParaRPr lang="en-TT" sz="1400" dirty="0">
              <a:latin typeface="Times New Roman" pitchFamily="18" charset="0"/>
              <a:cs typeface="Times New Roman" pitchFamily="18" charset="0"/>
            </a:endParaRPr>
          </a:p>
        </p:txBody>
      </p:sp>
      <p:pic>
        <p:nvPicPr>
          <p:cNvPr id="11" name="Picture 10"/>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65023" y="3852822"/>
            <a:ext cx="2662686" cy="2276872"/>
          </a:xfrm>
          <a:prstGeom prst="rect">
            <a:avLst/>
          </a:prstGeom>
        </p:spPr>
      </p:pic>
      <p:sp>
        <p:nvSpPr>
          <p:cNvPr id="12" name="TextBox 11"/>
          <p:cNvSpPr txBox="1"/>
          <p:nvPr/>
        </p:nvSpPr>
        <p:spPr>
          <a:xfrm>
            <a:off x="2483768" y="6139909"/>
            <a:ext cx="4248472" cy="307777"/>
          </a:xfrm>
          <a:prstGeom prst="rect">
            <a:avLst/>
          </a:prstGeom>
          <a:noFill/>
        </p:spPr>
        <p:txBody>
          <a:bodyPr wrap="square" rtlCol="0">
            <a:spAutoFit/>
          </a:bodyPr>
          <a:lstStyle/>
          <a:p>
            <a:r>
              <a:rPr lang="en-TT" sz="1400" dirty="0" smtClean="0">
                <a:latin typeface="Times New Roman" pitchFamily="18" charset="0"/>
                <a:cs typeface="Times New Roman" pitchFamily="18" charset="0"/>
              </a:rPr>
              <a:t>Recording temperature values on the two models</a:t>
            </a:r>
          </a:p>
        </p:txBody>
      </p:sp>
      <p:sp>
        <p:nvSpPr>
          <p:cNvPr id="14" name="Title 1"/>
          <p:cNvSpPr txBox="1">
            <a:spLocks/>
          </p:cNvSpPr>
          <p:nvPr/>
        </p:nvSpPr>
        <p:spPr>
          <a:xfrm>
            <a:off x="611560" y="260648"/>
            <a:ext cx="8064896" cy="86409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TT" dirty="0" smtClean="0">
                <a:latin typeface="Times New Roman" panose="02020603050405020304" pitchFamily="18" charset="0"/>
                <a:cs typeface="Times New Roman" panose="02020603050405020304" pitchFamily="18" charset="0"/>
              </a:rPr>
              <a:t>THE CONSTRUCTION PROCESS</a:t>
            </a:r>
            <a:endParaRPr lang="en-TT" dirty="0">
              <a:latin typeface="Times New Roman" panose="02020603050405020304" pitchFamily="18" charset="0"/>
              <a:cs typeface="Times New Roman" panose="02020603050405020304"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7679475"/>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Auditorium">
            <a:hlinkClick r:id="" action="ppaction://media"/>
          </p:cNvPr>
          <p:cNvPicPr/>
          <p:nvPr>
            <p:ph idx="1"/>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3"/>
              </p:ext>
            </p:extLst>
          </p:nvPr>
        </p:nvPicPr>
        <p:blipFill>
          <a:blip r:embed="rId4"/>
          <a:stretch>
            <a:fillRect/>
          </a:stretch>
        </p:blipFill>
        <p:spPr>
          <a:xfrm>
            <a:off x="1043608" y="1268760"/>
            <a:ext cx="7042153" cy="3960440"/>
          </a:xfrm>
        </p:spPr>
      </p:pic>
      <p:sp>
        <p:nvSpPr>
          <p:cNvPr id="3" name="Footer Placeholder 2"/>
          <p:cNvSpPr>
            <a:spLocks noGrp="1"/>
          </p:cNvSpPr>
          <p:nvPr>
            <p:ph type="ftr" sz="quarter" idx="11"/>
          </p:nvPr>
        </p:nvSpPr>
        <p:spPr/>
        <p:txBody>
          <a:bodyPr/>
          <a:lstStyle/>
          <a:p>
            <a:r>
              <a:rPr lang="en-TT" smtClean="0"/>
              <a:t>9645</a:t>
            </a:r>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7101577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800">
        <p14:flythrough/>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88641"/>
            <a:ext cx="7772400" cy="576064"/>
          </a:xfrm>
        </p:spPr>
        <p:txBody>
          <a:bodyPr>
            <a:normAutofit fontScale="90000"/>
          </a:bodyPr>
          <a:lstStyle/>
          <a:p>
            <a:pPr algn="ctr"/>
            <a:r>
              <a:rPr lang="en-TT" dirty="0" smtClean="0">
                <a:latin typeface="Times New Roman" panose="02020603050405020304" pitchFamily="18" charset="0"/>
                <a:cs typeface="Times New Roman" panose="02020603050405020304" pitchFamily="18" charset="0"/>
              </a:rPr>
              <a:t>RESULTS</a:t>
            </a:r>
            <a:endParaRPr lang="en-TT"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11560" y="764704"/>
            <a:ext cx="7776864" cy="648072"/>
          </a:xfrm>
        </p:spPr>
        <p:txBody>
          <a:bodyPr>
            <a:normAutofit/>
          </a:bodyPr>
          <a:lstStyle/>
          <a:p>
            <a:pPr algn="just"/>
            <a:r>
              <a:rPr lang="en-TT" sz="1600" i="1" dirty="0" smtClean="0">
                <a:solidFill>
                  <a:schemeClr val="tx1"/>
                </a:solidFill>
                <a:latin typeface="Times New Roman" panose="02020603050405020304" pitchFamily="18" charset="0"/>
                <a:cs typeface="Times New Roman" panose="02020603050405020304" pitchFamily="18" charset="0"/>
              </a:rPr>
              <a:t>TABLE 1 SHOWING A COMPARISON OF TEMPERATURES BETWEEN THE GREEN ROOF AND  THE EXISTING ROOF OVER A PERIOD OF ONE WEEK.</a:t>
            </a:r>
          </a:p>
          <a:p>
            <a:pPr algn="just"/>
            <a:endParaRPr lang="en-TT" sz="2000" i="1"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91242635"/>
              </p:ext>
            </p:extLst>
          </p:nvPr>
        </p:nvGraphicFramePr>
        <p:xfrm>
          <a:off x="1043608" y="1556792"/>
          <a:ext cx="7200800" cy="4874839"/>
        </p:xfrm>
        <a:graphic>
          <a:graphicData uri="http://schemas.openxmlformats.org/drawingml/2006/table">
            <a:tbl>
              <a:tblPr firstRow="1" bandRow="1">
                <a:tableStyleId>{8A107856-5554-42FB-B03E-39F5DBC370BA}</a:tableStyleId>
              </a:tblPr>
              <a:tblGrid>
                <a:gridCol w="648071"/>
                <a:gridCol w="2160241"/>
                <a:gridCol w="1080120"/>
                <a:gridCol w="1080120"/>
                <a:gridCol w="1008112"/>
                <a:gridCol w="1224136"/>
              </a:tblGrid>
              <a:tr h="720080">
                <a:tc rowSpan="2">
                  <a:txBody>
                    <a:bodyPr/>
                    <a:lstStyle/>
                    <a:p>
                      <a:pPr algn="ctr"/>
                      <a:r>
                        <a:rPr lang="en-TT" dirty="0" smtClean="0"/>
                        <a:t>DAY</a:t>
                      </a:r>
                      <a:endParaRPr lang="en-TT" dirty="0"/>
                    </a:p>
                  </a:txBody>
                  <a:tcPr/>
                </a:tc>
                <a:tc rowSpan="2">
                  <a:txBody>
                    <a:bodyPr/>
                    <a:lstStyle/>
                    <a:p>
                      <a:pPr algn="ctr"/>
                      <a:r>
                        <a:rPr lang="en-TT" dirty="0" smtClean="0"/>
                        <a:t>AMBIENT TEMPERATURE  /  </a:t>
                      </a:r>
                      <a:r>
                        <a:rPr lang="en-TT" baseline="30000" dirty="0" smtClean="0"/>
                        <a:t>o</a:t>
                      </a:r>
                      <a:r>
                        <a:rPr lang="en-TT" dirty="0" smtClean="0"/>
                        <a:t>C</a:t>
                      </a:r>
                      <a:endParaRPr lang="en-TT"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TT" dirty="0" smtClean="0"/>
                        <a:t>ROOF TEMPERATURE/ </a:t>
                      </a:r>
                      <a:r>
                        <a:rPr lang="en-TT" baseline="30000" dirty="0" err="1" smtClean="0"/>
                        <a:t>o</a:t>
                      </a:r>
                      <a:r>
                        <a:rPr lang="en-TT" dirty="0" err="1" smtClean="0"/>
                        <a:t>C</a:t>
                      </a:r>
                      <a:endParaRPr lang="en-TT" dirty="0" smtClean="0"/>
                    </a:p>
                  </a:txBody>
                  <a:tcPr/>
                </a:tc>
                <a:tc hMerge="1">
                  <a:txBody>
                    <a:bodyPr/>
                    <a:lstStyle/>
                    <a:p>
                      <a:endParaRPr lang="en-TT"/>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TT" dirty="0" smtClean="0"/>
                        <a:t>INSIDE TEMPERATURE/ </a:t>
                      </a:r>
                      <a:r>
                        <a:rPr lang="en-TT" baseline="30000" dirty="0" smtClean="0"/>
                        <a:t>o</a:t>
                      </a:r>
                      <a:r>
                        <a:rPr lang="en-TT" dirty="0" smtClean="0"/>
                        <a:t>C</a:t>
                      </a:r>
                    </a:p>
                    <a:p>
                      <a:pPr algn="ctr"/>
                      <a:endParaRPr lang="en-TT" dirty="0"/>
                    </a:p>
                  </a:txBody>
                  <a:tcPr/>
                </a:tc>
                <a:tc hMerge="1">
                  <a:txBody>
                    <a:bodyPr/>
                    <a:lstStyle/>
                    <a:p>
                      <a:endParaRPr lang="en-TT"/>
                    </a:p>
                  </a:txBody>
                  <a:tcPr/>
                </a:tc>
              </a:tr>
              <a:tr h="495055">
                <a:tc vMerge="1">
                  <a:txBody>
                    <a:bodyPr/>
                    <a:lstStyle/>
                    <a:p>
                      <a:endParaRPr lang="en-TT" dirty="0"/>
                    </a:p>
                  </a:txBody>
                  <a:tcPr/>
                </a:tc>
                <a:tc vMerge="1">
                  <a:txBody>
                    <a:bodyPr/>
                    <a:lstStyle/>
                    <a:p>
                      <a:endParaRPr lang="en-TT" dirty="0"/>
                    </a:p>
                  </a:txBody>
                  <a:tcPr/>
                </a:tc>
                <a:tc>
                  <a:txBody>
                    <a:bodyPr/>
                    <a:lstStyle/>
                    <a:p>
                      <a:r>
                        <a:rPr lang="en-TT" b="1" dirty="0" smtClean="0"/>
                        <a:t>GREEN</a:t>
                      </a:r>
                      <a:r>
                        <a:rPr lang="en-TT" b="1" baseline="0" dirty="0" smtClean="0"/>
                        <a:t> </a:t>
                      </a:r>
                      <a:endParaRPr lang="en-TT" b="1" dirty="0"/>
                    </a:p>
                  </a:txBody>
                  <a:tcPr>
                    <a:lnR w="12700" cap="flat" cmpd="sng" algn="ctr">
                      <a:solidFill>
                        <a:schemeClr val="tx1"/>
                      </a:solidFill>
                      <a:prstDash val="solid"/>
                      <a:round/>
                      <a:headEnd type="none" w="med" len="med"/>
                      <a:tailEnd type="none" w="med" len="med"/>
                    </a:lnR>
                  </a:tcPr>
                </a:tc>
                <a:tc>
                  <a:txBody>
                    <a:bodyPr/>
                    <a:lstStyle/>
                    <a:p>
                      <a:r>
                        <a:rPr lang="en-TT" b="1" dirty="0" smtClean="0"/>
                        <a:t>NORMAL </a:t>
                      </a:r>
                      <a:endParaRPr lang="en-TT" b="1" dirty="0"/>
                    </a:p>
                  </a:txBody>
                  <a:tcPr>
                    <a:lnL w="12700" cap="flat" cmpd="sng" algn="ctr">
                      <a:solidFill>
                        <a:schemeClr val="tx1"/>
                      </a:solidFill>
                      <a:prstDash val="solid"/>
                      <a:round/>
                      <a:headEnd type="none" w="med" len="med"/>
                      <a:tailEnd type="none" w="med" len="med"/>
                    </a:lnL>
                  </a:tcPr>
                </a:tc>
                <a:tc>
                  <a:txBody>
                    <a:bodyPr/>
                    <a:lstStyle/>
                    <a:p>
                      <a:r>
                        <a:rPr lang="en-TT" b="1" dirty="0" smtClean="0"/>
                        <a:t>GREEN</a:t>
                      </a:r>
                      <a:r>
                        <a:rPr lang="en-TT" b="1" baseline="0" dirty="0" smtClean="0"/>
                        <a:t> </a:t>
                      </a:r>
                      <a:endParaRPr lang="en-TT" b="1" dirty="0"/>
                    </a:p>
                  </a:txBody>
                  <a:tcPr>
                    <a:lnR w="12700" cap="flat" cmpd="sng" algn="ctr">
                      <a:solidFill>
                        <a:schemeClr val="tx1"/>
                      </a:solidFill>
                      <a:prstDash val="solid"/>
                      <a:round/>
                      <a:headEnd type="none" w="med" len="med"/>
                      <a:tailEnd type="none" w="med" len="med"/>
                    </a:lnR>
                  </a:tcPr>
                </a:tc>
                <a:tc>
                  <a:txBody>
                    <a:bodyPr/>
                    <a:lstStyle/>
                    <a:p>
                      <a:r>
                        <a:rPr lang="en-TT" b="1" dirty="0" smtClean="0"/>
                        <a:t>NORMAL</a:t>
                      </a:r>
                      <a:endParaRPr lang="en-TT" b="1" dirty="0"/>
                    </a:p>
                  </a:txBody>
                  <a:tcPr>
                    <a:lnL w="12700" cap="flat" cmpd="sng" algn="ctr">
                      <a:solidFill>
                        <a:schemeClr val="tx1"/>
                      </a:solidFill>
                      <a:prstDash val="solid"/>
                      <a:round/>
                      <a:headEnd type="none" w="med" len="med"/>
                      <a:tailEnd type="none" w="med" len="med"/>
                    </a:lnL>
                  </a:tcPr>
                </a:tc>
              </a:tr>
              <a:tr h="495055">
                <a:tc>
                  <a:txBody>
                    <a:bodyPr/>
                    <a:lstStyle/>
                    <a:p>
                      <a:pPr algn="ctr"/>
                      <a:r>
                        <a:rPr lang="en-TT" dirty="0" smtClean="0"/>
                        <a:t>1</a:t>
                      </a:r>
                      <a:endParaRPr lang="en-TT" dirty="0"/>
                    </a:p>
                  </a:txBody>
                  <a:tcPr/>
                </a:tc>
                <a:tc>
                  <a:txBody>
                    <a:bodyPr/>
                    <a:lstStyle/>
                    <a:p>
                      <a:pPr algn="ctr"/>
                      <a:r>
                        <a:rPr lang="en-US" dirty="0" smtClean="0"/>
                        <a:t>30</a:t>
                      </a:r>
                      <a:endParaRPr lang="en-US" dirty="0"/>
                    </a:p>
                  </a:txBody>
                  <a:tcPr/>
                </a:tc>
                <a:tc>
                  <a:txBody>
                    <a:bodyPr/>
                    <a:lstStyle/>
                    <a:p>
                      <a:pPr algn="ctr"/>
                      <a:r>
                        <a:rPr lang="en-US" dirty="0" smtClean="0"/>
                        <a:t>24</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28</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26</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29</a:t>
                      </a:r>
                      <a:endParaRPr lang="en-US" dirty="0"/>
                    </a:p>
                  </a:txBody>
                  <a:tcPr>
                    <a:lnL w="12700" cap="flat" cmpd="sng" algn="ctr">
                      <a:solidFill>
                        <a:schemeClr val="tx1"/>
                      </a:solidFill>
                      <a:prstDash val="solid"/>
                      <a:round/>
                      <a:headEnd type="none" w="med" len="med"/>
                      <a:tailEnd type="none" w="med" len="med"/>
                    </a:lnL>
                  </a:tcPr>
                </a:tc>
              </a:tr>
              <a:tr h="495055">
                <a:tc>
                  <a:txBody>
                    <a:bodyPr/>
                    <a:lstStyle/>
                    <a:p>
                      <a:pPr algn="ctr"/>
                      <a:r>
                        <a:rPr lang="en-TT" dirty="0" smtClean="0"/>
                        <a:t>2</a:t>
                      </a:r>
                      <a:endParaRPr lang="en-TT" dirty="0"/>
                    </a:p>
                  </a:txBody>
                  <a:tcPr/>
                </a:tc>
                <a:tc>
                  <a:txBody>
                    <a:bodyPr/>
                    <a:lstStyle/>
                    <a:p>
                      <a:pPr algn="ctr"/>
                      <a:r>
                        <a:rPr lang="en-US" dirty="0" smtClean="0"/>
                        <a:t>31</a:t>
                      </a:r>
                      <a:endParaRPr lang="en-US" dirty="0"/>
                    </a:p>
                  </a:txBody>
                  <a:tcPr/>
                </a:tc>
                <a:tc>
                  <a:txBody>
                    <a:bodyPr/>
                    <a:lstStyle/>
                    <a:p>
                      <a:pPr algn="ctr"/>
                      <a:r>
                        <a:rPr lang="en-US" dirty="0" smtClean="0"/>
                        <a:t>23</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30</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25</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30</a:t>
                      </a:r>
                      <a:endParaRPr lang="en-US" dirty="0"/>
                    </a:p>
                  </a:txBody>
                  <a:tcPr>
                    <a:lnL w="12700" cap="flat" cmpd="sng" algn="ctr">
                      <a:solidFill>
                        <a:schemeClr val="tx1"/>
                      </a:solidFill>
                      <a:prstDash val="solid"/>
                      <a:round/>
                      <a:headEnd type="none" w="med" len="med"/>
                      <a:tailEnd type="none" w="med" len="med"/>
                    </a:lnL>
                  </a:tcPr>
                </a:tc>
              </a:tr>
              <a:tr h="495055">
                <a:tc>
                  <a:txBody>
                    <a:bodyPr/>
                    <a:lstStyle/>
                    <a:p>
                      <a:pPr algn="ctr"/>
                      <a:r>
                        <a:rPr lang="en-TT" dirty="0" smtClean="0"/>
                        <a:t>3</a:t>
                      </a:r>
                      <a:endParaRPr lang="en-TT" dirty="0"/>
                    </a:p>
                  </a:txBody>
                  <a:tcPr/>
                </a:tc>
                <a:tc>
                  <a:txBody>
                    <a:bodyPr/>
                    <a:lstStyle/>
                    <a:p>
                      <a:pPr algn="ctr"/>
                      <a:r>
                        <a:rPr lang="en-US" dirty="0" smtClean="0"/>
                        <a:t>30</a:t>
                      </a:r>
                      <a:endParaRPr lang="en-US" dirty="0"/>
                    </a:p>
                  </a:txBody>
                  <a:tcPr/>
                </a:tc>
                <a:tc>
                  <a:txBody>
                    <a:bodyPr/>
                    <a:lstStyle/>
                    <a:p>
                      <a:pPr algn="ctr"/>
                      <a:r>
                        <a:rPr lang="en-US" dirty="0" smtClean="0"/>
                        <a:t>25</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31</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26</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31</a:t>
                      </a:r>
                      <a:endParaRPr lang="en-US" dirty="0"/>
                    </a:p>
                  </a:txBody>
                  <a:tcPr>
                    <a:lnL w="12700" cap="flat" cmpd="sng" algn="ctr">
                      <a:solidFill>
                        <a:schemeClr val="tx1"/>
                      </a:solidFill>
                      <a:prstDash val="solid"/>
                      <a:round/>
                      <a:headEnd type="none" w="med" len="med"/>
                      <a:tailEnd type="none" w="med" len="med"/>
                    </a:lnL>
                  </a:tcPr>
                </a:tc>
              </a:tr>
              <a:tr h="495055">
                <a:tc>
                  <a:txBody>
                    <a:bodyPr/>
                    <a:lstStyle/>
                    <a:p>
                      <a:pPr algn="ctr"/>
                      <a:r>
                        <a:rPr lang="en-TT" dirty="0" smtClean="0"/>
                        <a:t>4</a:t>
                      </a:r>
                      <a:endParaRPr lang="en-TT" dirty="0"/>
                    </a:p>
                  </a:txBody>
                  <a:tcPr/>
                </a:tc>
                <a:tc>
                  <a:txBody>
                    <a:bodyPr/>
                    <a:lstStyle/>
                    <a:p>
                      <a:pPr algn="ctr"/>
                      <a:r>
                        <a:rPr lang="en-US" dirty="0" smtClean="0"/>
                        <a:t>31</a:t>
                      </a:r>
                      <a:endParaRPr lang="en-US" dirty="0"/>
                    </a:p>
                  </a:txBody>
                  <a:tcPr/>
                </a:tc>
                <a:tc>
                  <a:txBody>
                    <a:bodyPr/>
                    <a:lstStyle/>
                    <a:p>
                      <a:pPr algn="ctr"/>
                      <a:r>
                        <a:rPr lang="en-US" dirty="0" smtClean="0"/>
                        <a:t>27</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30</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25</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29</a:t>
                      </a:r>
                      <a:endParaRPr lang="en-US" dirty="0"/>
                    </a:p>
                  </a:txBody>
                  <a:tcPr>
                    <a:lnL w="12700" cap="flat" cmpd="sng" algn="ctr">
                      <a:solidFill>
                        <a:schemeClr val="tx1"/>
                      </a:solidFill>
                      <a:prstDash val="solid"/>
                      <a:round/>
                      <a:headEnd type="none" w="med" len="med"/>
                      <a:tailEnd type="none" w="med" len="med"/>
                    </a:lnL>
                  </a:tcPr>
                </a:tc>
              </a:tr>
              <a:tr h="495055">
                <a:tc>
                  <a:txBody>
                    <a:bodyPr/>
                    <a:lstStyle/>
                    <a:p>
                      <a:pPr algn="ctr"/>
                      <a:r>
                        <a:rPr lang="en-TT" dirty="0" smtClean="0"/>
                        <a:t>5</a:t>
                      </a:r>
                      <a:endParaRPr lang="en-TT" dirty="0"/>
                    </a:p>
                  </a:txBody>
                  <a:tcPr/>
                </a:tc>
                <a:tc>
                  <a:txBody>
                    <a:bodyPr/>
                    <a:lstStyle/>
                    <a:p>
                      <a:pPr algn="ctr"/>
                      <a:r>
                        <a:rPr lang="en-US" dirty="0" smtClean="0"/>
                        <a:t>28</a:t>
                      </a:r>
                      <a:endParaRPr lang="en-US" dirty="0"/>
                    </a:p>
                  </a:txBody>
                  <a:tcPr/>
                </a:tc>
                <a:tc>
                  <a:txBody>
                    <a:bodyPr/>
                    <a:lstStyle/>
                    <a:p>
                      <a:pPr algn="ctr"/>
                      <a:r>
                        <a:rPr lang="en-US" dirty="0" smtClean="0"/>
                        <a:t>23</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27</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24</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25</a:t>
                      </a:r>
                      <a:endParaRPr lang="en-US" dirty="0"/>
                    </a:p>
                  </a:txBody>
                  <a:tcPr>
                    <a:lnL w="12700" cap="flat" cmpd="sng" algn="ctr">
                      <a:solidFill>
                        <a:schemeClr val="tx1"/>
                      </a:solidFill>
                      <a:prstDash val="solid"/>
                      <a:round/>
                      <a:headEnd type="none" w="med" len="med"/>
                      <a:tailEnd type="none" w="med" len="med"/>
                    </a:lnL>
                  </a:tcPr>
                </a:tc>
              </a:tr>
              <a:tr h="495055">
                <a:tc>
                  <a:txBody>
                    <a:bodyPr/>
                    <a:lstStyle/>
                    <a:p>
                      <a:pPr algn="ctr"/>
                      <a:r>
                        <a:rPr lang="en-TT" dirty="0" smtClean="0"/>
                        <a:t>6</a:t>
                      </a:r>
                      <a:endParaRPr lang="en-TT" dirty="0"/>
                    </a:p>
                  </a:txBody>
                  <a:tcPr/>
                </a:tc>
                <a:tc>
                  <a:txBody>
                    <a:bodyPr/>
                    <a:lstStyle/>
                    <a:p>
                      <a:pPr algn="ctr"/>
                      <a:r>
                        <a:rPr lang="en-US" dirty="0" smtClean="0"/>
                        <a:t>31</a:t>
                      </a:r>
                      <a:endParaRPr lang="en-US" dirty="0"/>
                    </a:p>
                  </a:txBody>
                  <a:tcPr/>
                </a:tc>
                <a:tc>
                  <a:txBody>
                    <a:bodyPr/>
                    <a:lstStyle/>
                    <a:p>
                      <a:pPr algn="ctr"/>
                      <a:r>
                        <a:rPr lang="en-US" dirty="0" smtClean="0"/>
                        <a:t>25</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30</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26</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31</a:t>
                      </a:r>
                      <a:endParaRPr lang="en-US" dirty="0"/>
                    </a:p>
                  </a:txBody>
                  <a:tcPr>
                    <a:lnL w="12700" cap="flat" cmpd="sng" algn="ctr">
                      <a:solidFill>
                        <a:schemeClr val="tx1"/>
                      </a:solidFill>
                      <a:prstDash val="solid"/>
                      <a:round/>
                      <a:headEnd type="none" w="med" len="med"/>
                      <a:tailEnd type="none" w="med" len="med"/>
                    </a:lnL>
                  </a:tcPr>
                </a:tc>
              </a:tr>
              <a:tr h="495055">
                <a:tc>
                  <a:txBody>
                    <a:bodyPr/>
                    <a:lstStyle/>
                    <a:p>
                      <a:pPr algn="ctr"/>
                      <a:r>
                        <a:rPr lang="en-TT" dirty="0" smtClean="0"/>
                        <a:t>7</a:t>
                      </a:r>
                      <a:endParaRPr lang="en-TT" dirty="0"/>
                    </a:p>
                  </a:txBody>
                  <a:tcPr/>
                </a:tc>
                <a:tc>
                  <a:txBody>
                    <a:bodyPr/>
                    <a:lstStyle/>
                    <a:p>
                      <a:pPr algn="ctr"/>
                      <a:r>
                        <a:rPr lang="en-US" dirty="0" smtClean="0"/>
                        <a:t>30</a:t>
                      </a:r>
                      <a:endParaRPr lang="en-US" dirty="0"/>
                    </a:p>
                  </a:txBody>
                  <a:tcPr/>
                </a:tc>
                <a:tc>
                  <a:txBody>
                    <a:bodyPr/>
                    <a:lstStyle/>
                    <a:p>
                      <a:pPr algn="ctr"/>
                      <a:r>
                        <a:rPr lang="en-US" dirty="0" smtClean="0"/>
                        <a:t>26</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31</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25</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29</a:t>
                      </a:r>
                      <a:endParaRPr lang="en-US" dirty="0"/>
                    </a:p>
                  </a:txBody>
                  <a:tcPr>
                    <a:lnL w="12700" cap="flat" cmpd="sng" algn="ctr">
                      <a:solidFill>
                        <a:schemeClr val="tx1"/>
                      </a:solidFill>
                      <a:prstDash val="solid"/>
                      <a:round/>
                      <a:headEnd type="none" w="med" len="med"/>
                      <a:tailEnd type="none" w="med" len="med"/>
                    </a:lnL>
                  </a:tcPr>
                </a:tc>
              </a:tr>
            </a:tbl>
          </a:graphicData>
        </a:graphic>
      </p:graphicFrame>
      <p:sp>
        <p:nvSpPr>
          <p:cNvPr id="5" name="Footer Placeholder 4"/>
          <p:cNvSpPr>
            <a:spLocks noGrp="1"/>
          </p:cNvSpPr>
          <p:nvPr>
            <p:ph type="ftr" sz="quarter" idx="11"/>
          </p:nvPr>
        </p:nvSpPr>
        <p:spPr/>
        <p:txBody>
          <a:bodyPr/>
          <a:lstStyle/>
          <a:p>
            <a:r>
              <a:rPr lang="en-TT" smtClean="0"/>
              <a:t>9645</a:t>
            </a:r>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4538438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pPr algn="ctr"/>
            <a:r>
              <a:rPr lang="en-TT" dirty="0" smtClean="0">
                <a:latin typeface="Times New Roman" panose="02020603050405020304" pitchFamily="18" charset="0"/>
                <a:cs typeface="Times New Roman" panose="02020603050405020304" pitchFamily="18" charset="0"/>
              </a:rPr>
              <a:t>ANALYSIS OF RESULTS</a:t>
            </a:r>
            <a:endParaRPr lang="en-TT"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95536" y="980728"/>
            <a:ext cx="8229600" cy="5256584"/>
          </a:xfrm>
        </p:spPr>
        <p:txBody>
          <a:bodyPr>
            <a:normAutofit/>
          </a:bodyPr>
          <a:lstStyle/>
          <a:p>
            <a:pPr algn="just">
              <a:lnSpc>
                <a:spcPct val="150000"/>
              </a:lnSpc>
            </a:pPr>
            <a:r>
              <a:rPr lang="en-TT" sz="2000" dirty="0" smtClean="0">
                <a:latin typeface="Times New Roman" panose="02020603050405020304" pitchFamily="18" charset="0"/>
                <a:cs typeface="Times New Roman" panose="02020603050405020304" pitchFamily="18" charset="0"/>
              </a:rPr>
              <a:t>From the results obtained, it is clearly seen that our “green” modifications had a </a:t>
            </a:r>
            <a:r>
              <a:rPr lang="en-TT" sz="2000" b="1" dirty="0" smtClean="0">
                <a:latin typeface="Times New Roman" panose="02020603050405020304" pitchFamily="18" charset="0"/>
                <a:cs typeface="Times New Roman" panose="02020603050405020304" pitchFamily="18" charset="0"/>
              </a:rPr>
              <a:t>marked reduction </a:t>
            </a:r>
            <a:r>
              <a:rPr lang="en-TT" sz="2000" dirty="0" smtClean="0">
                <a:latin typeface="Times New Roman" panose="02020603050405020304" pitchFamily="18" charset="0"/>
                <a:cs typeface="Times New Roman" panose="02020603050405020304" pitchFamily="18" charset="0"/>
              </a:rPr>
              <a:t>on the temperature of the roof and the inside temperature. </a:t>
            </a:r>
          </a:p>
          <a:p>
            <a:pPr algn="just">
              <a:lnSpc>
                <a:spcPct val="150000"/>
              </a:lnSpc>
            </a:pPr>
            <a:endParaRPr lang="en-TT" sz="2000" dirty="0">
              <a:latin typeface="Times New Roman" panose="02020603050405020304" pitchFamily="18" charset="0"/>
              <a:cs typeface="Times New Roman" panose="02020603050405020304" pitchFamily="18" charset="0"/>
            </a:endParaRPr>
          </a:p>
          <a:p>
            <a:pPr algn="just">
              <a:lnSpc>
                <a:spcPct val="150000"/>
              </a:lnSpc>
            </a:pPr>
            <a:r>
              <a:rPr lang="en-TT" sz="2000" dirty="0" smtClean="0">
                <a:latin typeface="Times New Roman" panose="02020603050405020304" pitchFamily="18" charset="0"/>
                <a:cs typeface="Times New Roman" panose="02020603050405020304" pitchFamily="18" charset="0"/>
              </a:rPr>
              <a:t>The average reduction in temperature inside the auditorium was on average </a:t>
            </a:r>
            <a:r>
              <a:rPr lang="en-TT" sz="2000" b="1" dirty="0" smtClean="0">
                <a:latin typeface="Times New Roman" panose="02020603050405020304" pitchFamily="18" charset="0"/>
                <a:cs typeface="Times New Roman" panose="02020603050405020304" pitchFamily="18" charset="0"/>
              </a:rPr>
              <a:t>4.5</a:t>
            </a:r>
            <a:r>
              <a:rPr lang="en-TT" sz="2000" b="1" baseline="30000" dirty="0" smtClean="0">
                <a:latin typeface="Times New Roman" panose="02020603050405020304" pitchFamily="18" charset="0"/>
                <a:cs typeface="Times New Roman" panose="02020603050405020304" pitchFamily="18" charset="0"/>
              </a:rPr>
              <a:t>o</a:t>
            </a:r>
            <a:r>
              <a:rPr lang="en-TT" sz="2000" b="1" dirty="0" smtClean="0">
                <a:latin typeface="Times New Roman" panose="02020603050405020304" pitchFamily="18" charset="0"/>
                <a:cs typeface="Times New Roman" panose="02020603050405020304" pitchFamily="18" charset="0"/>
              </a:rPr>
              <a:t>C</a:t>
            </a:r>
            <a:r>
              <a:rPr lang="en-TT" sz="2000" dirty="0" smtClean="0">
                <a:latin typeface="Times New Roman" panose="02020603050405020304" pitchFamily="18" charset="0"/>
                <a:cs typeface="Times New Roman" panose="02020603050405020304" pitchFamily="18" charset="0"/>
              </a:rPr>
              <a:t> cooler and on the roof, </a:t>
            </a:r>
            <a:r>
              <a:rPr lang="en-TT" sz="2000" b="1" dirty="0" smtClean="0">
                <a:latin typeface="Times New Roman" panose="02020603050405020304" pitchFamily="18" charset="0"/>
                <a:cs typeface="Times New Roman" panose="02020603050405020304" pitchFamily="18" charset="0"/>
              </a:rPr>
              <a:t>5</a:t>
            </a:r>
            <a:r>
              <a:rPr lang="en-TT" sz="2000" b="1" baseline="30000" dirty="0" smtClean="0">
                <a:latin typeface="Times New Roman" panose="02020603050405020304" pitchFamily="18" charset="0"/>
                <a:cs typeface="Times New Roman" panose="02020603050405020304" pitchFamily="18" charset="0"/>
              </a:rPr>
              <a:t>o</a:t>
            </a:r>
            <a:r>
              <a:rPr lang="en-TT" sz="2000" b="1" dirty="0" smtClean="0">
                <a:latin typeface="Times New Roman" panose="02020603050405020304" pitchFamily="18" charset="0"/>
                <a:cs typeface="Times New Roman" panose="02020603050405020304" pitchFamily="18" charset="0"/>
              </a:rPr>
              <a:t>C </a:t>
            </a:r>
            <a:r>
              <a:rPr lang="en-TT" sz="2000" dirty="0" smtClean="0">
                <a:latin typeface="Times New Roman" panose="02020603050405020304" pitchFamily="18" charset="0"/>
                <a:cs typeface="Times New Roman" panose="02020603050405020304" pitchFamily="18" charset="0"/>
              </a:rPr>
              <a:t>cooler than average.</a:t>
            </a:r>
          </a:p>
          <a:p>
            <a:pPr marL="0" indent="0" algn="just">
              <a:lnSpc>
                <a:spcPct val="150000"/>
              </a:lnSpc>
              <a:buNone/>
            </a:pPr>
            <a:r>
              <a:rPr lang="en-TT" sz="2000" dirty="0" smtClean="0">
                <a:latin typeface="Times New Roman" panose="02020603050405020304" pitchFamily="18" charset="0"/>
                <a:cs typeface="Times New Roman" panose="02020603050405020304" pitchFamily="18" charset="0"/>
              </a:rPr>
              <a:t> </a:t>
            </a:r>
          </a:p>
          <a:p>
            <a:pPr algn="just">
              <a:lnSpc>
                <a:spcPct val="150000"/>
              </a:lnSpc>
            </a:pPr>
            <a:r>
              <a:rPr lang="en-TT" sz="2000" dirty="0" smtClean="0">
                <a:latin typeface="Times New Roman" panose="02020603050405020304" pitchFamily="18" charset="0"/>
                <a:cs typeface="Times New Roman" panose="02020603050405020304" pitchFamily="18" charset="0"/>
              </a:rPr>
              <a:t>On Day 5 when the ambient (outside) temperature was a bit cooler,(due to   it being a rainy day), the temperature was recorded as 23</a:t>
            </a:r>
            <a:r>
              <a:rPr lang="en-TT" sz="2000" baseline="30000" dirty="0" smtClean="0">
                <a:latin typeface="Times New Roman" panose="02020603050405020304" pitchFamily="18" charset="0"/>
                <a:cs typeface="Times New Roman" panose="02020603050405020304" pitchFamily="18" charset="0"/>
              </a:rPr>
              <a:t>o</a:t>
            </a:r>
            <a:r>
              <a:rPr lang="en-TT" sz="2000" dirty="0" smtClean="0">
                <a:latin typeface="Times New Roman" panose="02020603050405020304" pitchFamily="18" charset="0"/>
                <a:cs typeface="Times New Roman" panose="02020603050405020304" pitchFamily="18" charset="0"/>
              </a:rPr>
              <a:t>C for the green roof and the inside temperature as 27</a:t>
            </a:r>
            <a:r>
              <a:rPr lang="en-TT" sz="2000" baseline="30000" dirty="0" smtClean="0">
                <a:latin typeface="Times New Roman" panose="02020603050405020304" pitchFamily="18" charset="0"/>
                <a:cs typeface="Times New Roman" panose="02020603050405020304" pitchFamily="18" charset="0"/>
              </a:rPr>
              <a:t>o</a:t>
            </a:r>
            <a:r>
              <a:rPr lang="en-TT" sz="2000" dirty="0" smtClean="0">
                <a:latin typeface="Times New Roman" panose="02020603050405020304" pitchFamily="18" charset="0"/>
                <a:cs typeface="Times New Roman" panose="02020603050405020304" pitchFamily="18" charset="0"/>
              </a:rPr>
              <a:t>C for the same model.</a:t>
            </a:r>
          </a:p>
          <a:p>
            <a:pPr marL="0" indent="0">
              <a:buNone/>
            </a:pPr>
            <a:endParaRPr lang="en-TT" dirty="0" smtClean="0"/>
          </a:p>
          <a:p>
            <a:endParaRPr lang="en-TT" dirty="0"/>
          </a:p>
          <a:p>
            <a:endParaRPr lang="en-TT" dirty="0"/>
          </a:p>
        </p:txBody>
      </p:sp>
      <p:sp>
        <p:nvSpPr>
          <p:cNvPr id="4" name="Footer Placeholder 3"/>
          <p:cNvSpPr>
            <a:spLocks noGrp="1"/>
          </p:cNvSpPr>
          <p:nvPr>
            <p:ph type="ftr" sz="quarter" idx="11"/>
          </p:nvPr>
        </p:nvSpPr>
        <p:spPr/>
        <p:txBody>
          <a:bodyPr/>
          <a:lstStyle/>
          <a:p>
            <a:r>
              <a:rPr lang="en-TT" smtClean="0"/>
              <a:t>9645</a:t>
            </a:r>
            <a:endParaRPr lang="en-T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4841821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300">
        <p14:pan dir="u"/>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a="http://schemas.openxmlformats.org/drawingml/2006/main"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266</TotalTime>
  <Words>810</Words>
  <Application>Microsoft Macintosh PowerPoint</Application>
  <PresentationFormat>On-screen Show (4:3)</PresentationFormat>
  <Paragraphs>113</Paragraphs>
  <Slides>12</Slides>
  <Notes>2</Notes>
  <HiddenSlides>0</HiddenSlides>
  <MMClips>1</MMClips>
  <ScaleCrop>false</ScaleCrop>
  <HeadingPairs>
    <vt:vector size="4" baseType="variant">
      <vt:variant>
        <vt:lpstr>Design Template</vt:lpstr>
      </vt:variant>
      <vt:variant>
        <vt:i4>1</vt:i4>
      </vt:variant>
      <vt:variant>
        <vt:lpstr>Slide Titles</vt:lpstr>
      </vt:variant>
      <vt:variant>
        <vt:i4>12</vt:i4>
      </vt:variant>
    </vt:vector>
  </HeadingPairs>
  <TitlesOfParts>
    <vt:vector size="13" baseType="lpstr">
      <vt:lpstr>Facet</vt:lpstr>
      <vt:lpstr>9645</vt:lpstr>
      <vt:lpstr>PROJECT</vt:lpstr>
      <vt:lpstr>INTRODUCTION</vt:lpstr>
      <vt:lpstr>INTRODUCTION</vt:lpstr>
      <vt:lpstr>EXPERIMENTAL PROCEDURE</vt:lpstr>
      <vt:lpstr>Slide 6</vt:lpstr>
      <vt:lpstr>Slide 7</vt:lpstr>
      <vt:lpstr>RESULTS</vt:lpstr>
      <vt:lpstr>ANALYSIS OF RESULTS</vt:lpstr>
      <vt:lpstr>DISCUSSION</vt:lpstr>
      <vt:lpstr>LIMITATIONS </vt:lpstr>
      <vt:lpstr>FUTURE MODIFICATIONS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SWAHA HINDU COLLEGE</dc:title>
  <dc:creator>MOE_Student</dc:creator>
  <cp:lastModifiedBy>TTCSI5 TTCSI5</cp:lastModifiedBy>
  <cp:revision>39</cp:revision>
  <cp:lastPrinted>2014-10-24T19:57:05Z</cp:lastPrinted>
  <dcterms:created xsi:type="dcterms:W3CDTF">2014-10-31T15:48:58Z</dcterms:created>
  <dcterms:modified xsi:type="dcterms:W3CDTF">2014-10-31T15:49:56Z</dcterms:modified>
</cp:coreProperties>
</file>