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28"/>
  </p:notesMasterIdLst>
  <p:handoutMasterIdLst>
    <p:handoutMasterId r:id="rId29"/>
  </p:handoutMasterIdLst>
  <p:sldIdLst>
    <p:sldId id="789" r:id="rId2"/>
    <p:sldId id="796" r:id="rId3"/>
    <p:sldId id="790" r:id="rId4"/>
    <p:sldId id="794" r:id="rId5"/>
    <p:sldId id="751" r:id="rId6"/>
    <p:sldId id="754" r:id="rId7"/>
    <p:sldId id="749" r:id="rId8"/>
    <p:sldId id="750" r:id="rId9"/>
    <p:sldId id="784" r:id="rId10"/>
    <p:sldId id="748" r:id="rId11"/>
    <p:sldId id="797" r:id="rId12"/>
    <p:sldId id="798" r:id="rId13"/>
    <p:sldId id="799" r:id="rId14"/>
    <p:sldId id="800" r:id="rId15"/>
    <p:sldId id="801" r:id="rId16"/>
    <p:sldId id="802" r:id="rId17"/>
    <p:sldId id="766" r:id="rId18"/>
    <p:sldId id="793" r:id="rId19"/>
    <p:sldId id="636" r:id="rId20"/>
    <p:sldId id="792" r:id="rId21"/>
    <p:sldId id="777" r:id="rId22"/>
    <p:sldId id="803" r:id="rId23"/>
    <p:sldId id="804" r:id="rId24"/>
    <p:sldId id="805" r:id="rId25"/>
    <p:sldId id="806" r:id="rId26"/>
    <p:sldId id="807" r:id="rId27"/>
  </p:sldIdLst>
  <p:sldSz cx="9144000" cy="5143500" type="screen16x9"/>
  <p:notesSz cx="7077075" cy="9363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girard@ican.net" initials="d" lastIdx="1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CA53"/>
    <a:srgbClr val="5EB7DE"/>
    <a:srgbClr val="36568A"/>
    <a:srgbClr val="6E8FB7"/>
    <a:srgbClr val="A6BDDE"/>
    <a:srgbClr val="94BB54"/>
    <a:srgbClr val="A8C6DF"/>
    <a:srgbClr val="729ACA"/>
    <a:srgbClr val="62BBA7"/>
    <a:srgbClr val="385B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73485" autoAdjust="0"/>
  </p:normalViewPr>
  <p:slideViewPr>
    <p:cSldViewPr>
      <p:cViewPr>
        <p:scale>
          <a:sx n="90" d="100"/>
          <a:sy n="90" d="100"/>
        </p:scale>
        <p:origin x="-1200" y="-20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672"/>
    </p:cViewPr>
  </p:sorterViewPr>
  <p:notesViewPr>
    <p:cSldViewPr>
      <p:cViewPr varScale="1">
        <p:scale>
          <a:sx n="54" d="100"/>
          <a:sy n="54" d="100"/>
        </p:scale>
        <p:origin x="-2892"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8EF37-C5C5-49AD-BF45-4196533B23E7}"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B9563C0A-AF59-4152-A103-EE2A4F6E9CB8}">
      <dgm:prSet phldrT="[Text]" custT="1"/>
      <dgm:spPr/>
      <dgm:t>
        <a:bodyPr/>
        <a:lstStyle/>
        <a:p>
          <a:r>
            <a:rPr lang="en-US" sz="3200" b="1" dirty="0" smtClean="0"/>
            <a:t>Strategies</a:t>
          </a:r>
          <a:endParaRPr lang="en-US" sz="3200" b="1" dirty="0"/>
        </a:p>
      </dgm:t>
    </dgm:pt>
    <dgm:pt modelId="{C61B840B-AD94-450C-ABB0-A1E5866B3A09}" type="parTrans" cxnId="{A8266291-53BE-42F3-83E6-C9573E022909}">
      <dgm:prSet/>
      <dgm:spPr/>
      <dgm:t>
        <a:bodyPr/>
        <a:lstStyle/>
        <a:p>
          <a:endParaRPr lang="en-US"/>
        </a:p>
      </dgm:t>
    </dgm:pt>
    <dgm:pt modelId="{2B82A0AB-B903-415F-A2DB-84D49FBDF002}" type="sibTrans" cxnId="{A8266291-53BE-42F3-83E6-C9573E022909}">
      <dgm:prSet/>
      <dgm:spPr/>
      <dgm:t>
        <a:bodyPr/>
        <a:lstStyle/>
        <a:p>
          <a:endParaRPr lang="en-US"/>
        </a:p>
      </dgm:t>
    </dgm:pt>
    <dgm:pt modelId="{5239A86D-F6F7-4A11-94A6-8F60BE9A83F5}">
      <dgm:prSet phldrT="[Text]"/>
      <dgm:spPr/>
      <dgm:t>
        <a:bodyPr/>
        <a:lstStyle/>
        <a:p>
          <a:r>
            <a:rPr lang="en-US" dirty="0" smtClean="0"/>
            <a:t>Raising Awareness</a:t>
          </a:r>
          <a:endParaRPr lang="en-US" dirty="0"/>
        </a:p>
      </dgm:t>
    </dgm:pt>
    <dgm:pt modelId="{D690338B-20C1-4EF5-9256-683338B0E050}" type="parTrans" cxnId="{31C0FEE2-5011-487B-BEA6-5EABCAF85E4E}">
      <dgm:prSet/>
      <dgm:spPr/>
      <dgm:t>
        <a:bodyPr/>
        <a:lstStyle/>
        <a:p>
          <a:endParaRPr lang="en-US"/>
        </a:p>
      </dgm:t>
    </dgm:pt>
    <dgm:pt modelId="{707BC728-FC95-4670-A1BE-48BC45DAD81F}" type="sibTrans" cxnId="{31C0FEE2-5011-487B-BEA6-5EABCAF85E4E}">
      <dgm:prSet/>
      <dgm:spPr/>
      <dgm:t>
        <a:bodyPr/>
        <a:lstStyle/>
        <a:p>
          <a:endParaRPr lang="en-US"/>
        </a:p>
      </dgm:t>
    </dgm:pt>
    <dgm:pt modelId="{81B05379-2799-4630-AE48-66FE5140DF41}">
      <dgm:prSet phldrT="[Text]"/>
      <dgm:spPr/>
      <dgm:t>
        <a:bodyPr/>
        <a:lstStyle/>
        <a:p>
          <a:r>
            <a:rPr lang="en-US" dirty="0" smtClean="0"/>
            <a:t>Capacity Building</a:t>
          </a:r>
          <a:endParaRPr lang="en-US" dirty="0"/>
        </a:p>
      </dgm:t>
    </dgm:pt>
    <dgm:pt modelId="{C3F13CAE-265B-42B4-98F5-66E7C25040D9}" type="parTrans" cxnId="{3F976A48-D040-4236-81A6-66D6E04C4A30}">
      <dgm:prSet/>
      <dgm:spPr/>
      <dgm:t>
        <a:bodyPr/>
        <a:lstStyle/>
        <a:p>
          <a:endParaRPr lang="en-US"/>
        </a:p>
      </dgm:t>
    </dgm:pt>
    <dgm:pt modelId="{F7037228-6AD6-4F3A-AD37-B5D5D4D87A25}" type="sibTrans" cxnId="{3F976A48-D040-4236-81A6-66D6E04C4A30}">
      <dgm:prSet/>
      <dgm:spPr/>
      <dgm:t>
        <a:bodyPr/>
        <a:lstStyle/>
        <a:p>
          <a:endParaRPr lang="en-US"/>
        </a:p>
      </dgm:t>
    </dgm:pt>
    <dgm:pt modelId="{DB22A982-0B30-4A81-B6E0-8A776D4115C1}">
      <dgm:prSet phldrT="[Text]"/>
      <dgm:spPr/>
      <dgm:t>
        <a:bodyPr/>
        <a:lstStyle/>
        <a:p>
          <a:r>
            <a:rPr lang="en-US" dirty="0" smtClean="0"/>
            <a:t>Advocacy</a:t>
          </a:r>
          <a:endParaRPr lang="en-US" dirty="0"/>
        </a:p>
      </dgm:t>
    </dgm:pt>
    <dgm:pt modelId="{51091F18-6279-46EC-9DF5-87431C297FC2}" type="parTrans" cxnId="{69518CDF-FCDA-4C3F-B2FC-EE373D20D07E}">
      <dgm:prSet/>
      <dgm:spPr/>
      <dgm:t>
        <a:bodyPr/>
        <a:lstStyle/>
        <a:p>
          <a:endParaRPr lang="en-US"/>
        </a:p>
      </dgm:t>
    </dgm:pt>
    <dgm:pt modelId="{717CE538-8313-4F07-9A0D-931F15EE7ED2}" type="sibTrans" cxnId="{69518CDF-FCDA-4C3F-B2FC-EE373D20D07E}">
      <dgm:prSet/>
      <dgm:spPr/>
      <dgm:t>
        <a:bodyPr/>
        <a:lstStyle/>
        <a:p>
          <a:endParaRPr lang="en-US"/>
        </a:p>
      </dgm:t>
    </dgm:pt>
    <dgm:pt modelId="{C8B8683D-F1E8-4B94-BFA3-195159510975}">
      <dgm:prSet/>
      <dgm:spPr/>
      <dgm:t>
        <a:bodyPr/>
        <a:lstStyle/>
        <a:p>
          <a:r>
            <a:rPr lang="en-US" dirty="0" smtClean="0"/>
            <a:t>Export Promotion</a:t>
          </a:r>
          <a:endParaRPr lang="en-US" dirty="0"/>
        </a:p>
      </dgm:t>
    </dgm:pt>
    <dgm:pt modelId="{8D2F920A-8DDE-4273-A941-1AC12F754768}" type="parTrans" cxnId="{B56941FF-A6DA-4064-BE9F-ED9131C0A47B}">
      <dgm:prSet/>
      <dgm:spPr/>
      <dgm:t>
        <a:bodyPr/>
        <a:lstStyle/>
        <a:p>
          <a:endParaRPr lang="en-US"/>
        </a:p>
      </dgm:t>
    </dgm:pt>
    <dgm:pt modelId="{96798E76-58E1-4B05-B5F3-837F37819D56}" type="sibTrans" cxnId="{B56941FF-A6DA-4064-BE9F-ED9131C0A47B}">
      <dgm:prSet/>
      <dgm:spPr/>
      <dgm:t>
        <a:bodyPr/>
        <a:lstStyle/>
        <a:p>
          <a:endParaRPr lang="en-US"/>
        </a:p>
      </dgm:t>
    </dgm:pt>
    <dgm:pt modelId="{BF84AC93-3992-48F9-92CA-CBB60B416C7E}" type="pres">
      <dgm:prSet presAssocID="{A2E8EF37-C5C5-49AD-BF45-4196533B23E7}" presName="composite" presStyleCnt="0">
        <dgm:presLayoutVars>
          <dgm:chMax val="1"/>
          <dgm:dir/>
          <dgm:resizeHandles val="exact"/>
        </dgm:presLayoutVars>
      </dgm:prSet>
      <dgm:spPr/>
      <dgm:t>
        <a:bodyPr/>
        <a:lstStyle/>
        <a:p>
          <a:endParaRPr lang="en-CA"/>
        </a:p>
      </dgm:t>
    </dgm:pt>
    <dgm:pt modelId="{E42FC4F5-22EC-4FB7-A1AD-3719511F9904}" type="pres">
      <dgm:prSet presAssocID="{B9563C0A-AF59-4152-A103-EE2A4F6E9CB8}" presName="roof" presStyleLbl="dkBgShp" presStyleIdx="0" presStyleCnt="2" custLinFactNeighborX="10000" custLinFactNeighborY="-6250"/>
      <dgm:spPr/>
      <dgm:t>
        <a:bodyPr/>
        <a:lstStyle/>
        <a:p>
          <a:endParaRPr lang="en-US"/>
        </a:p>
      </dgm:t>
    </dgm:pt>
    <dgm:pt modelId="{DFBC8B90-3E11-4475-A5AE-B65D7B780E71}" type="pres">
      <dgm:prSet presAssocID="{B9563C0A-AF59-4152-A103-EE2A4F6E9CB8}" presName="pillars" presStyleCnt="0"/>
      <dgm:spPr/>
    </dgm:pt>
    <dgm:pt modelId="{A1ACE787-75AA-41F6-B60F-2546FA156523}" type="pres">
      <dgm:prSet presAssocID="{B9563C0A-AF59-4152-A103-EE2A4F6E9CB8}" presName="pillar1" presStyleLbl="node1" presStyleIdx="0" presStyleCnt="4">
        <dgm:presLayoutVars>
          <dgm:bulletEnabled val="1"/>
        </dgm:presLayoutVars>
      </dgm:prSet>
      <dgm:spPr/>
      <dgm:t>
        <a:bodyPr/>
        <a:lstStyle/>
        <a:p>
          <a:endParaRPr lang="en-US"/>
        </a:p>
      </dgm:t>
    </dgm:pt>
    <dgm:pt modelId="{62091839-A4BE-45D4-9963-79143F66BCB5}" type="pres">
      <dgm:prSet presAssocID="{81B05379-2799-4630-AE48-66FE5140DF41}" presName="pillarX" presStyleLbl="node1" presStyleIdx="1" presStyleCnt="4">
        <dgm:presLayoutVars>
          <dgm:bulletEnabled val="1"/>
        </dgm:presLayoutVars>
      </dgm:prSet>
      <dgm:spPr/>
      <dgm:t>
        <a:bodyPr/>
        <a:lstStyle/>
        <a:p>
          <a:endParaRPr lang="en-US"/>
        </a:p>
      </dgm:t>
    </dgm:pt>
    <dgm:pt modelId="{B364967D-ABA8-4A4D-A60E-5D3F0C90556D}" type="pres">
      <dgm:prSet presAssocID="{DB22A982-0B30-4A81-B6E0-8A776D4115C1}" presName="pillarX" presStyleLbl="node1" presStyleIdx="2" presStyleCnt="4">
        <dgm:presLayoutVars>
          <dgm:bulletEnabled val="1"/>
        </dgm:presLayoutVars>
      </dgm:prSet>
      <dgm:spPr/>
      <dgm:t>
        <a:bodyPr/>
        <a:lstStyle/>
        <a:p>
          <a:endParaRPr lang="en-US"/>
        </a:p>
      </dgm:t>
    </dgm:pt>
    <dgm:pt modelId="{BBAE0A33-A484-424B-AF2F-4BDA9F98367D}" type="pres">
      <dgm:prSet presAssocID="{C8B8683D-F1E8-4B94-BFA3-195159510975}" presName="pillarX" presStyleLbl="node1" presStyleIdx="3" presStyleCnt="4">
        <dgm:presLayoutVars>
          <dgm:bulletEnabled val="1"/>
        </dgm:presLayoutVars>
      </dgm:prSet>
      <dgm:spPr/>
      <dgm:t>
        <a:bodyPr/>
        <a:lstStyle/>
        <a:p>
          <a:endParaRPr lang="en-CA"/>
        </a:p>
      </dgm:t>
    </dgm:pt>
    <dgm:pt modelId="{7C0B8D89-1D16-405A-9C43-F14549B46995}" type="pres">
      <dgm:prSet presAssocID="{B9563C0A-AF59-4152-A103-EE2A4F6E9CB8}" presName="base" presStyleLbl="dkBgShp" presStyleIdx="1" presStyleCnt="2"/>
      <dgm:spPr/>
    </dgm:pt>
  </dgm:ptLst>
  <dgm:cxnLst>
    <dgm:cxn modelId="{B56941FF-A6DA-4064-BE9F-ED9131C0A47B}" srcId="{B9563C0A-AF59-4152-A103-EE2A4F6E9CB8}" destId="{C8B8683D-F1E8-4B94-BFA3-195159510975}" srcOrd="3" destOrd="0" parTransId="{8D2F920A-8DDE-4273-A941-1AC12F754768}" sibTransId="{96798E76-58E1-4B05-B5F3-837F37819D56}"/>
    <dgm:cxn modelId="{3F976A48-D040-4236-81A6-66D6E04C4A30}" srcId="{B9563C0A-AF59-4152-A103-EE2A4F6E9CB8}" destId="{81B05379-2799-4630-AE48-66FE5140DF41}" srcOrd="1" destOrd="0" parTransId="{C3F13CAE-265B-42B4-98F5-66E7C25040D9}" sibTransId="{F7037228-6AD6-4F3A-AD37-B5D5D4D87A25}"/>
    <dgm:cxn modelId="{A8266291-53BE-42F3-83E6-C9573E022909}" srcId="{A2E8EF37-C5C5-49AD-BF45-4196533B23E7}" destId="{B9563C0A-AF59-4152-A103-EE2A4F6E9CB8}" srcOrd="0" destOrd="0" parTransId="{C61B840B-AD94-450C-ABB0-A1E5866B3A09}" sibTransId="{2B82A0AB-B903-415F-A2DB-84D49FBDF002}"/>
    <dgm:cxn modelId="{678CAB61-4908-4CC5-AB03-DC6D0302FDBD}" type="presOf" srcId="{DB22A982-0B30-4A81-B6E0-8A776D4115C1}" destId="{B364967D-ABA8-4A4D-A60E-5D3F0C90556D}" srcOrd="0" destOrd="0" presId="urn:microsoft.com/office/officeart/2005/8/layout/hList3"/>
    <dgm:cxn modelId="{31C0FEE2-5011-487B-BEA6-5EABCAF85E4E}" srcId="{B9563C0A-AF59-4152-A103-EE2A4F6E9CB8}" destId="{5239A86D-F6F7-4A11-94A6-8F60BE9A83F5}" srcOrd="0" destOrd="0" parTransId="{D690338B-20C1-4EF5-9256-683338B0E050}" sibTransId="{707BC728-FC95-4670-A1BE-48BC45DAD81F}"/>
    <dgm:cxn modelId="{692F1B9D-6BC4-4A05-A45E-859F9AEEBB0D}" type="presOf" srcId="{B9563C0A-AF59-4152-A103-EE2A4F6E9CB8}" destId="{E42FC4F5-22EC-4FB7-A1AD-3719511F9904}" srcOrd="0" destOrd="0" presId="urn:microsoft.com/office/officeart/2005/8/layout/hList3"/>
    <dgm:cxn modelId="{53F23AA8-9E18-4ACB-B4B8-68C3FC5A2E1F}" type="presOf" srcId="{5239A86D-F6F7-4A11-94A6-8F60BE9A83F5}" destId="{A1ACE787-75AA-41F6-B60F-2546FA156523}" srcOrd="0" destOrd="0" presId="urn:microsoft.com/office/officeart/2005/8/layout/hList3"/>
    <dgm:cxn modelId="{E47DAAB4-5D5F-4FDE-8042-769C09AF23AC}" type="presOf" srcId="{A2E8EF37-C5C5-49AD-BF45-4196533B23E7}" destId="{BF84AC93-3992-48F9-92CA-CBB60B416C7E}" srcOrd="0" destOrd="0" presId="urn:microsoft.com/office/officeart/2005/8/layout/hList3"/>
    <dgm:cxn modelId="{67EA3C25-F32E-42D6-ABFF-B5EE0E78A420}" type="presOf" srcId="{C8B8683D-F1E8-4B94-BFA3-195159510975}" destId="{BBAE0A33-A484-424B-AF2F-4BDA9F98367D}" srcOrd="0" destOrd="0" presId="urn:microsoft.com/office/officeart/2005/8/layout/hList3"/>
    <dgm:cxn modelId="{69518CDF-FCDA-4C3F-B2FC-EE373D20D07E}" srcId="{B9563C0A-AF59-4152-A103-EE2A4F6E9CB8}" destId="{DB22A982-0B30-4A81-B6E0-8A776D4115C1}" srcOrd="2" destOrd="0" parTransId="{51091F18-6279-46EC-9DF5-87431C297FC2}" sibTransId="{717CE538-8313-4F07-9A0D-931F15EE7ED2}"/>
    <dgm:cxn modelId="{D960ECBB-44BE-429D-92C1-057B4B0D956B}" type="presOf" srcId="{81B05379-2799-4630-AE48-66FE5140DF41}" destId="{62091839-A4BE-45D4-9963-79143F66BCB5}" srcOrd="0" destOrd="0" presId="urn:microsoft.com/office/officeart/2005/8/layout/hList3"/>
    <dgm:cxn modelId="{B8E7F4DF-EEDE-413E-90B8-5AFF315701C4}" type="presParOf" srcId="{BF84AC93-3992-48F9-92CA-CBB60B416C7E}" destId="{E42FC4F5-22EC-4FB7-A1AD-3719511F9904}" srcOrd="0" destOrd="0" presId="urn:microsoft.com/office/officeart/2005/8/layout/hList3"/>
    <dgm:cxn modelId="{4BA90CE7-9071-4E1C-9100-ABDF631BBA07}" type="presParOf" srcId="{BF84AC93-3992-48F9-92CA-CBB60B416C7E}" destId="{DFBC8B90-3E11-4475-A5AE-B65D7B780E71}" srcOrd="1" destOrd="0" presId="urn:microsoft.com/office/officeart/2005/8/layout/hList3"/>
    <dgm:cxn modelId="{BC34D8A9-9B89-4FAC-8F25-1081D7256311}" type="presParOf" srcId="{DFBC8B90-3E11-4475-A5AE-B65D7B780E71}" destId="{A1ACE787-75AA-41F6-B60F-2546FA156523}" srcOrd="0" destOrd="0" presId="urn:microsoft.com/office/officeart/2005/8/layout/hList3"/>
    <dgm:cxn modelId="{7378F61B-4BD9-4BAB-8D0E-F272F6D2ABDC}" type="presParOf" srcId="{DFBC8B90-3E11-4475-A5AE-B65D7B780E71}" destId="{62091839-A4BE-45D4-9963-79143F66BCB5}" srcOrd="1" destOrd="0" presId="urn:microsoft.com/office/officeart/2005/8/layout/hList3"/>
    <dgm:cxn modelId="{A4B86F0F-91BF-4648-A023-B3F5E2F642C9}" type="presParOf" srcId="{DFBC8B90-3E11-4475-A5AE-B65D7B780E71}" destId="{B364967D-ABA8-4A4D-A60E-5D3F0C90556D}" srcOrd="2" destOrd="0" presId="urn:microsoft.com/office/officeart/2005/8/layout/hList3"/>
    <dgm:cxn modelId="{492A57D0-DA19-4E4A-B3F2-BCF06643D37A}" type="presParOf" srcId="{DFBC8B90-3E11-4475-A5AE-B65D7B780E71}" destId="{BBAE0A33-A484-424B-AF2F-4BDA9F98367D}" srcOrd="3" destOrd="0" presId="urn:microsoft.com/office/officeart/2005/8/layout/hList3"/>
    <dgm:cxn modelId="{7D4EC901-4C8F-43ED-AFFB-425EB480F822}" type="presParOf" srcId="{BF84AC93-3992-48F9-92CA-CBB60B416C7E}" destId="{7C0B8D89-1D16-405A-9C43-F14549B4699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C34979-AC4C-40C9-8D14-C6DAD2174EC7}"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9001E702-30F3-4EB9-A716-AFA18DA30E93}">
      <dgm:prSet phldrT="[Text]"/>
      <dgm:spPr/>
      <dgm:t>
        <a:bodyPr/>
        <a:lstStyle/>
        <a:p>
          <a:r>
            <a:rPr lang="en-US" b="1" dirty="0" smtClean="0"/>
            <a:t>Services</a:t>
          </a:r>
          <a:endParaRPr lang="en-US" b="1" dirty="0"/>
        </a:p>
      </dgm:t>
    </dgm:pt>
    <dgm:pt modelId="{2BF295FC-AB1E-46A8-AE96-D7EAABE3D562}" type="parTrans" cxnId="{0ABD1DB0-2FEE-4E15-80EF-4928C064F0A7}">
      <dgm:prSet/>
      <dgm:spPr/>
      <dgm:t>
        <a:bodyPr/>
        <a:lstStyle/>
        <a:p>
          <a:endParaRPr lang="en-US"/>
        </a:p>
      </dgm:t>
    </dgm:pt>
    <dgm:pt modelId="{E1F17B53-47D4-4FBF-A95E-7AD2D74E8C24}" type="sibTrans" cxnId="{0ABD1DB0-2FEE-4E15-80EF-4928C064F0A7}">
      <dgm:prSet/>
      <dgm:spPr/>
      <dgm:t>
        <a:bodyPr/>
        <a:lstStyle/>
        <a:p>
          <a:endParaRPr lang="en-US"/>
        </a:p>
      </dgm:t>
    </dgm:pt>
    <dgm:pt modelId="{64471863-DF46-4B26-9ED8-28ECD4E9E8A7}">
      <dgm:prSet phldrT="[Text]"/>
      <dgm:spPr/>
      <dgm:t>
        <a:bodyPr/>
        <a:lstStyle/>
        <a:p>
          <a:r>
            <a:rPr lang="en-US" dirty="0" smtClean="0"/>
            <a:t>Newsletters</a:t>
          </a:r>
        </a:p>
        <a:p>
          <a:r>
            <a:rPr lang="en-US" dirty="0" smtClean="0"/>
            <a:t>Networking Events</a:t>
          </a:r>
        </a:p>
        <a:p>
          <a:r>
            <a:rPr lang="en-US" dirty="0" smtClean="0"/>
            <a:t>Training</a:t>
          </a:r>
        </a:p>
        <a:p>
          <a:r>
            <a:rPr lang="en-US" dirty="0" smtClean="0"/>
            <a:t>Advocacy Support</a:t>
          </a:r>
        </a:p>
        <a:p>
          <a:r>
            <a:rPr lang="en-US" dirty="0" smtClean="0"/>
            <a:t>Market Research</a:t>
          </a:r>
        </a:p>
        <a:p>
          <a:r>
            <a:rPr lang="en-US" dirty="0" smtClean="0"/>
            <a:t>Trade Missions</a:t>
          </a:r>
        </a:p>
        <a:p>
          <a:r>
            <a:rPr lang="en-US" dirty="0" smtClean="0"/>
            <a:t>Policy Development</a:t>
          </a:r>
        </a:p>
        <a:p>
          <a:r>
            <a:rPr lang="en-US" dirty="0" smtClean="0"/>
            <a:t>Association Building &amp; Strengthening</a:t>
          </a:r>
          <a:endParaRPr lang="en-US" dirty="0"/>
        </a:p>
      </dgm:t>
    </dgm:pt>
    <dgm:pt modelId="{351D6A11-6752-421A-B3D4-E2B34ACC3ACB}" type="parTrans" cxnId="{F46EF57C-0AA1-46B1-B905-D4ED1122465D}">
      <dgm:prSet/>
      <dgm:spPr/>
      <dgm:t>
        <a:bodyPr/>
        <a:lstStyle/>
        <a:p>
          <a:endParaRPr lang="en-US"/>
        </a:p>
      </dgm:t>
    </dgm:pt>
    <dgm:pt modelId="{974B38AF-F49F-4526-BB62-FEE2DAA01363}" type="sibTrans" cxnId="{F46EF57C-0AA1-46B1-B905-D4ED1122465D}">
      <dgm:prSet/>
      <dgm:spPr/>
      <dgm:t>
        <a:bodyPr/>
        <a:lstStyle/>
        <a:p>
          <a:endParaRPr lang="en-US"/>
        </a:p>
      </dgm:t>
    </dgm:pt>
    <dgm:pt modelId="{C33EEEA3-9B4F-4BF8-B758-EB516F6D3313}" type="pres">
      <dgm:prSet presAssocID="{EEC34979-AC4C-40C9-8D14-C6DAD2174EC7}" presName="composite" presStyleCnt="0">
        <dgm:presLayoutVars>
          <dgm:chMax val="1"/>
          <dgm:dir/>
          <dgm:resizeHandles val="exact"/>
        </dgm:presLayoutVars>
      </dgm:prSet>
      <dgm:spPr/>
      <dgm:t>
        <a:bodyPr/>
        <a:lstStyle/>
        <a:p>
          <a:endParaRPr lang="en-CA"/>
        </a:p>
      </dgm:t>
    </dgm:pt>
    <dgm:pt modelId="{1C709973-DE9A-4DE3-9DF4-360EE51529CE}" type="pres">
      <dgm:prSet presAssocID="{9001E702-30F3-4EB9-A716-AFA18DA30E93}" presName="roof" presStyleLbl="dkBgShp" presStyleIdx="0" presStyleCnt="2"/>
      <dgm:spPr/>
      <dgm:t>
        <a:bodyPr/>
        <a:lstStyle/>
        <a:p>
          <a:endParaRPr lang="en-US"/>
        </a:p>
      </dgm:t>
    </dgm:pt>
    <dgm:pt modelId="{44CE04F8-8DC1-4244-8B36-840695DD06FD}" type="pres">
      <dgm:prSet presAssocID="{9001E702-30F3-4EB9-A716-AFA18DA30E93}" presName="pillars" presStyleCnt="0"/>
      <dgm:spPr/>
    </dgm:pt>
    <dgm:pt modelId="{022CB12D-D1C2-48D4-8B7D-4B8E7ABFF848}" type="pres">
      <dgm:prSet presAssocID="{9001E702-30F3-4EB9-A716-AFA18DA30E93}" presName="pillar1" presStyleLbl="node1" presStyleIdx="0" presStyleCnt="1">
        <dgm:presLayoutVars>
          <dgm:bulletEnabled val="1"/>
        </dgm:presLayoutVars>
      </dgm:prSet>
      <dgm:spPr/>
      <dgm:t>
        <a:bodyPr/>
        <a:lstStyle/>
        <a:p>
          <a:endParaRPr lang="en-US"/>
        </a:p>
      </dgm:t>
    </dgm:pt>
    <dgm:pt modelId="{9F31BB31-B326-4556-A66F-EDE500B1189D}" type="pres">
      <dgm:prSet presAssocID="{9001E702-30F3-4EB9-A716-AFA18DA30E93}" presName="base" presStyleLbl="dkBgShp" presStyleIdx="1" presStyleCnt="2" custLinFactNeighborY="3939"/>
      <dgm:spPr/>
    </dgm:pt>
  </dgm:ptLst>
  <dgm:cxnLst>
    <dgm:cxn modelId="{F46EF57C-0AA1-46B1-B905-D4ED1122465D}" srcId="{9001E702-30F3-4EB9-A716-AFA18DA30E93}" destId="{64471863-DF46-4B26-9ED8-28ECD4E9E8A7}" srcOrd="0" destOrd="0" parTransId="{351D6A11-6752-421A-B3D4-E2B34ACC3ACB}" sibTransId="{974B38AF-F49F-4526-BB62-FEE2DAA01363}"/>
    <dgm:cxn modelId="{0ABD1DB0-2FEE-4E15-80EF-4928C064F0A7}" srcId="{EEC34979-AC4C-40C9-8D14-C6DAD2174EC7}" destId="{9001E702-30F3-4EB9-A716-AFA18DA30E93}" srcOrd="0" destOrd="0" parTransId="{2BF295FC-AB1E-46A8-AE96-D7EAABE3D562}" sibTransId="{E1F17B53-47D4-4FBF-A95E-7AD2D74E8C24}"/>
    <dgm:cxn modelId="{3CE6B764-3E76-4FAE-9DDE-546A7EE8E280}" type="presOf" srcId="{64471863-DF46-4B26-9ED8-28ECD4E9E8A7}" destId="{022CB12D-D1C2-48D4-8B7D-4B8E7ABFF848}" srcOrd="0" destOrd="0" presId="urn:microsoft.com/office/officeart/2005/8/layout/hList3"/>
    <dgm:cxn modelId="{55E75210-7628-4C8E-86CE-A6C667969E65}" type="presOf" srcId="{EEC34979-AC4C-40C9-8D14-C6DAD2174EC7}" destId="{C33EEEA3-9B4F-4BF8-B758-EB516F6D3313}" srcOrd="0" destOrd="0" presId="urn:microsoft.com/office/officeart/2005/8/layout/hList3"/>
    <dgm:cxn modelId="{8AE47888-F1FD-4FDE-B136-EAB0C9783F85}" type="presOf" srcId="{9001E702-30F3-4EB9-A716-AFA18DA30E93}" destId="{1C709973-DE9A-4DE3-9DF4-360EE51529CE}" srcOrd="0" destOrd="0" presId="urn:microsoft.com/office/officeart/2005/8/layout/hList3"/>
    <dgm:cxn modelId="{3DC0979D-D38A-4AA4-955C-90D92765E037}" type="presParOf" srcId="{C33EEEA3-9B4F-4BF8-B758-EB516F6D3313}" destId="{1C709973-DE9A-4DE3-9DF4-360EE51529CE}" srcOrd="0" destOrd="0" presId="urn:microsoft.com/office/officeart/2005/8/layout/hList3"/>
    <dgm:cxn modelId="{EFB7E348-21C9-4C94-B20C-5C300D2B34C6}" type="presParOf" srcId="{C33EEEA3-9B4F-4BF8-B758-EB516F6D3313}" destId="{44CE04F8-8DC1-4244-8B36-840695DD06FD}" srcOrd="1" destOrd="0" presId="urn:microsoft.com/office/officeart/2005/8/layout/hList3"/>
    <dgm:cxn modelId="{F99472AE-2C9D-4F5A-B581-211F91BA8643}" type="presParOf" srcId="{44CE04F8-8DC1-4244-8B36-840695DD06FD}" destId="{022CB12D-D1C2-48D4-8B7D-4B8E7ABFF848}" srcOrd="0" destOrd="0" presId="urn:microsoft.com/office/officeart/2005/8/layout/hList3"/>
    <dgm:cxn modelId="{5678B230-CB43-4CA3-BD3B-7201F50CFE99}" type="presParOf" srcId="{C33EEEA3-9B4F-4BF8-B758-EB516F6D3313}" destId="{9F31BB31-B326-4556-A66F-EDE500B1189D}"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FA0004-AE3F-4F2B-A7EA-65FE04D7A668}"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299F07A-136B-4B22-A6DE-21295DB07C1B}">
      <dgm:prSet phldrT="[Text]"/>
      <dgm:spPr>
        <a:solidFill>
          <a:srgbClr val="94BB54"/>
        </a:solidFill>
        <a:ln>
          <a:noFill/>
        </a:ln>
      </dgm:spPr>
      <dgm:t>
        <a:bodyPr/>
        <a:lstStyle/>
        <a:p>
          <a:endParaRPr lang="en-US" b="1" dirty="0">
            <a:latin typeface="Open Sans" pitchFamily="34" charset="0"/>
            <a:ea typeface="Open Sans" pitchFamily="34" charset="0"/>
            <a:cs typeface="Open Sans" pitchFamily="34" charset="0"/>
          </a:endParaRPr>
        </a:p>
      </dgm:t>
    </dgm:pt>
    <dgm:pt modelId="{CFFB2979-0D60-4670-91A4-FD10BC57BF13}" type="parTrans" cxnId="{AECFE5AD-3023-4615-ADAB-5C1A9549CA3C}">
      <dgm:prSet/>
      <dgm:spPr/>
      <dgm:t>
        <a:bodyPr/>
        <a:lstStyle/>
        <a:p>
          <a:endParaRPr lang="en-US" b="1">
            <a:latin typeface="Open Sans" pitchFamily="34" charset="0"/>
            <a:ea typeface="Open Sans" pitchFamily="34" charset="0"/>
            <a:cs typeface="Open Sans" pitchFamily="34" charset="0"/>
          </a:endParaRPr>
        </a:p>
      </dgm:t>
    </dgm:pt>
    <dgm:pt modelId="{FEE81FA9-9D4B-450D-90F0-0ACA08D1C477}" type="sibTrans" cxnId="{AECFE5AD-3023-4615-ADAB-5C1A9549CA3C}">
      <dgm:prSet/>
      <dgm:spPr/>
      <dgm:t>
        <a:bodyPr/>
        <a:lstStyle/>
        <a:p>
          <a:endParaRPr lang="en-US" b="1">
            <a:latin typeface="Open Sans" pitchFamily="34" charset="0"/>
            <a:ea typeface="Open Sans" pitchFamily="34" charset="0"/>
            <a:cs typeface="Open Sans" pitchFamily="34" charset="0"/>
          </a:endParaRPr>
        </a:p>
      </dgm:t>
    </dgm:pt>
    <dgm:pt modelId="{729FE5E5-BCE6-4C4C-9424-7F72D36B2FF4}">
      <dgm:prSet phldrT="[Text]"/>
      <dgm:spPr>
        <a:solidFill>
          <a:srgbClr val="4BACC6"/>
        </a:solidFill>
        <a:ln>
          <a:noFill/>
        </a:ln>
      </dgm:spPr>
      <dgm:t>
        <a:bodyPr/>
        <a:lstStyle/>
        <a:p>
          <a:endParaRPr lang="en-US" b="1" dirty="0">
            <a:latin typeface="Open Sans" pitchFamily="34" charset="0"/>
            <a:ea typeface="Open Sans" pitchFamily="34" charset="0"/>
            <a:cs typeface="Open Sans" pitchFamily="34" charset="0"/>
          </a:endParaRPr>
        </a:p>
      </dgm:t>
    </dgm:pt>
    <dgm:pt modelId="{4A8D32BF-14B3-4944-B323-FAEA88A4FF85}" type="parTrans" cxnId="{BC1B0AFD-E24F-4CE6-AF2C-D0C393CFCC01}">
      <dgm:prSet/>
      <dgm:spPr/>
      <dgm:t>
        <a:bodyPr/>
        <a:lstStyle/>
        <a:p>
          <a:endParaRPr lang="en-US" b="1">
            <a:latin typeface="Open Sans" pitchFamily="34" charset="0"/>
            <a:ea typeface="Open Sans" pitchFamily="34" charset="0"/>
            <a:cs typeface="Open Sans" pitchFamily="34" charset="0"/>
          </a:endParaRPr>
        </a:p>
      </dgm:t>
    </dgm:pt>
    <dgm:pt modelId="{60666B8C-3D80-43C1-B7AB-BF57EFBE42C2}" type="sibTrans" cxnId="{BC1B0AFD-E24F-4CE6-AF2C-D0C393CFCC01}">
      <dgm:prSet/>
      <dgm:spPr/>
      <dgm:t>
        <a:bodyPr/>
        <a:lstStyle/>
        <a:p>
          <a:endParaRPr lang="en-US" b="1">
            <a:latin typeface="Open Sans" pitchFamily="34" charset="0"/>
            <a:ea typeface="Open Sans" pitchFamily="34" charset="0"/>
            <a:cs typeface="Open Sans" pitchFamily="34" charset="0"/>
          </a:endParaRPr>
        </a:p>
      </dgm:t>
    </dgm:pt>
    <dgm:pt modelId="{FA978B11-7ED4-4DAE-BF49-53236AD397CF}">
      <dgm:prSet phldrT="[Text]"/>
      <dgm:spPr>
        <a:solidFill>
          <a:srgbClr val="0E7FB7"/>
        </a:solidFill>
        <a:ln>
          <a:noFill/>
        </a:ln>
      </dgm:spPr>
      <dgm:t>
        <a:bodyPr/>
        <a:lstStyle/>
        <a:p>
          <a:endParaRPr lang="en-US" b="1" dirty="0">
            <a:latin typeface="Open Sans" pitchFamily="34" charset="0"/>
            <a:ea typeface="Open Sans" pitchFamily="34" charset="0"/>
            <a:cs typeface="Open Sans" pitchFamily="34" charset="0"/>
          </a:endParaRPr>
        </a:p>
      </dgm:t>
    </dgm:pt>
    <dgm:pt modelId="{D1976BA1-653A-498E-810F-F3BD686F8B82}" type="parTrans" cxnId="{27532893-A26F-40AD-9190-E605761075E9}">
      <dgm:prSet/>
      <dgm:spPr/>
      <dgm:t>
        <a:bodyPr/>
        <a:lstStyle/>
        <a:p>
          <a:endParaRPr lang="en-US" b="1">
            <a:latin typeface="Open Sans" pitchFamily="34" charset="0"/>
            <a:ea typeface="Open Sans" pitchFamily="34" charset="0"/>
            <a:cs typeface="Open Sans" pitchFamily="34" charset="0"/>
          </a:endParaRPr>
        </a:p>
      </dgm:t>
    </dgm:pt>
    <dgm:pt modelId="{3D672C5C-5C6D-44BB-A3B3-04D176B00C03}" type="sibTrans" cxnId="{27532893-A26F-40AD-9190-E605761075E9}">
      <dgm:prSet/>
      <dgm:spPr/>
      <dgm:t>
        <a:bodyPr/>
        <a:lstStyle/>
        <a:p>
          <a:endParaRPr lang="en-US" b="1">
            <a:latin typeface="Open Sans" pitchFamily="34" charset="0"/>
            <a:ea typeface="Open Sans" pitchFamily="34" charset="0"/>
            <a:cs typeface="Open Sans" pitchFamily="34" charset="0"/>
          </a:endParaRPr>
        </a:p>
      </dgm:t>
    </dgm:pt>
    <dgm:pt modelId="{F8B58A22-4D36-43A2-995F-2C30DC92308F}">
      <dgm:prSet phldrT="[Text]"/>
      <dgm:spPr>
        <a:solidFill>
          <a:srgbClr val="45C1A4"/>
        </a:solidFill>
        <a:ln>
          <a:noFill/>
        </a:ln>
      </dgm:spPr>
      <dgm:t>
        <a:bodyPr/>
        <a:lstStyle/>
        <a:p>
          <a:endParaRPr lang="en-US" b="1" dirty="0">
            <a:latin typeface="Open Sans" pitchFamily="34" charset="0"/>
            <a:ea typeface="Open Sans" pitchFamily="34" charset="0"/>
            <a:cs typeface="Open Sans" pitchFamily="34" charset="0"/>
          </a:endParaRPr>
        </a:p>
      </dgm:t>
    </dgm:pt>
    <dgm:pt modelId="{365D9E9E-01D8-4BFE-81B3-CA912EA9BA04}" type="parTrans" cxnId="{E74A53BF-8F7E-445F-882B-50BF2CAE1050}">
      <dgm:prSet/>
      <dgm:spPr/>
      <dgm:t>
        <a:bodyPr/>
        <a:lstStyle/>
        <a:p>
          <a:endParaRPr lang="en-US" b="1">
            <a:latin typeface="Open Sans" pitchFamily="34" charset="0"/>
            <a:ea typeface="Open Sans" pitchFamily="34" charset="0"/>
            <a:cs typeface="Open Sans" pitchFamily="34" charset="0"/>
          </a:endParaRPr>
        </a:p>
      </dgm:t>
    </dgm:pt>
    <dgm:pt modelId="{F3E218F3-9E5E-4764-96AE-F58E4DD23C9E}" type="sibTrans" cxnId="{E74A53BF-8F7E-445F-882B-50BF2CAE1050}">
      <dgm:prSet/>
      <dgm:spPr/>
      <dgm:t>
        <a:bodyPr/>
        <a:lstStyle/>
        <a:p>
          <a:endParaRPr lang="en-US" b="1">
            <a:latin typeface="Open Sans" pitchFamily="34" charset="0"/>
            <a:ea typeface="Open Sans" pitchFamily="34" charset="0"/>
            <a:cs typeface="Open Sans" pitchFamily="34" charset="0"/>
          </a:endParaRPr>
        </a:p>
      </dgm:t>
    </dgm:pt>
    <dgm:pt modelId="{E74F03C8-2D87-4305-A189-16288CA12EB9}" type="pres">
      <dgm:prSet presAssocID="{71FA0004-AE3F-4F2B-A7EA-65FE04D7A668}" presName="Name0" presStyleCnt="0">
        <dgm:presLayoutVars>
          <dgm:chMax val="7"/>
          <dgm:resizeHandles val="exact"/>
        </dgm:presLayoutVars>
      </dgm:prSet>
      <dgm:spPr/>
      <dgm:t>
        <a:bodyPr/>
        <a:lstStyle/>
        <a:p>
          <a:endParaRPr lang="en-US"/>
        </a:p>
      </dgm:t>
    </dgm:pt>
    <dgm:pt modelId="{84D08229-DCA0-49D4-8093-F685166E52BD}" type="pres">
      <dgm:prSet presAssocID="{71FA0004-AE3F-4F2B-A7EA-65FE04D7A668}" presName="comp1" presStyleCnt="0"/>
      <dgm:spPr/>
    </dgm:pt>
    <dgm:pt modelId="{6C8FE319-E9BD-4055-9037-A16031602CB7}" type="pres">
      <dgm:prSet presAssocID="{71FA0004-AE3F-4F2B-A7EA-65FE04D7A668}" presName="circle1" presStyleLbl="node1" presStyleIdx="0" presStyleCnt="4"/>
      <dgm:spPr/>
      <dgm:t>
        <a:bodyPr/>
        <a:lstStyle/>
        <a:p>
          <a:endParaRPr lang="en-US"/>
        </a:p>
      </dgm:t>
    </dgm:pt>
    <dgm:pt modelId="{0D2DCB4A-53E1-4548-B0E8-BC11BAE8E811}" type="pres">
      <dgm:prSet presAssocID="{71FA0004-AE3F-4F2B-A7EA-65FE04D7A668}" presName="c1text" presStyleLbl="node1" presStyleIdx="0" presStyleCnt="4">
        <dgm:presLayoutVars>
          <dgm:bulletEnabled val="1"/>
        </dgm:presLayoutVars>
      </dgm:prSet>
      <dgm:spPr/>
      <dgm:t>
        <a:bodyPr/>
        <a:lstStyle/>
        <a:p>
          <a:endParaRPr lang="en-US"/>
        </a:p>
      </dgm:t>
    </dgm:pt>
    <dgm:pt modelId="{EF333713-208F-4778-AD06-E2DE96C7E22B}" type="pres">
      <dgm:prSet presAssocID="{71FA0004-AE3F-4F2B-A7EA-65FE04D7A668}" presName="comp2" presStyleCnt="0"/>
      <dgm:spPr/>
    </dgm:pt>
    <dgm:pt modelId="{E280AF6D-03FA-460E-92A4-C6FCC50E6E83}" type="pres">
      <dgm:prSet presAssocID="{71FA0004-AE3F-4F2B-A7EA-65FE04D7A668}" presName="circle2" presStyleLbl="node1" presStyleIdx="1" presStyleCnt="4"/>
      <dgm:spPr/>
      <dgm:t>
        <a:bodyPr/>
        <a:lstStyle/>
        <a:p>
          <a:endParaRPr lang="en-US"/>
        </a:p>
      </dgm:t>
    </dgm:pt>
    <dgm:pt modelId="{05AA465A-B401-461C-ABAC-26C00D281ADA}" type="pres">
      <dgm:prSet presAssocID="{71FA0004-AE3F-4F2B-A7EA-65FE04D7A668}" presName="c2text" presStyleLbl="node1" presStyleIdx="1" presStyleCnt="4">
        <dgm:presLayoutVars>
          <dgm:bulletEnabled val="1"/>
        </dgm:presLayoutVars>
      </dgm:prSet>
      <dgm:spPr/>
      <dgm:t>
        <a:bodyPr/>
        <a:lstStyle/>
        <a:p>
          <a:endParaRPr lang="en-US"/>
        </a:p>
      </dgm:t>
    </dgm:pt>
    <dgm:pt modelId="{847D0637-24C8-4EEF-A5EC-4C14C2F44A95}" type="pres">
      <dgm:prSet presAssocID="{71FA0004-AE3F-4F2B-A7EA-65FE04D7A668}" presName="comp3" presStyleCnt="0"/>
      <dgm:spPr/>
    </dgm:pt>
    <dgm:pt modelId="{1A69BC29-95C1-40C5-ACAD-D465823058D6}" type="pres">
      <dgm:prSet presAssocID="{71FA0004-AE3F-4F2B-A7EA-65FE04D7A668}" presName="circle3" presStyleLbl="node1" presStyleIdx="2" presStyleCnt="4"/>
      <dgm:spPr/>
      <dgm:t>
        <a:bodyPr/>
        <a:lstStyle/>
        <a:p>
          <a:endParaRPr lang="en-US"/>
        </a:p>
      </dgm:t>
    </dgm:pt>
    <dgm:pt modelId="{FA641D99-5C4F-428C-BD15-30A0579F9C90}" type="pres">
      <dgm:prSet presAssocID="{71FA0004-AE3F-4F2B-A7EA-65FE04D7A668}" presName="c3text" presStyleLbl="node1" presStyleIdx="2" presStyleCnt="4">
        <dgm:presLayoutVars>
          <dgm:bulletEnabled val="1"/>
        </dgm:presLayoutVars>
      </dgm:prSet>
      <dgm:spPr/>
      <dgm:t>
        <a:bodyPr/>
        <a:lstStyle/>
        <a:p>
          <a:endParaRPr lang="en-US"/>
        </a:p>
      </dgm:t>
    </dgm:pt>
    <dgm:pt modelId="{000A6E2E-52AF-48F9-AED1-D0C41A853551}" type="pres">
      <dgm:prSet presAssocID="{71FA0004-AE3F-4F2B-A7EA-65FE04D7A668}" presName="comp4" presStyleCnt="0"/>
      <dgm:spPr/>
    </dgm:pt>
    <dgm:pt modelId="{11A0E49E-CE1A-425A-9FDA-246BC991E982}" type="pres">
      <dgm:prSet presAssocID="{71FA0004-AE3F-4F2B-A7EA-65FE04D7A668}" presName="circle4" presStyleLbl="node1" presStyleIdx="3" presStyleCnt="4"/>
      <dgm:spPr/>
      <dgm:t>
        <a:bodyPr/>
        <a:lstStyle/>
        <a:p>
          <a:endParaRPr lang="en-US"/>
        </a:p>
      </dgm:t>
    </dgm:pt>
    <dgm:pt modelId="{17CB6F62-930E-4B8A-BF6F-F59353902D5F}" type="pres">
      <dgm:prSet presAssocID="{71FA0004-AE3F-4F2B-A7EA-65FE04D7A668}" presName="c4text" presStyleLbl="node1" presStyleIdx="3" presStyleCnt="4">
        <dgm:presLayoutVars>
          <dgm:bulletEnabled val="1"/>
        </dgm:presLayoutVars>
      </dgm:prSet>
      <dgm:spPr/>
      <dgm:t>
        <a:bodyPr/>
        <a:lstStyle/>
        <a:p>
          <a:endParaRPr lang="en-US"/>
        </a:p>
      </dgm:t>
    </dgm:pt>
  </dgm:ptLst>
  <dgm:cxnLst>
    <dgm:cxn modelId="{C14D82CF-B8BD-4766-A177-11B84EBF5928}" type="presOf" srcId="{F8B58A22-4D36-43A2-995F-2C30DC92308F}" destId="{11A0E49E-CE1A-425A-9FDA-246BC991E982}" srcOrd="0" destOrd="0" presId="urn:microsoft.com/office/officeart/2005/8/layout/venn2"/>
    <dgm:cxn modelId="{27532893-A26F-40AD-9190-E605761075E9}" srcId="{71FA0004-AE3F-4F2B-A7EA-65FE04D7A668}" destId="{FA978B11-7ED4-4DAE-BF49-53236AD397CF}" srcOrd="2" destOrd="0" parTransId="{D1976BA1-653A-498E-810F-F3BD686F8B82}" sibTransId="{3D672C5C-5C6D-44BB-A3B3-04D176B00C03}"/>
    <dgm:cxn modelId="{A58E673C-FF83-4818-80CA-9AC3A5F1F0F7}" type="presOf" srcId="{6299F07A-136B-4B22-A6DE-21295DB07C1B}" destId="{6C8FE319-E9BD-4055-9037-A16031602CB7}" srcOrd="0" destOrd="0" presId="urn:microsoft.com/office/officeart/2005/8/layout/venn2"/>
    <dgm:cxn modelId="{9BF7E6F9-4AF1-4861-863D-862DFCFCE6B2}" type="presOf" srcId="{FA978B11-7ED4-4DAE-BF49-53236AD397CF}" destId="{1A69BC29-95C1-40C5-ACAD-D465823058D6}" srcOrd="0" destOrd="0" presId="urn:microsoft.com/office/officeart/2005/8/layout/venn2"/>
    <dgm:cxn modelId="{AECFE5AD-3023-4615-ADAB-5C1A9549CA3C}" srcId="{71FA0004-AE3F-4F2B-A7EA-65FE04D7A668}" destId="{6299F07A-136B-4B22-A6DE-21295DB07C1B}" srcOrd="0" destOrd="0" parTransId="{CFFB2979-0D60-4670-91A4-FD10BC57BF13}" sibTransId="{FEE81FA9-9D4B-450D-90F0-0ACA08D1C477}"/>
    <dgm:cxn modelId="{1DB55727-99E8-4944-B4D7-45CE6CDAE89C}" type="presOf" srcId="{729FE5E5-BCE6-4C4C-9424-7F72D36B2FF4}" destId="{05AA465A-B401-461C-ABAC-26C00D281ADA}" srcOrd="1" destOrd="0" presId="urn:microsoft.com/office/officeart/2005/8/layout/venn2"/>
    <dgm:cxn modelId="{8B1B633C-0FD4-4B36-BB95-09138F8C1889}" type="presOf" srcId="{729FE5E5-BCE6-4C4C-9424-7F72D36B2FF4}" destId="{E280AF6D-03FA-460E-92A4-C6FCC50E6E83}" srcOrd="0" destOrd="0" presId="urn:microsoft.com/office/officeart/2005/8/layout/venn2"/>
    <dgm:cxn modelId="{41A60611-2949-4897-8C0C-B5C6B8742E98}" type="presOf" srcId="{F8B58A22-4D36-43A2-995F-2C30DC92308F}" destId="{17CB6F62-930E-4B8A-BF6F-F59353902D5F}" srcOrd="1" destOrd="0" presId="urn:microsoft.com/office/officeart/2005/8/layout/venn2"/>
    <dgm:cxn modelId="{E74A53BF-8F7E-445F-882B-50BF2CAE1050}" srcId="{71FA0004-AE3F-4F2B-A7EA-65FE04D7A668}" destId="{F8B58A22-4D36-43A2-995F-2C30DC92308F}" srcOrd="3" destOrd="0" parTransId="{365D9E9E-01D8-4BFE-81B3-CA912EA9BA04}" sibTransId="{F3E218F3-9E5E-4764-96AE-F58E4DD23C9E}"/>
    <dgm:cxn modelId="{63B45288-F18B-40E4-B3DD-7A0585D456E1}" type="presOf" srcId="{FA978B11-7ED4-4DAE-BF49-53236AD397CF}" destId="{FA641D99-5C4F-428C-BD15-30A0579F9C90}" srcOrd="1" destOrd="0" presId="urn:microsoft.com/office/officeart/2005/8/layout/venn2"/>
    <dgm:cxn modelId="{34457CCC-20FB-4CFB-A4F9-E7A95EEF4EB2}" type="presOf" srcId="{71FA0004-AE3F-4F2B-A7EA-65FE04D7A668}" destId="{E74F03C8-2D87-4305-A189-16288CA12EB9}" srcOrd="0" destOrd="0" presId="urn:microsoft.com/office/officeart/2005/8/layout/venn2"/>
    <dgm:cxn modelId="{200E12E4-A6AA-4F06-B729-F39B24F90F16}" type="presOf" srcId="{6299F07A-136B-4B22-A6DE-21295DB07C1B}" destId="{0D2DCB4A-53E1-4548-B0E8-BC11BAE8E811}" srcOrd="1" destOrd="0" presId="urn:microsoft.com/office/officeart/2005/8/layout/venn2"/>
    <dgm:cxn modelId="{BC1B0AFD-E24F-4CE6-AF2C-D0C393CFCC01}" srcId="{71FA0004-AE3F-4F2B-A7EA-65FE04D7A668}" destId="{729FE5E5-BCE6-4C4C-9424-7F72D36B2FF4}" srcOrd="1" destOrd="0" parTransId="{4A8D32BF-14B3-4944-B323-FAEA88A4FF85}" sibTransId="{60666B8C-3D80-43C1-B7AB-BF57EFBE42C2}"/>
    <dgm:cxn modelId="{AF8C4B29-566C-455C-96A7-088A785261BA}" type="presParOf" srcId="{E74F03C8-2D87-4305-A189-16288CA12EB9}" destId="{84D08229-DCA0-49D4-8093-F685166E52BD}" srcOrd="0" destOrd="0" presId="urn:microsoft.com/office/officeart/2005/8/layout/venn2"/>
    <dgm:cxn modelId="{EB7DAF0F-77FD-441D-BE3E-20A23B0A2833}" type="presParOf" srcId="{84D08229-DCA0-49D4-8093-F685166E52BD}" destId="{6C8FE319-E9BD-4055-9037-A16031602CB7}" srcOrd="0" destOrd="0" presId="urn:microsoft.com/office/officeart/2005/8/layout/venn2"/>
    <dgm:cxn modelId="{83105C9C-6BFC-4905-A23A-19A87D3481A1}" type="presParOf" srcId="{84D08229-DCA0-49D4-8093-F685166E52BD}" destId="{0D2DCB4A-53E1-4548-B0E8-BC11BAE8E811}" srcOrd="1" destOrd="0" presId="urn:microsoft.com/office/officeart/2005/8/layout/venn2"/>
    <dgm:cxn modelId="{DA05E314-5EB1-4EA0-A710-63B718A4FFB9}" type="presParOf" srcId="{E74F03C8-2D87-4305-A189-16288CA12EB9}" destId="{EF333713-208F-4778-AD06-E2DE96C7E22B}" srcOrd="1" destOrd="0" presId="urn:microsoft.com/office/officeart/2005/8/layout/venn2"/>
    <dgm:cxn modelId="{CC4DC04B-285D-41FE-A085-E090C9EC05AB}" type="presParOf" srcId="{EF333713-208F-4778-AD06-E2DE96C7E22B}" destId="{E280AF6D-03FA-460E-92A4-C6FCC50E6E83}" srcOrd="0" destOrd="0" presId="urn:microsoft.com/office/officeart/2005/8/layout/venn2"/>
    <dgm:cxn modelId="{7135ED10-686C-41E1-8742-9583E8EE14D3}" type="presParOf" srcId="{EF333713-208F-4778-AD06-E2DE96C7E22B}" destId="{05AA465A-B401-461C-ABAC-26C00D281ADA}" srcOrd="1" destOrd="0" presId="urn:microsoft.com/office/officeart/2005/8/layout/venn2"/>
    <dgm:cxn modelId="{D703DC27-ADB2-4FCC-B12F-B0E64791C242}" type="presParOf" srcId="{E74F03C8-2D87-4305-A189-16288CA12EB9}" destId="{847D0637-24C8-4EEF-A5EC-4C14C2F44A95}" srcOrd="2" destOrd="0" presId="urn:microsoft.com/office/officeart/2005/8/layout/venn2"/>
    <dgm:cxn modelId="{D9CA269C-8E2A-4011-89E7-EB03C1FB6886}" type="presParOf" srcId="{847D0637-24C8-4EEF-A5EC-4C14C2F44A95}" destId="{1A69BC29-95C1-40C5-ACAD-D465823058D6}" srcOrd="0" destOrd="0" presId="urn:microsoft.com/office/officeart/2005/8/layout/venn2"/>
    <dgm:cxn modelId="{7533A340-8500-4F36-BABC-8CDC0A222D30}" type="presParOf" srcId="{847D0637-24C8-4EEF-A5EC-4C14C2F44A95}" destId="{FA641D99-5C4F-428C-BD15-30A0579F9C90}" srcOrd="1" destOrd="0" presId="urn:microsoft.com/office/officeart/2005/8/layout/venn2"/>
    <dgm:cxn modelId="{858BEFF8-5BA7-4895-ADD8-BB8C80ACB09F}" type="presParOf" srcId="{E74F03C8-2D87-4305-A189-16288CA12EB9}" destId="{000A6E2E-52AF-48F9-AED1-D0C41A853551}" srcOrd="3" destOrd="0" presId="urn:microsoft.com/office/officeart/2005/8/layout/venn2"/>
    <dgm:cxn modelId="{F2AA65DB-0ECC-4710-A0BB-81D5A5CA84A0}" type="presParOf" srcId="{000A6E2E-52AF-48F9-AED1-D0C41A853551}" destId="{11A0E49E-CE1A-425A-9FDA-246BC991E982}" srcOrd="0" destOrd="0" presId="urn:microsoft.com/office/officeart/2005/8/layout/venn2"/>
    <dgm:cxn modelId="{B1BC4F8E-DC9C-4308-BAE2-2182F0483580}" type="presParOf" srcId="{000A6E2E-52AF-48F9-AED1-D0C41A853551}" destId="{17CB6F62-930E-4B8A-BF6F-F59353902D5F}"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FC4F5-22EC-4FB7-A1AD-3719511F9904}">
      <dsp:nvSpPr>
        <dsp:cNvPr id="0" name=""/>
        <dsp:cNvSpPr/>
      </dsp:nvSpPr>
      <dsp:spPr>
        <a:xfrm>
          <a:off x="0" y="0"/>
          <a:ext cx="5334000" cy="104584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Strategies</a:t>
          </a:r>
          <a:endParaRPr lang="en-US" sz="3200" b="1" kern="1200" dirty="0"/>
        </a:p>
      </dsp:txBody>
      <dsp:txXfrm>
        <a:off x="0" y="0"/>
        <a:ext cx="5334000" cy="1045845"/>
      </dsp:txXfrm>
    </dsp:sp>
    <dsp:sp modelId="{A1ACE787-75AA-41F6-B60F-2546FA156523}">
      <dsp:nvSpPr>
        <dsp:cNvPr id="0" name=""/>
        <dsp:cNvSpPr/>
      </dsp:nvSpPr>
      <dsp:spPr>
        <a:xfrm>
          <a:off x="0" y="1045845"/>
          <a:ext cx="1333500" cy="2196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Raising Awareness</a:t>
          </a:r>
          <a:endParaRPr lang="en-US" sz="2000" kern="1200" dirty="0"/>
        </a:p>
      </dsp:txBody>
      <dsp:txXfrm>
        <a:off x="0" y="1045845"/>
        <a:ext cx="1333500" cy="2196274"/>
      </dsp:txXfrm>
    </dsp:sp>
    <dsp:sp modelId="{62091839-A4BE-45D4-9963-79143F66BCB5}">
      <dsp:nvSpPr>
        <dsp:cNvPr id="0" name=""/>
        <dsp:cNvSpPr/>
      </dsp:nvSpPr>
      <dsp:spPr>
        <a:xfrm>
          <a:off x="1333499" y="1045845"/>
          <a:ext cx="1333500" cy="2196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Capacity Building</a:t>
          </a:r>
          <a:endParaRPr lang="en-US" sz="2000" kern="1200" dirty="0"/>
        </a:p>
      </dsp:txBody>
      <dsp:txXfrm>
        <a:off x="1333499" y="1045845"/>
        <a:ext cx="1333500" cy="2196274"/>
      </dsp:txXfrm>
    </dsp:sp>
    <dsp:sp modelId="{B364967D-ABA8-4A4D-A60E-5D3F0C90556D}">
      <dsp:nvSpPr>
        <dsp:cNvPr id="0" name=""/>
        <dsp:cNvSpPr/>
      </dsp:nvSpPr>
      <dsp:spPr>
        <a:xfrm>
          <a:off x="2666999" y="1045845"/>
          <a:ext cx="1333500" cy="2196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Advocacy</a:t>
          </a:r>
          <a:endParaRPr lang="en-US" sz="2000" kern="1200" dirty="0"/>
        </a:p>
      </dsp:txBody>
      <dsp:txXfrm>
        <a:off x="2666999" y="1045845"/>
        <a:ext cx="1333500" cy="2196274"/>
      </dsp:txXfrm>
    </dsp:sp>
    <dsp:sp modelId="{BBAE0A33-A484-424B-AF2F-4BDA9F98367D}">
      <dsp:nvSpPr>
        <dsp:cNvPr id="0" name=""/>
        <dsp:cNvSpPr/>
      </dsp:nvSpPr>
      <dsp:spPr>
        <a:xfrm>
          <a:off x="4000500" y="1045845"/>
          <a:ext cx="1333500" cy="2196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Export Promotion</a:t>
          </a:r>
          <a:endParaRPr lang="en-US" sz="2000" kern="1200" dirty="0"/>
        </a:p>
      </dsp:txBody>
      <dsp:txXfrm>
        <a:off x="4000500" y="1045845"/>
        <a:ext cx="1333500" cy="2196274"/>
      </dsp:txXfrm>
    </dsp:sp>
    <dsp:sp modelId="{7C0B8D89-1D16-405A-9C43-F14549B46995}">
      <dsp:nvSpPr>
        <dsp:cNvPr id="0" name=""/>
        <dsp:cNvSpPr/>
      </dsp:nvSpPr>
      <dsp:spPr>
        <a:xfrm>
          <a:off x="0" y="3242119"/>
          <a:ext cx="5334000" cy="24403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09973-DE9A-4DE3-9DF4-360EE51529CE}">
      <dsp:nvSpPr>
        <dsp:cNvPr id="0" name=""/>
        <dsp:cNvSpPr/>
      </dsp:nvSpPr>
      <dsp:spPr>
        <a:xfrm>
          <a:off x="0" y="0"/>
          <a:ext cx="1600200" cy="104584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t>Services</a:t>
          </a:r>
          <a:endParaRPr lang="en-US" sz="3100" b="1" kern="1200" dirty="0"/>
        </a:p>
      </dsp:txBody>
      <dsp:txXfrm>
        <a:off x="0" y="0"/>
        <a:ext cx="1600200" cy="1045845"/>
      </dsp:txXfrm>
    </dsp:sp>
    <dsp:sp modelId="{022CB12D-D1C2-48D4-8B7D-4B8E7ABFF848}">
      <dsp:nvSpPr>
        <dsp:cNvPr id="0" name=""/>
        <dsp:cNvSpPr/>
      </dsp:nvSpPr>
      <dsp:spPr>
        <a:xfrm>
          <a:off x="0" y="1045845"/>
          <a:ext cx="1600200" cy="2196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Newsletters</a:t>
          </a:r>
        </a:p>
        <a:p>
          <a:pPr lvl="0" algn="ctr" defTabSz="577850">
            <a:lnSpc>
              <a:spcPct val="90000"/>
            </a:lnSpc>
            <a:spcBef>
              <a:spcPct val="0"/>
            </a:spcBef>
            <a:spcAft>
              <a:spcPct val="35000"/>
            </a:spcAft>
          </a:pPr>
          <a:r>
            <a:rPr lang="en-US" sz="1300" kern="1200" dirty="0" smtClean="0"/>
            <a:t>Networking Events</a:t>
          </a:r>
        </a:p>
        <a:p>
          <a:pPr lvl="0" algn="ctr" defTabSz="577850">
            <a:lnSpc>
              <a:spcPct val="90000"/>
            </a:lnSpc>
            <a:spcBef>
              <a:spcPct val="0"/>
            </a:spcBef>
            <a:spcAft>
              <a:spcPct val="35000"/>
            </a:spcAft>
          </a:pPr>
          <a:r>
            <a:rPr lang="en-US" sz="1300" kern="1200" dirty="0" smtClean="0"/>
            <a:t>Training</a:t>
          </a:r>
        </a:p>
        <a:p>
          <a:pPr lvl="0" algn="ctr" defTabSz="577850">
            <a:lnSpc>
              <a:spcPct val="90000"/>
            </a:lnSpc>
            <a:spcBef>
              <a:spcPct val="0"/>
            </a:spcBef>
            <a:spcAft>
              <a:spcPct val="35000"/>
            </a:spcAft>
          </a:pPr>
          <a:r>
            <a:rPr lang="en-US" sz="1300" kern="1200" dirty="0" smtClean="0"/>
            <a:t>Advocacy Support</a:t>
          </a:r>
        </a:p>
        <a:p>
          <a:pPr lvl="0" algn="ctr" defTabSz="577850">
            <a:lnSpc>
              <a:spcPct val="90000"/>
            </a:lnSpc>
            <a:spcBef>
              <a:spcPct val="0"/>
            </a:spcBef>
            <a:spcAft>
              <a:spcPct val="35000"/>
            </a:spcAft>
          </a:pPr>
          <a:r>
            <a:rPr lang="en-US" sz="1300" kern="1200" dirty="0" smtClean="0"/>
            <a:t>Market Research</a:t>
          </a:r>
        </a:p>
        <a:p>
          <a:pPr lvl="0" algn="ctr" defTabSz="577850">
            <a:lnSpc>
              <a:spcPct val="90000"/>
            </a:lnSpc>
            <a:spcBef>
              <a:spcPct val="0"/>
            </a:spcBef>
            <a:spcAft>
              <a:spcPct val="35000"/>
            </a:spcAft>
          </a:pPr>
          <a:r>
            <a:rPr lang="en-US" sz="1300" kern="1200" dirty="0" smtClean="0"/>
            <a:t>Trade Missions</a:t>
          </a:r>
        </a:p>
        <a:p>
          <a:pPr lvl="0" algn="ctr" defTabSz="577850">
            <a:lnSpc>
              <a:spcPct val="90000"/>
            </a:lnSpc>
            <a:spcBef>
              <a:spcPct val="0"/>
            </a:spcBef>
            <a:spcAft>
              <a:spcPct val="35000"/>
            </a:spcAft>
          </a:pPr>
          <a:r>
            <a:rPr lang="en-US" sz="1300" kern="1200" dirty="0" smtClean="0"/>
            <a:t>Policy Development</a:t>
          </a:r>
        </a:p>
        <a:p>
          <a:pPr lvl="0" algn="ctr" defTabSz="577850">
            <a:lnSpc>
              <a:spcPct val="90000"/>
            </a:lnSpc>
            <a:spcBef>
              <a:spcPct val="0"/>
            </a:spcBef>
            <a:spcAft>
              <a:spcPct val="35000"/>
            </a:spcAft>
          </a:pPr>
          <a:r>
            <a:rPr lang="en-US" sz="1300" kern="1200" dirty="0" smtClean="0"/>
            <a:t>Association Building &amp; Strengthening</a:t>
          </a:r>
          <a:endParaRPr lang="en-US" sz="1300" kern="1200" dirty="0"/>
        </a:p>
      </dsp:txBody>
      <dsp:txXfrm>
        <a:off x="0" y="1045845"/>
        <a:ext cx="1600200" cy="2196274"/>
      </dsp:txXfrm>
    </dsp:sp>
    <dsp:sp modelId="{9F31BB31-B326-4556-A66F-EDE500B1189D}">
      <dsp:nvSpPr>
        <dsp:cNvPr id="0" name=""/>
        <dsp:cNvSpPr/>
      </dsp:nvSpPr>
      <dsp:spPr>
        <a:xfrm>
          <a:off x="0" y="3242119"/>
          <a:ext cx="1600200" cy="24403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FE319-E9BD-4055-9037-A16031602CB7}">
      <dsp:nvSpPr>
        <dsp:cNvPr id="0" name=""/>
        <dsp:cNvSpPr/>
      </dsp:nvSpPr>
      <dsp:spPr>
        <a:xfrm>
          <a:off x="831850" y="0"/>
          <a:ext cx="3327400" cy="3327400"/>
        </a:xfrm>
        <a:prstGeom prst="ellipse">
          <a:avLst/>
        </a:prstGeom>
        <a:solidFill>
          <a:srgbClr val="94BB5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b="1" kern="1200" dirty="0">
            <a:latin typeface="Open Sans" pitchFamily="34" charset="0"/>
            <a:ea typeface="Open Sans" pitchFamily="34" charset="0"/>
            <a:cs typeface="Open Sans" pitchFamily="34" charset="0"/>
          </a:endParaRPr>
        </a:p>
      </dsp:txBody>
      <dsp:txXfrm>
        <a:off x="2030379" y="166369"/>
        <a:ext cx="930341" cy="499110"/>
      </dsp:txXfrm>
    </dsp:sp>
    <dsp:sp modelId="{E280AF6D-03FA-460E-92A4-C6FCC50E6E83}">
      <dsp:nvSpPr>
        <dsp:cNvPr id="0" name=""/>
        <dsp:cNvSpPr/>
      </dsp:nvSpPr>
      <dsp:spPr>
        <a:xfrm>
          <a:off x="1164590" y="665479"/>
          <a:ext cx="2661920" cy="2661920"/>
        </a:xfrm>
        <a:prstGeom prst="ellipse">
          <a:avLst/>
        </a:prstGeom>
        <a:solidFill>
          <a:srgbClr val="4BACC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1" kern="1200" dirty="0">
            <a:latin typeface="Open Sans" pitchFamily="34" charset="0"/>
            <a:ea typeface="Open Sans" pitchFamily="34" charset="0"/>
            <a:cs typeface="Open Sans" pitchFamily="34" charset="0"/>
          </a:endParaRPr>
        </a:p>
      </dsp:txBody>
      <dsp:txXfrm>
        <a:off x="2030379" y="825195"/>
        <a:ext cx="930341" cy="479145"/>
      </dsp:txXfrm>
    </dsp:sp>
    <dsp:sp modelId="{1A69BC29-95C1-40C5-ACAD-D465823058D6}">
      <dsp:nvSpPr>
        <dsp:cNvPr id="0" name=""/>
        <dsp:cNvSpPr/>
      </dsp:nvSpPr>
      <dsp:spPr>
        <a:xfrm>
          <a:off x="1497330" y="1330959"/>
          <a:ext cx="1996440" cy="1996440"/>
        </a:xfrm>
        <a:prstGeom prst="ellipse">
          <a:avLst/>
        </a:prstGeom>
        <a:solidFill>
          <a:srgbClr val="0E7FB7"/>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endParaRPr lang="en-US" sz="1500" b="1" kern="1200" dirty="0">
            <a:latin typeface="Open Sans" pitchFamily="34" charset="0"/>
            <a:ea typeface="Open Sans" pitchFamily="34" charset="0"/>
            <a:cs typeface="Open Sans" pitchFamily="34" charset="0"/>
          </a:endParaRPr>
        </a:p>
      </dsp:txBody>
      <dsp:txXfrm>
        <a:off x="2030379" y="1480692"/>
        <a:ext cx="930341" cy="449199"/>
      </dsp:txXfrm>
    </dsp:sp>
    <dsp:sp modelId="{11A0E49E-CE1A-425A-9FDA-246BC991E982}">
      <dsp:nvSpPr>
        <dsp:cNvPr id="0" name=""/>
        <dsp:cNvSpPr/>
      </dsp:nvSpPr>
      <dsp:spPr>
        <a:xfrm>
          <a:off x="1830070" y="1996440"/>
          <a:ext cx="1330960" cy="1330960"/>
        </a:xfrm>
        <a:prstGeom prst="ellipse">
          <a:avLst/>
        </a:prstGeom>
        <a:solidFill>
          <a:srgbClr val="45C1A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en-US" sz="2300" b="1" kern="1200" dirty="0">
            <a:latin typeface="Open Sans" pitchFamily="34" charset="0"/>
            <a:ea typeface="Open Sans" pitchFamily="34" charset="0"/>
            <a:cs typeface="Open Sans" pitchFamily="34" charset="0"/>
          </a:endParaRPr>
        </a:p>
      </dsp:txBody>
      <dsp:txXfrm>
        <a:off x="2024984" y="2329179"/>
        <a:ext cx="941130" cy="665480"/>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CA" dirty="0"/>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C44FF353-A40A-40C3-8618-93A553CCD037}" type="datetimeFigureOut">
              <a:rPr lang="en-CA" smtClean="0"/>
              <a:pPr/>
              <a:t>11/24/14</a:t>
            </a:fld>
            <a:endParaRPr lang="en-CA" dirty="0"/>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CA" dirty="0"/>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73ED3CF8-D62E-4408-A01D-03E9BA124DA8}" type="slidenum">
              <a:rPr lang="en-CA" smtClean="0"/>
              <a:pPr/>
              <a:t>‹#›</a:t>
            </a:fld>
            <a:endParaRPr lang="en-CA" dirty="0"/>
          </a:p>
        </p:txBody>
      </p:sp>
    </p:spTree>
    <p:extLst>
      <p:ext uri="{BB962C8B-B14F-4D97-AF65-F5344CB8AC3E}">
        <p14:creationId xmlns:p14="http://schemas.microsoft.com/office/powerpoint/2010/main" val="1062265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fontAlgn="auto">
              <a:spcBef>
                <a:spcPts val="0"/>
              </a:spcBef>
              <a:spcAft>
                <a:spcPts val="0"/>
              </a:spcAft>
              <a:defRPr sz="1200" smtClean="0">
                <a:latin typeface="+mn-lt"/>
                <a:cs typeface="+mn-cs"/>
              </a:defRPr>
            </a:lvl1pPr>
          </a:lstStyle>
          <a:p>
            <a:pPr>
              <a:defRPr/>
            </a:pPr>
            <a:fld id="{19B2D4D3-CE04-4E5D-9886-1AF986A24A0B}" type="datetimeFigureOut">
              <a:rPr lang="en-US"/>
              <a:pPr>
                <a:defRPr/>
              </a:pPr>
              <a:t>11/24/14</a:t>
            </a:fld>
            <a:endParaRPr lang="en-US" dirty="0"/>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fontAlgn="auto">
              <a:spcBef>
                <a:spcPts val="0"/>
              </a:spcBef>
              <a:spcAft>
                <a:spcPts val="0"/>
              </a:spcAft>
              <a:defRPr sz="1200" smtClean="0">
                <a:latin typeface="+mn-lt"/>
                <a:cs typeface="+mn-cs"/>
              </a:defRPr>
            </a:lvl1pPr>
          </a:lstStyle>
          <a:p>
            <a:pPr>
              <a:defRPr/>
            </a:pPr>
            <a:fld id="{0C869DBB-A696-4227-B848-9CD0B8AD0CEE}" type="slidenum">
              <a:rPr lang="en-US"/>
              <a:pPr>
                <a:defRPr/>
              </a:pPr>
              <a:t>‹#›</a:t>
            </a:fld>
            <a:endParaRPr lang="en-US" dirty="0"/>
          </a:p>
        </p:txBody>
      </p:sp>
    </p:spTree>
    <p:extLst>
      <p:ext uri="{BB962C8B-B14F-4D97-AF65-F5344CB8AC3E}">
        <p14:creationId xmlns:p14="http://schemas.microsoft.com/office/powerpoint/2010/main" val="42616052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CA"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a:t>
            </a:fld>
            <a:endParaRPr lang="en-US" dirty="0"/>
          </a:p>
        </p:txBody>
      </p:sp>
    </p:spTree>
    <p:extLst>
      <p:ext uri="{BB962C8B-B14F-4D97-AF65-F5344CB8AC3E}">
        <p14:creationId xmlns:p14="http://schemas.microsoft.com/office/powerpoint/2010/main" val="3872214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effectLst/>
              </a:rPr>
              <a:t>Notes:</a:t>
            </a:r>
          </a:p>
          <a:p>
            <a:endParaRPr lang="en-US" dirty="0" smtClean="0"/>
          </a:p>
          <a:p>
            <a:pPr marL="171450" indent="-171450">
              <a:buFont typeface="Wingdings" panose="05000000000000000000" pitchFamily="2" charset="2"/>
              <a:buChar char="§"/>
            </a:pPr>
            <a:r>
              <a:rPr lang="en-US" dirty="0" smtClean="0"/>
              <a:t>Set the stage early for making this an interactive course.   As</a:t>
            </a:r>
            <a:r>
              <a:rPr lang="en-US" baseline="0" dirty="0" smtClean="0"/>
              <a:t>k this question of the participants.  “What is a Service Export?”  Do they know the definition? Can they explain it? (answer on the next page)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11</a:t>
            </a:fld>
            <a:endParaRPr lang="en-US" dirty="0"/>
          </a:p>
        </p:txBody>
      </p:sp>
    </p:spTree>
    <p:extLst>
      <p:ext uri="{BB962C8B-B14F-4D97-AF65-F5344CB8AC3E}">
        <p14:creationId xmlns:p14="http://schemas.microsoft.com/office/powerpoint/2010/main" val="3184686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effectLst/>
              </a:rPr>
              <a:t>Notes: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CA" baseline="0" dirty="0" smtClean="0"/>
          </a:p>
          <a:p>
            <a:pPr marL="171450" indent="-171450">
              <a:buFont typeface="Wingdings" panose="05000000000000000000" pitchFamily="2" charset="2"/>
              <a:buChar char="§"/>
            </a:pPr>
            <a:r>
              <a:rPr lang="en-CA" baseline="0" dirty="0" smtClean="0"/>
              <a:t>There are many ways of explaining a service export.</a:t>
            </a:r>
          </a:p>
          <a:p>
            <a:pPr marL="171450" indent="-171450">
              <a:buFont typeface="Wingdings" panose="05000000000000000000" pitchFamily="2" charset="2"/>
              <a:buChar char="§"/>
            </a:pPr>
            <a:endParaRPr lang="en-CA" baseline="0" dirty="0" smtClean="0"/>
          </a:p>
          <a:p>
            <a:pPr marL="171450" indent="-171450">
              <a:buFont typeface="Wingdings" panose="05000000000000000000" pitchFamily="2" charset="2"/>
              <a:buChar char="§"/>
            </a:pPr>
            <a:r>
              <a:rPr lang="en-CA" baseline="0" dirty="0" smtClean="0"/>
              <a:t>In the context of this training programme, this is the clearest and most technically-correct way to explain it.</a:t>
            </a:r>
          </a:p>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12</a:t>
            </a:fld>
            <a:endParaRPr lang="en-US" dirty="0"/>
          </a:p>
        </p:txBody>
      </p:sp>
    </p:spTree>
    <p:extLst>
      <p:ext uri="{BB962C8B-B14F-4D97-AF65-F5344CB8AC3E}">
        <p14:creationId xmlns:p14="http://schemas.microsoft.com/office/powerpoint/2010/main" val="4177241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Notes:</a:t>
            </a:r>
          </a:p>
          <a:p>
            <a:endParaRPr lang="en-US" dirty="0" smtClean="0"/>
          </a:p>
          <a:p>
            <a:pPr>
              <a:buFont typeface="Wingdings" pitchFamily="2" charset="2"/>
              <a:buChar char="§"/>
            </a:pPr>
            <a:r>
              <a:rPr lang="en-US" baseline="0" dirty="0" smtClean="0"/>
              <a:t>  Because there are so many different types of services, classification systems have been used to facilitate trade negotiations and the gathering of statistics.</a:t>
            </a:r>
          </a:p>
          <a:p>
            <a:pPr>
              <a:buFont typeface="Wingdings" pitchFamily="2" charset="2"/>
              <a:buChar char="§"/>
            </a:pPr>
            <a:endParaRPr lang="en-US" baseline="0" dirty="0" smtClean="0"/>
          </a:p>
          <a:p>
            <a:pPr>
              <a:buFont typeface="Wingdings" pitchFamily="2" charset="2"/>
              <a:buChar char="§"/>
            </a:pPr>
            <a:r>
              <a:rPr lang="en-US" baseline="0" dirty="0" smtClean="0"/>
              <a:t>  The W/120 is the classification system used by the WTO and often used in other trade negotiations. </a:t>
            </a:r>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13</a:t>
            </a:fld>
            <a:endParaRPr lang="en-US" dirty="0"/>
          </a:p>
        </p:txBody>
      </p:sp>
    </p:spTree>
    <p:extLst>
      <p:ext uri="{BB962C8B-B14F-4D97-AF65-F5344CB8AC3E}">
        <p14:creationId xmlns:p14="http://schemas.microsoft.com/office/powerpoint/2010/main" val="2783351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i="1" dirty="0" smtClean="0"/>
              <a:t>Notes:</a:t>
            </a:r>
          </a:p>
          <a:p>
            <a:endParaRPr lang="en-US" dirty="0" smtClean="0"/>
          </a:p>
          <a:p>
            <a:pPr>
              <a:buFont typeface="Wingdings" pitchFamily="2" charset="2"/>
              <a:buChar char="§"/>
            </a:pPr>
            <a:r>
              <a:rPr lang="en-US" dirty="0" smtClean="0"/>
              <a:t>  Services Go Global (SGG) is intended for </a:t>
            </a:r>
            <a:r>
              <a:rPr lang="en-US" baseline="0" dirty="0" smtClean="0"/>
              <a:t>service providers with ‘exportable’ services.  </a:t>
            </a:r>
          </a:p>
          <a:p>
            <a:pPr>
              <a:buFont typeface="Wingdings" pitchFamily="2" charset="2"/>
              <a:buChar char="§"/>
            </a:pPr>
            <a:endParaRPr lang="en-US" baseline="0" dirty="0" smtClean="0"/>
          </a:p>
          <a:p>
            <a:pPr>
              <a:buFont typeface="Wingdings" pitchFamily="2" charset="2"/>
              <a:buChar char="§"/>
            </a:pPr>
            <a:r>
              <a:rPr lang="en-US" baseline="0" dirty="0" smtClean="0"/>
              <a:t>  In the Caribbean, priority sectors include: Business Services, Construction-related, ICT and IT enabled, Culture, Environment and Health-related sectors.</a:t>
            </a:r>
          </a:p>
          <a:p>
            <a:pPr>
              <a:buFont typeface="Wingdings" pitchFamily="2" charset="2"/>
              <a:buChar char="§"/>
            </a:pPr>
            <a:endParaRPr lang="en-US" baseline="0" dirty="0" smtClean="0"/>
          </a:p>
          <a:p>
            <a:pPr>
              <a:buFont typeface="Wingdings" pitchFamily="2" charset="2"/>
              <a:buChar char="§"/>
            </a:pPr>
            <a:r>
              <a:rPr lang="en-US" baseline="0" dirty="0" smtClean="0"/>
              <a:t>  SGG training sessions will include representatives from a variety of sectors, which may result in the development of cross-sector clusters and the development of consortia.</a:t>
            </a:r>
          </a:p>
          <a:p>
            <a:pPr>
              <a:buFont typeface="Wingdings" pitchFamily="2" charset="2"/>
              <a:buChar char="§"/>
            </a:pPr>
            <a:endParaRPr lang="en-US" baseline="0" dirty="0" smtClean="0"/>
          </a:p>
          <a:p>
            <a:pPr marL="0" marR="0" indent="0" algn="l" defTabSz="914400" rtl="0" eaLnBrk="1" fontAlgn="base" latinLnBrk="0" hangingPunct="1">
              <a:lnSpc>
                <a:spcPct val="100000"/>
              </a:lnSpc>
              <a:spcBef>
                <a:spcPct val="30000"/>
              </a:spcBef>
              <a:spcAft>
                <a:spcPct val="0"/>
              </a:spcAft>
              <a:buClrTx/>
              <a:buSzTx/>
              <a:buFont typeface="Wingdings" pitchFamily="2" charset="2"/>
              <a:buChar char="§"/>
              <a:tabLst/>
              <a:defRPr/>
            </a:pPr>
            <a:r>
              <a:rPr lang="en-CA" sz="1200" kern="1200" dirty="0" smtClean="0">
                <a:solidFill>
                  <a:schemeClr val="tx1"/>
                </a:solidFill>
                <a:latin typeface="+mn-lt"/>
                <a:ea typeface="+mn-ea"/>
                <a:cs typeface="+mn-cs"/>
              </a:rPr>
              <a:t>  Cross-sector clusters provide efficient, one-stop shopping for consumers.</a:t>
            </a:r>
            <a:endParaRPr lang="en-US" sz="1200" kern="1200" dirty="0" smtClean="0">
              <a:solidFill>
                <a:schemeClr val="tx1"/>
              </a:solidFill>
              <a:latin typeface="+mn-lt"/>
              <a:ea typeface="+mn-ea"/>
              <a:cs typeface="+mn-cs"/>
            </a:endParaRPr>
          </a:p>
          <a:p>
            <a:pPr>
              <a:buFont typeface="Wingdings" pitchFamily="2" charset="2"/>
              <a:buChar char="§"/>
            </a:pPr>
            <a:endParaRPr lang="en-US" baseline="0" dirty="0" smtClean="0"/>
          </a:p>
          <a:p>
            <a:pPr>
              <a:buFont typeface="Wingdings" pitchFamily="2" charset="2"/>
              <a:buChar char="§"/>
            </a:pPr>
            <a:r>
              <a:rPr lang="en-US" baseline="0" dirty="0" smtClean="0"/>
              <a:t>  SGG will become a launch pad for future initiatives – incubation units, integration into global value chains, etc.</a:t>
            </a:r>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14</a:t>
            </a:fld>
            <a:endParaRPr lang="en-US" dirty="0"/>
          </a:p>
        </p:txBody>
      </p:sp>
    </p:spTree>
    <p:extLst>
      <p:ext uri="{BB962C8B-B14F-4D97-AF65-F5344CB8AC3E}">
        <p14:creationId xmlns:p14="http://schemas.microsoft.com/office/powerpoint/2010/main" val="1005752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effectLst/>
              </a:rPr>
              <a:t>Notes: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CA" baseline="0" dirty="0" smtClean="0"/>
          </a:p>
          <a:p>
            <a:pPr marL="171450" indent="-171450">
              <a:buFont typeface="Wingdings" panose="05000000000000000000" pitchFamily="2" charset="2"/>
              <a:buChar char="§"/>
            </a:pPr>
            <a:r>
              <a:rPr lang="en-CA" baseline="0" dirty="0" smtClean="0"/>
              <a:t>Ask the participants if they are currently exporting services?  </a:t>
            </a:r>
          </a:p>
          <a:p>
            <a:pPr marL="171450" indent="-171450">
              <a:buFont typeface="Wingdings" panose="05000000000000000000" pitchFamily="2" charset="2"/>
              <a:buChar char="§"/>
            </a:pPr>
            <a:endParaRPr lang="en-CA" baseline="0" dirty="0" smtClean="0"/>
          </a:p>
          <a:p>
            <a:pPr marL="171450" indent="-171450">
              <a:buFont typeface="Wingdings" panose="05000000000000000000" pitchFamily="2" charset="2"/>
              <a:buChar char="§"/>
            </a:pPr>
            <a:r>
              <a:rPr lang="en-CA" baseline="0" dirty="0" smtClean="0"/>
              <a:t>If so, for how long and what kind of services to what markets.</a:t>
            </a:r>
          </a:p>
          <a:p>
            <a:pPr marL="171450" indent="-171450">
              <a:buFont typeface="Wingdings" panose="05000000000000000000" pitchFamily="2" charset="2"/>
              <a:buChar char="§"/>
            </a:pPr>
            <a:endParaRPr lang="en-CA" baseline="0" dirty="0" smtClean="0"/>
          </a:p>
          <a:p>
            <a:pPr marL="0" marR="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lang="en-US" sz="1200" kern="1200" dirty="0" smtClean="0">
                <a:solidFill>
                  <a:schemeClr val="tx1"/>
                </a:solidFill>
                <a:effectLst/>
                <a:latin typeface="+mn-lt"/>
                <a:ea typeface="+mn-ea"/>
                <a:cs typeface="+mn-cs"/>
              </a:rPr>
              <a:t>(The answers should help trainers put the group into perspective and help with focusing the content of training materials)</a:t>
            </a:r>
            <a:endParaRPr lang="en-CA" sz="1200" kern="1200" dirty="0" smtClean="0">
              <a:solidFill>
                <a:schemeClr val="tx1"/>
              </a:solidFill>
              <a:effectLst/>
              <a:latin typeface="+mn-lt"/>
              <a:ea typeface="+mn-ea"/>
              <a:cs typeface="+mn-cs"/>
            </a:endParaRPr>
          </a:p>
          <a:p>
            <a:pPr marL="171450" indent="-171450">
              <a:buFont typeface="Wingdings" panose="05000000000000000000" pitchFamily="2" charset="2"/>
              <a:buChar char="§"/>
            </a:pPr>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15</a:t>
            </a:fld>
            <a:endParaRPr lang="en-US" dirty="0"/>
          </a:p>
        </p:txBody>
      </p:sp>
    </p:spTree>
    <p:extLst>
      <p:ext uri="{BB962C8B-B14F-4D97-AF65-F5344CB8AC3E}">
        <p14:creationId xmlns:p14="http://schemas.microsoft.com/office/powerpoint/2010/main" val="25943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Notes:</a:t>
            </a:r>
          </a:p>
          <a:p>
            <a:endParaRPr lang="en-US" b="1" baseline="0" dirty="0" smtClean="0"/>
          </a:p>
          <a:p>
            <a:pPr marL="171450" marR="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
              <a:tabLst/>
              <a:defRPr/>
            </a:pPr>
            <a:r>
              <a:rPr lang="en-US" dirty="0" smtClean="0"/>
              <a:t>The WTO lists 4 modes, or ways, of delivering services.  </a:t>
            </a:r>
          </a:p>
          <a:p>
            <a:pPr marL="171450" marR="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
              <a:tabLst/>
              <a:defRPr/>
            </a:pPr>
            <a:endParaRPr lang="en-US" dirty="0" smtClean="0"/>
          </a:p>
          <a:p>
            <a:pPr marL="171450" marR="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
              <a:tabLst/>
              <a:defRPr/>
            </a:pPr>
            <a:r>
              <a:rPr lang="en-US" dirty="0" smtClean="0"/>
              <a:t>Present each mode, pointing to each</a:t>
            </a:r>
            <a:r>
              <a:rPr lang="en-US" baseline="0" dirty="0" smtClean="0"/>
              <a:t> image which illustrates whether the service itself, the buyer or the seller are crossing borders.</a:t>
            </a:r>
          </a:p>
          <a:p>
            <a:pPr marL="0" marR="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lang="en-US" baseline="0" dirty="0" smtClean="0"/>
          </a:p>
          <a:p>
            <a:pPr marL="171450" marR="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
              <a:tabLst/>
              <a:defRPr/>
            </a:pPr>
            <a:r>
              <a:rPr lang="en-US" baseline="0" dirty="0" smtClean="0"/>
              <a:t>After presenting each of the 4 modes, ask the participants who is currently, or plans to export and via which mode?</a:t>
            </a:r>
          </a:p>
          <a:p>
            <a:pPr marL="0" indent="0">
              <a:buFont typeface="Wingdings" panose="05000000000000000000" pitchFamily="2" charset="2"/>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16</a:t>
            </a:fld>
            <a:endParaRPr lang="en-US" dirty="0"/>
          </a:p>
        </p:txBody>
      </p:sp>
    </p:spTree>
    <p:extLst>
      <p:ext uri="{BB962C8B-B14F-4D97-AF65-F5344CB8AC3E}">
        <p14:creationId xmlns:p14="http://schemas.microsoft.com/office/powerpoint/2010/main" val="3698186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sz="1200" b="1" i="1" dirty="0" smtClean="0"/>
              <a:t>Notes:</a:t>
            </a:r>
          </a:p>
          <a:p>
            <a:endParaRPr lang="en-CA" dirty="0" smtClean="0"/>
          </a:p>
          <a:p>
            <a:pPr indent="-274320">
              <a:buFont typeface="Wingdings" pitchFamily="2" charset="2"/>
              <a:buChar char="§"/>
            </a:pPr>
            <a:r>
              <a:rPr lang="en-CA" dirty="0" smtClean="0"/>
              <a:t>There are many constraints affecting a services firms competitiveness</a:t>
            </a:r>
            <a:r>
              <a:rPr lang="en-CA" baseline="0" dirty="0" smtClean="0"/>
              <a:t>.  </a:t>
            </a:r>
          </a:p>
          <a:p>
            <a:pPr indent="-274320">
              <a:buFont typeface="Wingdings" pitchFamily="2" charset="2"/>
              <a:buChar char="§"/>
            </a:pPr>
            <a:endParaRPr lang="en-CA" baseline="0" dirty="0" smtClean="0"/>
          </a:p>
          <a:p>
            <a:pPr indent="-274320">
              <a:buFont typeface="Wingdings" pitchFamily="2" charset="2"/>
              <a:buChar char="§"/>
            </a:pPr>
            <a:r>
              <a:rPr lang="en-CA" baseline="0" dirty="0" smtClean="0"/>
              <a:t>SERVICES Go Global is structured to addresses these concerns through a systematic process, according to the firm’s level of development.</a:t>
            </a:r>
            <a:endParaRPr lang="en-CA"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17</a:t>
            </a:fld>
            <a:endParaRPr lang="en-US" dirty="0"/>
          </a:p>
        </p:txBody>
      </p:sp>
    </p:spTree>
    <p:extLst>
      <p:ext uri="{BB962C8B-B14F-4D97-AF65-F5344CB8AC3E}">
        <p14:creationId xmlns:p14="http://schemas.microsoft.com/office/powerpoint/2010/main" val="4066341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18</a:t>
            </a:fld>
            <a:endParaRPr lang="en-US" dirty="0"/>
          </a:p>
        </p:txBody>
      </p:sp>
    </p:spTree>
    <p:extLst>
      <p:ext uri="{BB962C8B-B14F-4D97-AF65-F5344CB8AC3E}">
        <p14:creationId xmlns:p14="http://schemas.microsoft.com/office/powerpoint/2010/main" val="2876892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i="1" dirty="0" smtClean="0"/>
              <a:t>Notes:</a:t>
            </a:r>
          </a:p>
          <a:p>
            <a:pPr marL="171450" indent="-171450">
              <a:buFont typeface="Wingdings" panose="05000000000000000000" pitchFamily="2" charset="2"/>
              <a:buChar char="§"/>
            </a:pPr>
            <a:endParaRPr lang="en-CA" dirty="0" smtClean="0"/>
          </a:p>
          <a:p>
            <a:pPr marL="171450" indent="-171450">
              <a:buFont typeface="Wingdings" panose="05000000000000000000" pitchFamily="2" charset="2"/>
              <a:buChar char="§"/>
            </a:pPr>
            <a:r>
              <a:rPr lang="en-CA" dirty="0" smtClean="0"/>
              <a:t>Present the</a:t>
            </a:r>
            <a:r>
              <a:rPr lang="en-CA" baseline="0" dirty="0" smtClean="0"/>
              <a:t> Roadmap, indicating that the training programme has been structured according to the 4 stages of export preparation.</a:t>
            </a:r>
          </a:p>
          <a:p>
            <a:pPr marL="171450" indent="-171450">
              <a:buFont typeface="Wingdings" panose="05000000000000000000" pitchFamily="2" charset="2"/>
              <a:buChar char="§"/>
            </a:pPr>
            <a:endParaRPr lang="en-CA" baseline="0" dirty="0" smtClean="0"/>
          </a:p>
          <a:p>
            <a:pPr marL="171450" indent="-171450">
              <a:buFont typeface="Wingdings" panose="05000000000000000000" pitchFamily="2" charset="2"/>
              <a:buChar char="§"/>
            </a:pPr>
            <a:r>
              <a:rPr lang="en-CA" baseline="0" dirty="0" smtClean="0"/>
              <a:t>The stages are designed for the participants to learn about the exporting process and acquire skills each step of the way.</a:t>
            </a:r>
          </a:p>
          <a:p>
            <a:pPr marL="171450" indent="-171450">
              <a:buFont typeface="Wingdings" panose="05000000000000000000" pitchFamily="2" charset="2"/>
              <a:buChar char="§"/>
            </a:pPr>
            <a:endParaRPr lang="en-CA" baseline="0" dirty="0" smtClean="0"/>
          </a:p>
          <a:p>
            <a:pPr marL="171450" indent="-171450">
              <a:buFont typeface="Wingdings" panose="05000000000000000000" pitchFamily="2" charset="2"/>
              <a:buChar char="§"/>
            </a:pPr>
            <a:r>
              <a:rPr lang="en-CA" baseline="0" dirty="0" smtClean="0"/>
              <a:t>Present each stage and the modules under each stage and point out that for each module, the Export Plan should continually be updated.</a:t>
            </a:r>
          </a:p>
          <a:p>
            <a:pPr marL="171450" indent="-171450">
              <a:buFont typeface="Wingdings" panose="05000000000000000000" pitchFamily="2" charset="2"/>
              <a:buChar char="§"/>
            </a:pPr>
            <a:endParaRPr lang="en-CA" baseline="0" dirty="0" smtClean="0"/>
          </a:p>
          <a:p>
            <a:pPr marL="171450" indent="-171450">
              <a:buFont typeface="Wingdings" panose="05000000000000000000" pitchFamily="2" charset="2"/>
              <a:buChar char="§"/>
            </a:pPr>
            <a:r>
              <a:rPr lang="en-CA" baseline="0" dirty="0" smtClean="0"/>
              <a:t>Also mention that while the topics have been organized in this way for the purposes of training.  In actual practice, exporters would likely be moving around from one to the other in a less structured way.  In other words, don’t wait until all stages are perfect. Many companies learn about exporting when they have received an enquiry and need to figure out how to respond.</a:t>
            </a:r>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19</a:t>
            </a:fld>
            <a:endParaRPr lang="en-US" dirty="0"/>
          </a:p>
        </p:txBody>
      </p:sp>
    </p:spTree>
    <p:extLst>
      <p:ext uri="{BB962C8B-B14F-4D97-AF65-F5344CB8AC3E}">
        <p14:creationId xmlns:p14="http://schemas.microsoft.com/office/powerpoint/2010/main" val="2356985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smtClean="0"/>
              <a:t>SME Service</a:t>
            </a:r>
            <a:r>
              <a:rPr lang="en-CA" u="sng" baseline="0" dirty="0" smtClean="0"/>
              <a:t> Providers</a:t>
            </a:r>
            <a:r>
              <a:rPr lang="en-CA" u="none" baseline="0" dirty="0" smtClean="0"/>
              <a:t> </a:t>
            </a:r>
            <a:r>
              <a:rPr lang="en-CA" baseline="0" dirty="0" smtClean="0"/>
              <a:t>– to work towards export-readiness</a:t>
            </a:r>
          </a:p>
          <a:p>
            <a:r>
              <a:rPr lang="en-CA" u="sng" baseline="0" dirty="0" smtClean="0"/>
              <a:t>Intermediaries</a:t>
            </a:r>
            <a:r>
              <a:rPr lang="en-CA" baseline="0" dirty="0" smtClean="0"/>
              <a:t> – to better service their clients</a:t>
            </a:r>
          </a:p>
          <a:p>
            <a:r>
              <a:rPr lang="en-CA" u="sng" baseline="0" dirty="0" smtClean="0"/>
              <a:t>BSOs</a:t>
            </a:r>
            <a:r>
              <a:rPr lang="en-CA" u="none" baseline="0" dirty="0" smtClean="0"/>
              <a:t> </a:t>
            </a:r>
            <a:r>
              <a:rPr lang="en-CA" baseline="0" dirty="0" smtClean="0"/>
              <a:t>– to provide value for membership, to focus on sector growth</a:t>
            </a:r>
          </a:p>
          <a:p>
            <a:r>
              <a:rPr lang="en-CA" u="sng" baseline="0" dirty="0" smtClean="0"/>
              <a:t>Government agencies</a:t>
            </a:r>
            <a:r>
              <a:rPr lang="en-CA" u="none" baseline="0" dirty="0" smtClean="0"/>
              <a:t> </a:t>
            </a:r>
            <a:r>
              <a:rPr lang="en-CA" baseline="0" dirty="0" smtClean="0"/>
              <a:t>– to increase understanding of the business aspect of trade in services and to better align programmes and support services</a:t>
            </a:r>
            <a:endParaRPr lang="en-CA"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20</a:t>
            </a:fld>
            <a:endParaRPr lang="en-US"/>
          </a:p>
        </p:txBody>
      </p:sp>
    </p:spTree>
    <p:extLst>
      <p:ext uri="{BB962C8B-B14F-4D97-AF65-F5344CB8AC3E}">
        <p14:creationId xmlns:p14="http://schemas.microsoft.com/office/powerpoint/2010/main" val="512457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dirty="0" smtClean="0"/>
              <a:t>Notes:</a:t>
            </a:r>
          </a:p>
          <a:p>
            <a:endParaRPr lang="en-CA" dirty="0" smtClean="0"/>
          </a:p>
          <a:p>
            <a:pPr marL="171450" indent="-171450">
              <a:buFont typeface="Wingdings" panose="05000000000000000000" pitchFamily="2" charset="2"/>
              <a:buChar char="§"/>
            </a:pPr>
            <a:r>
              <a:rPr lang="en-CA" dirty="0" smtClean="0"/>
              <a:t>Take a few moments</a:t>
            </a:r>
            <a:r>
              <a:rPr lang="en-CA" baseline="0" dirty="0" smtClean="0"/>
              <a:t> to present this slide explaining the CNSC- the network of CSIs - the only region in the world to be so well represented in trade in services.</a:t>
            </a:r>
          </a:p>
          <a:p>
            <a:pPr marL="171450" indent="-171450">
              <a:buFont typeface="Wingdings" panose="05000000000000000000" pitchFamily="2" charset="2"/>
              <a:buChar char="§"/>
            </a:pPr>
            <a:endParaRPr lang="en-CA" baseline="0" dirty="0" smtClean="0"/>
          </a:p>
          <a:p>
            <a:pPr marL="171450" indent="-171450">
              <a:buFont typeface="Wingdings" panose="05000000000000000000" pitchFamily="2" charset="2"/>
              <a:buChar char="§"/>
            </a:pPr>
            <a:r>
              <a:rPr lang="en-CA" baseline="0" dirty="0" smtClean="0"/>
              <a:t>Thanks to the continued, generous support of GIZ and the Caribbean Export Development Agency, this project has been made possible.</a:t>
            </a:r>
          </a:p>
          <a:p>
            <a:pPr marL="171450" indent="-171450">
              <a:buFont typeface="Wingdings" panose="05000000000000000000" pitchFamily="2" charset="2"/>
              <a:buChar char="§"/>
            </a:pPr>
            <a:endParaRPr lang="en-CA" baseline="0" dirty="0" smtClean="0"/>
          </a:p>
          <a:p>
            <a:pPr marL="171450" indent="-171450">
              <a:buFont typeface="Wingdings" panose="05000000000000000000" pitchFamily="2" charset="2"/>
              <a:buChar char="§"/>
            </a:pPr>
            <a:r>
              <a:rPr lang="en-CA" baseline="0" dirty="0" smtClean="0"/>
              <a:t>Note that these materials are copyrighted – only the Coalitions and select trainers are authorized to use.</a:t>
            </a:r>
            <a:endParaRPr lang="en-CA"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2</a:t>
            </a:fld>
            <a:endParaRPr lang="en-US" dirty="0"/>
          </a:p>
        </p:txBody>
      </p:sp>
    </p:spTree>
    <p:extLst>
      <p:ext uri="{BB962C8B-B14F-4D97-AF65-F5344CB8AC3E}">
        <p14:creationId xmlns:p14="http://schemas.microsoft.com/office/powerpoint/2010/main" val="1261636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mn-lt"/>
                <a:ea typeface="+mn-ea"/>
                <a:cs typeface="+mn-cs"/>
              </a:rPr>
              <a:t>SERVICES Go Global is a competency-based system with 4 stages, 12 modules and over 100 specific competencies.</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Instructor-led training using sound adult pedagogical learning theories in combination with presentations, active learning techniques, tools, templates, exercises.</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Given the diverse characteristics of the service sector, the training is sector-generic, however sector-specific examples are used.</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Group exercises, role playing and case studies are introduced, with major emphasis on the participating company applying the knowledge directly to their own company. </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Course content (approx 30-40% of existing GLN content) has been previously used for delivery in over 40 countries (including the Caribbean) on behalf of WTO/UNCTAD ITC, Government of Canada, TFO Canada, FITT and others. </a:t>
            </a:r>
          </a:p>
          <a:p>
            <a:endParaRPr lang="en-CA"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21</a:t>
            </a:fld>
            <a:endParaRPr lang="en-US"/>
          </a:p>
        </p:txBody>
      </p:sp>
    </p:spTree>
    <p:extLst>
      <p:ext uri="{BB962C8B-B14F-4D97-AF65-F5344CB8AC3E}">
        <p14:creationId xmlns:p14="http://schemas.microsoft.com/office/powerpoint/2010/main" val="4286904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Notes:</a:t>
            </a:r>
          </a:p>
          <a:p>
            <a:endParaRPr lang="en-US" dirty="0" smtClean="0"/>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Briefly introduce these topics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22</a:t>
            </a:fld>
            <a:endParaRPr lang="en-US" dirty="0"/>
          </a:p>
        </p:txBody>
      </p:sp>
    </p:spTree>
    <p:extLst>
      <p:ext uri="{BB962C8B-B14F-4D97-AF65-F5344CB8AC3E}">
        <p14:creationId xmlns:p14="http://schemas.microsoft.com/office/powerpoint/2010/main" val="1422059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Notes:</a:t>
            </a:r>
          </a:p>
          <a:p>
            <a:endParaRPr lang="en-US" b="1" dirty="0" smtClean="0"/>
          </a:p>
          <a:p>
            <a:r>
              <a:rPr lang="en-US" b="1" dirty="0" smtClean="0"/>
              <a:t>Stage 2:  Conducting Market Research</a:t>
            </a:r>
            <a:br>
              <a:rPr lang="en-US" b="1" dirty="0" smtClean="0"/>
            </a:br>
            <a:r>
              <a:rPr lang="en-US" dirty="0" smtClean="0"/>
              <a:t>Conducting market research is an</a:t>
            </a:r>
            <a:r>
              <a:rPr lang="en-US" baseline="0" dirty="0" smtClean="0"/>
              <a:t> important step in preparing to export.  Gathering market information and intelligence will help you to make the right decisions about which markets to target and how to approach them. </a:t>
            </a:r>
            <a:br>
              <a:rPr lang="en-US" baseline="0" dirty="0" smtClean="0"/>
            </a:br>
            <a:endParaRPr lang="en-US" baseline="0" dirty="0" smtClean="0"/>
          </a:p>
          <a:p>
            <a:pPr marL="171450" indent="-171450">
              <a:buFont typeface="Wingdings" pitchFamily="2" charset="2"/>
              <a:buChar char="§"/>
            </a:pPr>
            <a:r>
              <a:rPr lang="en-US" baseline="0" dirty="0" smtClean="0"/>
              <a:t>This will ultimately save you time and money and increase your chances for success.</a:t>
            </a:r>
            <a:br>
              <a:rPr lang="en-US" baseline="0" dirty="0" smtClean="0"/>
            </a:br>
            <a:endParaRPr lang="en-US" dirty="0" smtClean="0"/>
          </a:p>
          <a:p>
            <a:pPr marL="171450" indent="-171450">
              <a:buFont typeface="Wingdings" pitchFamily="2" charset="2"/>
              <a:buChar char="§"/>
            </a:pPr>
            <a:r>
              <a:rPr lang="en-US" baseline="0" dirty="0" smtClean="0"/>
              <a:t>Stage 2 is organized into 3 modules – Researching Markets, Researching Sectors and Gathering Market Intelligence.</a:t>
            </a:r>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23</a:t>
            </a:fld>
            <a:endParaRPr lang="en-US" dirty="0"/>
          </a:p>
        </p:txBody>
      </p:sp>
    </p:spTree>
    <p:extLst>
      <p:ext uri="{BB962C8B-B14F-4D97-AF65-F5344CB8AC3E}">
        <p14:creationId xmlns:p14="http://schemas.microsoft.com/office/powerpoint/2010/main" val="2452164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Notes:</a:t>
            </a:r>
          </a:p>
          <a:p>
            <a:endParaRPr lang="en-US" b="1" i="1" dirty="0" smtClean="0"/>
          </a:p>
          <a:p>
            <a:r>
              <a:rPr lang="en-US" b="1" dirty="0" smtClean="0"/>
              <a:t>Stage 3:  Developing a Marketing</a:t>
            </a:r>
            <a:r>
              <a:rPr lang="en-US" b="1" baseline="0" dirty="0" smtClean="0"/>
              <a:t> </a:t>
            </a:r>
            <a:r>
              <a:rPr lang="en-US" b="1" dirty="0" smtClean="0"/>
              <a:t>Strategy</a:t>
            </a:r>
          </a:p>
          <a:p>
            <a:pPr lvl="0">
              <a:buFont typeface="Wingdings" pitchFamily="2" charset="2"/>
              <a:buChar char="§"/>
            </a:pPr>
            <a:r>
              <a:rPr lang="en-US" sz="1200" kern="1200" dirty="0" smtClean="0">
                <a:solidFill>
                  <a:schemeClr val="tx1"/>
                </a:solidFill>
                <a:latin typeface="+mn-lt"/>
                <a:ea typeface="+mn-ea"/>
                <a:cs typeface="+mn-cs"/>
              </a:rPr>
              <a:t>  This topic is key.  The better your export marketing strategy, the better your chances for success. Many exporters fail, because they do not develop any kind of marketing strategy.</a:t>
            </a:r>
          </a:p>
          <a:p>
            <a:pPr lvl="0">
              <a:buFont typeface="Wingdings" pitchFamily="2" charset="2"/>
              <a:buChar char="§"/>
            </a:pPr>
            <a:endParaRPr lang="en-US" sz="1200" kern="1200" dirty="0" smtClean="0">
              <a:solidFill>
                <a:schemeClr val="tx1"/>
              </a:solidFill>
              <a:latin typeface="+mn-lt"/>
              <a:ea typeface="+mn-ea"/>
              <a:cs typeface="+mn-cs"/>
            </a:endParaRPr>
          </a:p>
          <a:p>
            <a:pPr lvl="0">
              <a:buFont typeface="Wingdings" pitchFamily="2" charset="2"/>
              <a:buChar char="§"/>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Here is an overview of the steps to take in formulating a successful, in-depth marketing strategy, including practical tips that will be useful to new (and existing) exporters.</a:t>
            </a:r>
          </a:p>
          <a:p>
            <a:pPr lvl="0">
              <a:buFont typeface="Wingdings" pitchFamily="2" charset="2"/>
              <a:buChar char="§"/>
            </a:pPr>
            <a:endParaRPr lang="en-US" sz="1200" kern="1200" dirty="0" smtClean="0">
              <a:solidFill>
                <a:schemeClr val="tx1"/>
              </a:solidFill>
              <a:latin typeface="+mn-lt"/>
              <a:ea typeface="+mn-ea"/>
              <a:cs typeface="+mn-cs"/>
            </a:endParaRPr>
          </a:p>
          <a:p>
            <a:pPr lvl="0">
              <a:buFont typeface="Wingdings" pitchFamily="2" charset="2"/>
              <a:buChar char="§"/>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This critical topic is organized into the following three modules: 1. Starting with a Marketing Plan; 2. Developing an Online Strategy; and 3. Winning Business.</a:t>
            </a:r>
          </a:p>
          <a:p>
            <a:endParaRPr lang="en-US" b="1" dirty="0" smtClean="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24</a:t>
            </a:fld>
            <a:endParaRPr lang="en-US" dirty="0"/>
          </a:p>
        </p:txBody>
      </p:sp>
    </p:spTree>
    <p:extLst>
      <p:ext uri="{BB962C8B-B14F-4D97-AF65-F5344CB8AC3E}">
        <p14:creationId xmlns:p14="http://schemas.microsoft.com/office/powerpoint/2010/main" val="342268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Notes:</a:t>
            </a:r>
          </a:p>
          <a:p>
            <a:endParaRPr lang="en-US" b="1" baseline="0" dirty="0" smtClean="0"/>
          </a:p>
          <a:p>
            <a:pPr marL="171450" indent="-171450">
              <a:buFont typeface="Wingdings" panose="05000000000000000000" pitchFamily="2" charset="2"/>
              <a:buChar char="§"/>
            </a:pPr>
            <a:r>
              <a:rPr lang="en-US" dirty="0" smtClean="0"/>
              <a:t> A</a:t>
            </a:r>
            <a:r>
              <a:rPr lang="en-US" baseline="0" dirty="0" smtClean="0"/>
              <a:t> m</a:t>
            </a:r>
            <a:r>
              <a:rPr lang="en-US" dirty="0" smtClean="0"/>
              <a:t>arket entry strategy is how you plan to deliver</a:t>
            </a:r>
            <a:r>
              <a:rPr lang="en-US" baseline="0" dirty="0" smtClean="0"/>
              <a:t> services in a new target market.  Clearly, a critical element of your export plan!</a:t>
            </a:r>
          </a:p>
          <a:p>
            <a:pPr marL="171450" indent="-171450">
              <a:buFont typeface="Wingdings" panose="05000000000000000000" pitchFamily="2" charset="2"/>
              <a:buChar char="§"/>
            </a:pPr>
            <a:endParaRPr lang="en-US" baseline="0" dirty="0" smtClean="0"/>
          </a:p>
          <a:p>
            <a:pPr marL="171450" indent="-171450">
              <a:buFont typeface="Wingdings" panose="05000000000000000000" pitchFamily="2" charset="2"/>
              <a:buChar char="§"/>
            </a:pPr>
            <a:r>
              <a:rPr lang="en-US" baseline="0" dirty="0" smtClean="0"/>
              <a:t>This section comprises of 3 modules – Market Access, Strategic Alliances, and Delivering Services by the 4 Modes of Supply.</a:t>
            </a:r>
            <a:br>
              <a:rPr lang="en-US" baseline="0" dirty="0" smtClean="0"/>
            </a:br>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25</a:t>
            </a:fld>
            <a:endParaRPr lang="en-US" dirty="0"/>
          </a:p>
        </p:txBody>
      </p:sp>
    </p:spTree>
    <p:extLst>
      <p:ext uri="{BB962C8B-B14F-4D97-AF65-F5344CB8AC3E}">
        <p14:creationId xmlns:p14="http://schemas.microsoft.com/office/powerpoint/2010/main" val="537273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CA"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26</a:t>
            </a:fld>
            <a:endParaRPr lang="en-US" dirty="0"/>
          </a:p>
        </p:txBody>
      </p:sp>
    </p:spTree>
    <p:extLst>
      <p:ext uri="{BB962C8B-B14F-4D97-AF65-F5344CB8AC3E}">
        <p14:creationId xmlns:p14="http://schemas.microsoft.com/office/powerpoint/2010/main" val="3532064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4</a:t>
            </a:fld>
            <a:endParaRPr lang="en-US" dirty="0"/>
          </a:p>
        </p:txBody>
      </p:sp>
    </p:spTree>
    <p:extLst>
      <p:ext uri="{BB962C8B-B14F-4D97-AF65-F5344CB8AC3E}">
        <p14:creationId xmlns:p14="http://schemas.microsoft.com/office/powerpoint/2010/main" val="1243012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b="1" i="1" dirty="0" smtClean="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5</a:t>
            </a:fld>
            <a:endParaRPr lang="en-US" dirty="0"/>
          </a:p>
        </p:txBody>
      </p:sp>
    </p:spTree>
    <p:extLst>
      <p:ext uri="{BB962C8B-B14F-4D97-AF65-F5344CB8AC3E}">
        <p14:creationId xmlns:p14="http://schemas.microsoft.com/office/powerpoint/2010/main" val="3674614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b="0" i="0" dirty="0" smtClean="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6</a:t>
            </a:fld>
            <a:endParaRPr lang="en-US" dirty="0"/>
          </a:p>
        </p:txBody>
      </p:sp>
    </p:spTree>
    <p:extLst>
      <p:ext uri="{BB962C8B-B14F-4D97-AF65-F5344CB8AC3E}">
        <p14:creationId xmlns:p14="http://schemas.microsoft.com/office/powerpoint/2010/main" val="1224080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b="1" i="1" dirty="0" smtClean="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7</a:t>
            </a:fld>
            <a:endParaRPr lang="en-US" dirty="0"/>
          </a:p>
        </p:txBody>
      </p:sp>
    </p:spTree>
    <p:extLst>
      <p:ext uri="{BB962C8B-B14F-4D97-AF65-F5344CB8AC3E}">
        <p14:creationId xmlns:p14="http://schemas.microsoft.com/office/powerpoint/2010/main" val="1583510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b="1" i="1" dirty="0" smtClean="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8</a:t>
            </a:fld>
            <a:endParaRPr lang="en-US" dirty="0"/>
          </a:p>
        </p:txBody>
      </p:sp>
    </p:spTree>
    <p:extLst>
      <p:ext uri="{BB962C8B-B14F-4D97-AF65-F5344CB8AC3E}">
        <p14:creationId xmlns:p14="http://schemas.microsoft.com/office/powerpoint/2010/main" val="4153678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Service Coalitions are</a:t>
            </a:r>
            <a:r>
              <a:rPr lang="en-CA" baseline="0" dirty="0" smtClean="0"/>
              <a:t> ideally suited to deliver the new training program.  As focal points for trade in services in each country, they create an enabling environment for trade in services.</a:t>
            </a:r>
          </a:p>
          <a:p>
            <a:endParaRPr lang="en-CA" baseline="0" dirty="0" smtClean="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9</a:t>
            </a:fld>
            <a:endParaRPr lang="en-US"/>
          </a:p>
        </p:txBody>
      </p:sp>
    </p:spTree>
    <p:extLst>
      <p:ext uri="{BB962C8B-B14F-4D97-AF65-F5344CB8AC3E}">
        <p14:creationId xmlns:p14="http://schemas.microsoft.com/office/powerpoint/2010/main" val="3406050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dirty="0" smtClean="0"/>
              <a:t>Notes:</a:t>
            </a:r>
          </a:p>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10</a:t>
            </a:fld>
            <a:endParaRPr lang="en-US" dirty="0"/>
          </a:p>
        </p:txBody>
      </p:sp>
    </p:spTree>
    <p:extLst>
      <p:ext uri="{BB962C8B-B14F-4D97-AF65-F5344CB8AC3E}">
        <p14:creationId xmlns:p14="http://schemas.microsoft.com/office/powerpoint/2010/main" val="240344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4951A-473A-4955-9DE2-E7F57036C65D}" type="slidenum">
              <a:rPr lang="en-US"/>
              <a:pPr>
                <a:defRPr/>
              </a:pPr>
              <a:t>‹#›</a:t>
            </a:fld>
            <a:endParaRPr lang="en-US" dirty="0"/>
          </a:p>
        </p:txBody>
      </p:sp>
      <p:sp>
        <p:nvSpPr>
          <p:cNvPr id="7" name="Content Placeholder 6"/>
          <p:cNvSpPr>
            <a:spLocks noGrp="1"/>
          </p:cNvSpPr>
          <p:nvPr>
            <p:ph sz="quarter" idx="13" hasCustomPrompt="1"/>
          </p:nvPr>
        </p:nvSpPr>
        <p:spPr>
          <a:xfrm>
            <a:off x="36445" y="264615"/>
            <a:ext cx="2667000" cy="238919"/>
          </a:xfrm>
        </p:spPr>
        <p:txBody>
          <a:bodyPr/>
          <a:lstStyle>
            <a:lvl1pPr marL="0" indent="0">
              <a:buNone/>
              <a:defRPr sz="1050" b="1">
                <a:solidFill>
                  <a:schemeClr val="bg1"/>
                </a:solidFill>
                <a:effectLst>
                  <a:outerShdw blurRad="38100" dist="38100" dir="2700000" algn="tl">
                    <a:srgbClr val="000000">
                      <a:alpha val="43137"/>
                    </a:srgbClr>
                  </a:outerShdw>
                </a:effectLst>
              </a:defRPr>
            </a:lvl1pPr>
            <a:lvl2pPr>
              <a:defRPr sz="900"/>
            </a:lvl2pPr>
            <a:lvl3pPr>
              <a:defRPr sz="800"/>
            </a:lvl3pPr>
            <a:lvl4pPr>
              <a:defRPr sz="700"/>
            </a:lvl4pPr>
            <a:lvl5pPr>
              <a:defRPr sz="700"/>
            </a:lvl5pPr>
          </a:lstStyle>
          <a:p>
            <a:pPr lvl="0"/>
            <a:r>
              <a:rPr lang="en-US" dirty="0" smtClean="0"/>
              <a:t>Click to edit Topic</a:t>
            </a:r>
          </a:p>
        </p:txBody>
      </p:sp>
      <p:sp>
        <p:nvSpPr>
          <p:cNvPr id="8" name="Content Placeholder 6"/>
          <p:cNvSpPr>
            <a:spLocks noGrp="1"/>
          </p:cNvSpPr>
          <p:nvPr>
            <p:ph sz="quarter" idx="14" hasCustomPrompt="1"/>
          </p:nvPr>
        </p:nvSpPr>
        <p:spPr>
          <a:xfrm>
            <a:off x="36444" y="25696"/>
            <a:ext cx="3621155" cy="238919"/>
          </a:xfrm>
        </p:spPr>
        <p:txBody>
          <a:bodyPr/>
          <a:lstStyle>
            <a:lvl1pPr marL="0" indent="0">
              <a:buNone/>
              <a:defRPr sz="1400" b="1" baseline="0">
                <a:solidFill>
                  <a:srgbClr val="B0CA53"/>
                </a:solidFill>
                <a:effectLst>
                  <a:outerShdw blurRad="38100" dist="38100" dir="2700000" algn="tl">
                    <a:srgbClr val="000000">
                      <a:alpha val="43137"/>
                    </a:srgbClr>
                  </a:outerShdw>
                </a:effectLst>
              </a:defRPr>
            </a:lvl1pPr>
            <a:lvl2pPr>
              <a:defRPr sz="900"/>
            </a:lvl2pPr>
            <a:lvl3pPr>
              <a:defRPr sz="800"/>
            </a:lvl3pPr>
            <a:lvl4pPr>
              <a:defRPr sz="700"/>
            </a:lvl4pPr>
            <a:lvl5pPr>
              <a:defRPr sz="700"/>
            </a:lvl5pPr>
          </a:lstStyle>
          <a:p>
            <a:pPr lvl="0"/>
            <a:r>
              <a:rPr lang="en-US" dirty="0" smtClean="0"/>
              <a:t>1.1 Understanding Trade in Services</a:t>
            </a:r>
          </a:p>
        </p:txBody>
      </p:sp>
    </p:spTree>
    <p:extLst>
      <p:ext uri="{BB962C8B-B14F-4D97-AF65-F5344CB8AC3E}">
        <p14:creationId xmlns:p14="http://schemas.microsoft.com/office/powerpoint/2010/main" val="401549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lIns="68580" tIns="34290" rIns="68580" bIns="34290"/>
          <a:lstStyle/>
          <a:p>
            <a:fld id="{76621CF7-F0A5-44C3-97BF-156A7CBFE72A}" type="datetimeFigureOut">
              <a:rPr lang="en-CA" smtClean="0"/>
              <a:pPr/>
              <a:t>11/24/14</a:t>
            </a:fld>
            <a:endParaRPr lang="en-CA" dirty="0"/>
          </a:p>
        </p:txBody>
      </p:sp>
      <p:sp>
        <p:nvSpPr>
          <p:cNvPr id="3" name="Footer Placeholder 2"/>
          <p:cNvSpPr>
            <a:spLocks noGrp="1"/>
          </p:cNvSpPr>
          <p:nvPr>
            <p:ph type="ftr" sz="quarter" idx="11"/>
          </p:nvPr>
        </p:nvSpPr>
        <p:spPr>
          <a:xfrm>
            <a:off x="3028950" y="4767263"/>
            <a:ext cx="3086100" cy="273844"/>
          </a:xfrm>
          <a:prstGeom prst="rect">
            <a:avLst/>
          </a:prstGeom>
        </p:spPr>
        <p:txBody>
          <a:bodyPr lIns="68580" tIns="34290" rIns="68580" bIns="34290"/>
          <a:lstStyle/>
          <a:p>
            <a:endParaRPr lang="en-CA" dirty="0"/>
          </a:p>
        </p:txBody>
      </p:sp>
      <p:sp>
        <p:nvSpPr>
          <p:cNvPr id="4" name="Slide Number Placeholder 3"/>
          <p:cNvSpPr>
            <a:spLocks noGrp="1"/>
          </p:cNvSpPr>
          <p:nvPr>
            <p:ph type="sldNum" sz="quarter" idx="12"/>
          </p:nvPr>
        </p:nvSpPr>
        <p:spPr/>
        <p:txBody>
          <a:bodyPr/>
          <a:lstStyle/>
          <a:p>
            <a:fld id="{4466A1D1-61B8-4636-BBED-C3EBD26781ED}" type="slidenum">
              <a:rPr lang="en-CA" smtClean="0"/>
              <a:pPr/>
              <a:t>‹#›</a:t>
            </a:fld>
            <a:endParaRPr lang="en-CA" dirty="0"/>
          </a:p>
        </p:txBody>
      </p:sp>
    </p:spTree>
    <p:extLst>
      <p:ext uri="{BB962C8B-B14F-4D97-AF65-F5344CB8AC3E}">
        <p14:creationId xmlns:p14="http://schemas.microsoft.com/office/powerpoint/2010/main" val="205110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Box 4"/>
          <p:cNvSpPr txBox="1">
            <a:spLocks noGrp="1" noChangeArrowheads="1"/>
          </p:cNvSpPr>
          <p:nvPr>
            <p:ph type="sldNum" sz="quarter" idx="10"/>
          </p:nvPr>
        </p:nvSpPr>
        <p:spPr>
          <a:ln/>
        </p:spPr>
        <p:txBody>
          <a:bodyPr/>
          <a:lstStyle>
            <a:lvl1pPr>
              <a:defRPr/>
            </a:lvl1pPr>
          </a:lstStyle>
          <a:p>
            <a:pPr>
              <a:defRPr/>
            </a:pPr>
            <a:fld id="{4BBD6F26-7E4B-5642-B72B-E2F4632928BF}" type="slidenum">
              <a:rPr lang="en-US"/>
              <a:pPr>
                <a:defRPr/>
              </a:pPr>
              <a:t>‹#›</a:t>
            </a:fld>
            <a:endParaRPr lang="en-US" dirty="0"/>
          </a:p>
        </p:txBody>
      </p:sp>
    </p:spTree>
    <p:extLst>
      <p:ext uri="{BB962C8B-B14F-4D97-AF65-F5344CB8AC3E}">
        <p14:creationId xmlns:p14="http://schemas.microsoft.com/office/powerpoint/2010/main" val="111183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Box 4"/>
          <p:cNvSpPr txBox="1">
            <a:spLocks noGrp="1" noChangeArrowheads="1"/>
          </p:cNvSpPr>
          <p:nvPr>
            <p:ph type="sldNum" sz="quarter" idx="10"/>
          </p:nvPr>
        </p:nvSpPr>
        <p:spPr>
          <a:ln/>
        </p:spPr>
        <p:txBody>
          <a:bodyPr/>
          <a:lstStyle>
            <a:lvl1pPr>
              <a:defRPr/>
            </a:lvl1pPr>
          </a:lstStyle>
          <a:p>
            <a:pPr>
              <a:defRPr/>
            </a:pPr>
            <a:fld id="{4BBD6F26-7E4B-5642-B72B-E2F4632928BF}" type="slidenum">
              <a:rPr lang="en-US"/>
              <a:pPr>
                <a:defRPr/>
              </a:pPr>
              <a:t>‹#›</a:t>
            </a:fld>
            <a:endParaRPr lang="en-US"/>
          </a:p>
        </p:txBody>
      </p:sp>
    </p:spTree>
    <p:extLst>
      <p:ext uri="{BB962C8B-B14F-4D97-AF65-F5344CB8AC3E}">
        <p14:creationId xmlns:p14="http://schemas.microsoft.com/office/powerpoint/2010/main" val="114466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036" y="742950"/>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42950"/>
            <a:ext cx="4883150" cy="38516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733550"/>
            <a:ext cx="3008313" cy="28610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4767264"/>
            <a:ext cx="2133600" cy="274637"/>
          </a:xfrm>
          <a:prstGeom prst="rect">
            <a:avLst/>
          </a:prstGeom>
        </p:spPr>
        <p:txBody>
          <a:bodyPr/>
          <a:lstStyle>
            <a:lvl1pPr>
              <a:defRPr/>
            </a:lvl1pPr>
          </a:lstStyle>
          <a:p>
            <a:pPr>
              <a:defRPr/>
            </a:pPr>
            <a:fld id="{D4D5723D-73D4-447A-BCC4-9D8D7E3E2128}" type="datetime1">
              <a:rPr lang="en-US" smtClean="0"/>
              <a:pPr>
                <a:defRPr/>
              </a:pPr>
              <a:t>11/24/14</a:t>
            </a:fld>
            <a:endParaRPr lang="en-US"/>
          </a:p>
        </p:txBody>
      </p:sp>
      <p:sp>
        <p:nvSpPr>
          <p:cNvPr id="6" name="Footer Placeholder 4"/>
          <p:cNvSpPr>
            <a:spLocks noGrp="1"/>
          </p:cNvSpPr>
          <p:nvPr>
            <p:ph type="ftr" sz="quarter" idx="11"/>
          </p:nvPr>
        </p:nvSpPr>
        <p:spPr>
          <a:xfrm>
            <a:off x="3124200" y="4767264"/>
            <a:ext cx="2895600" cy="274637"/>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AC8A26-F05F-4284-B75F-21D95338C7D2}" type="slidenum">
              <a:rPr lang="en-US"/>
              <a:pPr>
                <a:defRPr/>
              </a:pPr>
              <a:t>‹#›</a:t>
            </a:fld>
            <a:endParaRPr lang="en-US"/>
          </a:p>
        </p:txBody>
      </p:sp>
      <p:sp>
        <p:nvSpPr>
          <p:cNvPr id="8" name="Content Placeholder 6"/>
          <p:cNvSpPr>
            <a:spLocks noGrp="1"/>
          </p:cNvSpPr>
          <p:nvPr>
            <p:ph sz="quarter" idx="13" hasCustomPrompt="1"/>
          </p:nvPr>
        </p:nvSpPr>
        <p:spPr>
          <a:xfrm>
            <a:off x="36445" y="264615"/>
            <a:ext cx="2667000" cy="238919"/>
          </a:xfrm>
        </p:spPr>
        <p:txBody>
          <a:bodyPr/>
          <a:lstStyle>
            <a:lvl1pPr marL="0" indent="0">
              <a:buNone/>
              <a:defRPr sz="1050" b="1">
                <a:solidFill>
                  <a:schemeClr val="bg1"/>
                </a:solidFill>
                <a:effectLst>
                  <a:outerShdw blurRad="38100" dist="38100" dir="2700000" algn="tl">
                    <a:srgbClr val="000000">
                      <a:alpha val="43137"/>
                    </a:srgbClr>
                  </a:outerShdw>
                </a:effectLst>
              </a:defRPr>
            </a:lvl1pPr>
            <a:lvl2pPr>
              <a:defRPr sz="900"/>
            </a:lvl2pPr>
            <a:lvl3pPr>
              <a:defRPr sz="800"/>
            </a:lvl3pPr>
            <a:lvl4pPr>
              <a:defRPr sz="700"/>
            </a:lvl4pPr>
            <a:lvl5pPr>
              <a:defRPr sz="700"/>
            </a:lvl5pPr>
          </a:lstStyle>
          <a:p>
            <a:pPr lvl="0"/>
            <a:r>
              <a:rPr lang="en-US" dirty="0" smtClean="0"/>
              <a:t>Click to edit Topic</a:t>
            </a:r>
          </a:p>
        </p:txBody>
      </p:sp>
      <p:sp>
        <p:nvSpPr>
          <p:cNvPr id="9" name="Content Placeholder 6"/>
          <p:cNvSpPr>
            <a:spLocks noGrp="1"/>
          </p:cNvSpPr>
          <p:nvPr>
            <p:ph sz="quarter" idx="14" hasCustomPrompt="1"/>
          </p:nvPr>
        </p:nvSpPr>
        <p:spPr>
          <a:xfrm>
            <a:off x="36445" y="25696"/>
            <a:ext cx="2667000" cy="238919"/>
          </a:xfrm>
        </p:spPr>
        <p:txBody>
          <a:bodyPr/>
          <a:lstStyle>
            <a:lvl1pPr marL="0" indent="0">
              <a:buNone/>
              <a:defRPr sz="1400" b="1">
                <a:solidFill>
                  <a:srgbClr val="B0CA53"/>
                </a:solidFill>
                <a:effectLst>
                  <a:outerShdw blurRad="38100" dist="38100" dir="2700000" algn="tl">
                    <a:srgbClr val="000000">
                      <a:alpha val="43137"/>
                    </a:srgbClr>
                  </a:outerShdw>
                </a:effectLst>
              </a:defRPr>
            </a:lvl1pPr>
            <a:lvl2pPr>
              <a:defRPr sz="900"/>
            </a:lvl2pPr>
            <a:lvl3pPr>
              <a:defRPr sz="800"/>
            </a:lvl3pPr>
            <a:lvl4pPr>
              <a:defRPr sz="700"/>
            </a:lvl4pPr>
            <a:lvl5pPr>
              <a:defRPr sz="700"/>
            </a:lvl5pPr>
          </a:lstStyle>
          <a:p>
            <a:pPr lvl="0"/>
            <a:r>
              <a:rPr lang="en-US" dirty="0" smtClean="0"/>
              <a:t>Click to edit Module</a:t>
            </a:r>
          </a:p>
        </p:txBody>
      </p:sp>
    </p:spTree>
    <p:extLst>
      <p:ext uri="{BB962C8B-B14F-4D97-AF65-F5344CB8AC3E}">
        <p14:creationId xmlns:p14="http://schemas.microsoft.com/office/powerpoint/2010/main" val="21531646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4"/>
            <a:ext cx="2133600" cy="274637"/>
          </a:xfrm>
          <a:prstGeom prst="rect">
            <a:avLst/>
          </a:prstGeom>
        </p:spPr>
        <p:txBody>
          <a:bodyPr/>
          <a:lstStyle>
            <a:lvl1pPr>
              <a:defRPr/>
            </a:lvl1pPr>
          </a:lstStyle>
          <a:p>
            <a:pPr>
              <a:defRPr/>
            </a:pPr>
            <a:fld id="{86F71438-74B4-488D-814A-85A5A08680EF}" type="datetime1">
              <a:rPr lang="en-US" smtClean="0"/>
              <a:pPr>
                <a:defRPr/>
              </a:pPr>
              <a:t>11/24/14</a:t>
            </a:fld>
            <a:endParaRPr lang="en-US" dirty="0"/>
          </a:p>
        </p:txBody>
      </p:sp>
      <p:sp>
        <p:nvSpPr>
          <p:cNvPr id="3" name="Footer Placeholder 4"/>
          <p:cNvSpPr>
            <a:spLocks noGrp="1"/>
          </p:cNvSpPr>
          <p:nvPr>
            <p:ph type="ftr" sz="quarter" idx="11"/>
          </p:nvPr>
        </p:nvSpPr>
        <p:spPr>
          <a:xfrm>
            <a:off x="3124200" y="4767264"/>
            <a:ext cx="2895600" cy="274637"/>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5D563DC-F8B1-430E-A2DB-49138818D981}" type="slidenum">
              <a:rPr lang="en-US"/>
              <a:pPr>
                <a:defRPr/>
              </a:pPr>
              <a:t>‹#›</a:t>
            </a:fld>
            <a:endParaRPr lang="en-US" dirty="0"/>
          </a:p>
        </p:txBody>
      </p:sp>
      <p:sp>
        <p:nvSpPr>
          <p:cNvPr id="5" name="Title Placeholder 1"/>
          <p:cNvSpPr>
            <a:spLocks noGrp="1"/>
          </p:cNvSpPr>
          <p:nvPr>
            <p:ph type="title"/>
          </p:nvPr>
        </p:nvSpPr>
        <p:spPr bwMode="auto">
          <a:xfrm>
            <a:off x="457200" y="514350"/>
            <a:ext cx="82296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324807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4951A-473A-4955-9DE2-E7F57036C65D}" type="slidenum">
              <a:rPr lang="en-US"/>
              <a:pPr>
                <a:defRPr/>
              </a:pPr>
              <a:t>‹#›</a:t>
            </a:fld>
            <a:endParaRPr lang="en-US" dirty="0"/>
          </a:p>
        </p:txBody>
      </p:sp>
      <p:sp>
        <p:nvSpPr>
          <p:cNvPr id="7" name="Content Placeholder 6"/>
          <p:cNvSpPr>
            <a:spLocks noGrp="1"/>
          </p:cNvSpPr>
          <p:nvPr>
            <p:ph sz="quarter" idx="13" hasCustomPrompt="1"/>
          </p:nvPr>
        </p:nvSpPr>
        <p:spPr>
          <a:xfrm>
            <a:off x="36445" y="264615"/>
            <a:ext cx="2667000" cy="238919"/>
          </a:xfrm>
        </p:spPr>
        <p:txBody>
          <a:bodyPr/>
          <a:lstStyle>
            <a:lvl1pPr marL="0" indent="0">
              <a:buNone/>
              <a:defRPr sz="1050" b="1">
                <a:solidFill>
                  <a:schemeClr val="bg1"/>
                </a:solidFill>
                <a:effectLst>
                  <a:outerShdw blurRad="38100" dist="38100" dir="2700000" algn="tl">
                    <a:srgbClr val="000000">
                      <a:alpha val="43137"/>
                    </a:srgbClr>
                  </a:outerShdw>
                </a:effectLst>
              </a:defRPr>
            </a:lvl1pPr>
            <a:lvl2pPr>
              <a:defRPr sz="900"/>
            </a:lvl2pPr>
            <a:lvl3pPr>
              <a:defRPr sz="800"/>
            </a:lvl3pPr>
            <a:lvl4pPr>
              <a:defRPr sz="700"/>
            </a:lvl4pPr>
            <a:lvl5pPr>
              <a:defRPr sz="700"/>
            </a:lvl5pPr>
          </a:lstStyle>
          <a:p>
            <a:pPr lvl="0"/>
            <a:r>
              <a:rPr lang="en-US" dirty="0" smtClean="0"/>
              <a:t>Click to edit Topic</a:t>
            </a:r>
          </a:p>
        </p:txBody>
      </p:sp>
    </p:spTree>
    <p:extLst>
      <p:ext uri="{BB962C8B-B14F-4D97-AF65-F5344CB8AC3E}">
        <p14:creationId xmlns:p14="http://schemas.microsoft.com/office/powerpoint/2010/main" val="27482018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E5D563DC-F8B1-430E-A2DB-49138818D981}" type="slidenum">
              <a:rPr lang="en-US"/>
              <a:pPr>
                <a:defRPr/>
              </a:pPr>
              <a:t>‹#›</a:t>
            </a:fld>
            <a:endParaRPr lang="en-US" dirty="0"/>
          </a:p>
        </p:txBody>
      </p:sp>
      <p:sp>
        <p:nvSpPr>
          <p:cNvPr id="5" name="Title Placeholder 1"/>
          <p:cNvSpPr>
            <a:spLocks noGrp="1"/>
          </p:cNvSpPr>
          <p:nvPr>
            <p:ph type="title"/>
          </p:nvPr>
        </p:nvSpPr>
        <p:spPr bwMode="auto">
          <a:xfrm>
            <a:off x="457200" y="514350"/>
            <a:ext cx="82296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 name="Content Placeholder 6"/>
          <p:cNvSpPr>
            <a:spLocks noGrp="1"/>
          </p:cNvSpPr>
          <p:nvPr>
            <p:ph sz="quarter" idx="13" hasCustomPrompt="1"/>
          </p:nvPr>
        </p:nvSpPr>
        <p:spPr>
          <a:xfrm>
            <a:off x="36445" y="264615"/>
            <a:ext cx="2667000" cy="238919"/>
          </a:xfrm>
        </p:spPr>
        <p:txBody>
          <a:bodyPr/>
          <a:lstStyle>
            <a:lvl1pPr marL="0" indent="0">
              <a:buNone/>
              <a:defRPr sz="1050" b="1">
                <a:solidFill>
                  <a:schemeClr val="bg1"/>
                </a:solidFill>
                <a:effectLst>
                  <a:outerShdw blurRad="38100" dist="38100" dir="2700000" algn="tl">
                    <a:srgbClr val="000000">
                      <a:alpha val="43137"/>
                    </a:srgbClr>
                  </a:outerShdw>
                </a:effectLst>
              </a:defRPr>
            </a:lvl1pPr>
            <a:lvl2pPr>
              <a:defRPr sz="900"/>
            </a:lvl2pPr>
            <a:lvl3pPr>
              <a:defRPr sz="800"/>
            </a:lvl3pPr>
            <a:lvl4pPr>
              <a:defRPr sz="700"/>
            </a:lvl4pPr>
            <a:lvl5pPr>
              <a:defRPr sz="700"/>
            </a:lvl5pPr>
          </a:lstStyle>
          <a:p>
            <a:pPr lvl="0"/>
            <a:r>
              <a:rPr lang="en-US" dirty="0" smtClean="0"/>
              <a:t>Click to edit Topic</a:t>
            </a:r>
          </a:p>
        </p:txBody>
      </p:sp>
    </p:spTree>
    <p:extLst>
      <p:ext uri="{BB962C8B-B14F-4D97-AF65-F5344CB8AC3E}">
        <p14:creationId xmlns:p14="http://schemas.microsoft.com/office/powerpoint/2010/main" val="420851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85863"/>
            <a:ext cx="4040188" cy="479822"/>
          </a:xfrm>
          <a:solidFill>
            <a:srgbClr val="729ACA"/>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1665684"/>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6" y="1185863"/>
            <a:ext cx="4041775" cy="479822"/>
          </a:xfrm>
          <a:solidFill>
            <a:srgbClr val="729ACA"/>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65684"/>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itle Placeholder 1"/>
          <p:cNvSpPr>
            <a:spLocks noGrp="1"/>
          </p:cNvSpPr>
          <p:nvPr>
            <p:ph type="title"/>
          </p:nvPr>
        </p:nvSpPr>
        <p:spPr bwMode="auto">
          <a:xfrm>
            <a:off x="457200" y="514350"/>
            <a:ext cx="82296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8" name="Content Placeholder 6"/>
          <p:cNvSpPr>
            <a:spLocks noGrp="1"/>
          </p:cNvSpPr>
          <p:nvPr>
            <p:ph sz="quarter" idx="13" hasCustomPrompt="1"/>
          </p:nvPr>
        </p:nvSpPr>
        <p:spPr>
          <a:xfrm>
            <a:off x="36445" y="264615"/>
            <a:ext cx="2667000" cy="238919"/>
          </a:xfrm>
        </p:spPr>
        <p:txBody>
          <a:bodyPr/>
          <a:lstStyle>
            <a:lvl1pPr marL="0" indent="0">
              <a:buNone/>
              <a:defRPr sz="1050" b="1">
                <a:solidFill>
                  <a:schemeClr val="bg1"/>
                </a:solidFill>
                <a:effectLst>
                  <a:outerShdw blurRad="38100" dist="38100" dir="2700000" algn="tl">
                    <a:srgbClr val="000000">
                      <a:alpha val="43137"/>
                    </a:srgbClr>
                  </a:outerShdw>
                </a:effectLst>
              </a:defRPr>
            </a:lvl1pPr>
            <a:lvl2pPr>
              <a:defRPr sz="900"/>
            </a:lvl2pPr>
            <a:lvl3pPr>
              <a:defRPr sz="800"/>
            </a:lvl3pPr>
            <a:lvl4pPr>
              <a:defRPr sz="700"/>
            </a:lvl4pPr>
            <a:lvl5pPr>
              <a:defRPr sz="700"/>
            </a:lvl5pPr>
          </a:lstStyle>
          <a:p>
            <a:pPr lvl="0"/>
            <a:r>
              <a:rPr lang="en-US" dirty="0" smtClean="0"/>
              <a:t>Click to edit Topic</a:t>
            </a:r>
          </a:p>
        </p:txBody>
      </p:sp>
    </p:spTree>
    <p:extLst>
      <p:ext uri="{BB962C8B-B14F-4D97-AF65-F5344CB8AC3E}">
        <p14:creationId xmlns:p14="http://schemas.microsoft.com/office/powerpoint/2010/main" val="63050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96B0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B9A8609-F1C8-47BF-931F-1DE90C84E373}" type="slidenum">
              <a:rPr lang="en-US"/>
              <a:pPr>
                <a:defRPr/>
              </a:pPr>
              <a:t>‹#›</a:t>
            </a:fld>
            <a:endParaRPr lang="en-US" dirty="0"/>
          </a:p>
        </p:txBody>
      </p:sp>
      <p:sp>
        <p:nvSpPr>
          <p:cNvPr id="7" name="Content Placeholder 6"/>
          <p:cNvSpPr>
            <a:spLocks noGrp="1"/>
          </p:cNvSpPr>
          <p:nvPr>
            <p:ph sz="quarter" idx="13" hasCustomPrompt="1"/>
          </p:nvPr>
        </p:nvSpPr>
        <p:spPr>
          <a:xfrm>
            <a:off x="36445" y="264615"/>
            <a:ext cx="2667000" cy="238919"/>
          </a:xfrm>
        </p:spPr>
        <p:txBody>
          <a:bodyPr/>
          <a:lstStyle>
            <a:lvl1pPr marL="0" indent="0">
              <a:buNone/>
              <a:defRPr sz="1050" b="1">
                <a:solidFill>
                  <a:schemeClr val="bg1"/>
                </a:solidFill>
                <a:effectLst>
                  <a:outerShdw blurRad="38100" dist="38100" dir="2700000" algn="tl">
                    <a:srgbClr val="000000">
                      <a:alpha val="43137"/>
                    </a:srgbClr>
                  </a:outerShdw>
                </a:effectLst>
              </a:defRPr>
            </a:lvl1pPr>
            <a:lvl2pPr>
              <a:defRPr sz="900"/>
            </a:lvl2pPr>
            <a:lvl3pPr>
              <a:defRPr sz="800"/>
            </a:lvl3pPr>
            <a:lvl4pPr>
              <a:defRPr sz="700"/>
            </a:lvl4pPr>
            <a:lvl5pPr>
              <a:defRPr sz="700"/>
            </a:lvl5pPr>
          </a:lstStyle>
          <a:p>
            <a:pPr lvl="0"/>
            <a:r>
              <a:rPr lang="en-US" dirty="0" smtClean="0"/>
              <a:t>Click to edit Topic</a:t>
            </a:r>
          </a:p>
        </p:txBody>
      </p:sp>
    </p:spTree>
    <p:extLst>
      <p:ext uri="{BB962C8B-B14F-4D97-AF65-F5344CB8AC3E}">
        <p14:creationId xmlns:p14="http://schemas.microsoft.com/office/powerpoint/2010/main" val="106627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20ADD0F6-4D6D-4FA5-BBAD-CD75F67183BA}" type="slidenum">
              <a:rPr lang="en-US"/>
              <a:pPr>
                <a:defRPr/>
              </a:pPr>
              <a:t>‹#›</a:t>
            </a:fld>
            <a:endParaRPr lang="en-US" dirty="0"/>
          </a:p>
        </p:txBody>
      </p:sp>
    </p:spTree>
    <p:extLst>
      <p:ext uri="{BB962C8B-B14F-4D97-AF65-F5344CB8AC3E}">
        <p14:creationId xmlns:p14="http://schemas.microsoft.com/office/powerpoint/2010/main" val="372521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p:txBody>
          <a:bodyPr/>
          <a:lstStyle>
            <a:lvl1pPr>
              <a:defRPr/>
            </a:lvl1pPr>
          </a:lstStyle>
          <a:p>
            <a:pPr>
              <a:defRPr/>
            </a:pPr>
            <a:fld id="{5A897D0C-3134-44CB-B645-71360F8365A4}" type="slidenum">
              <a:rPr lang="en-US"/>
              <a:pPr>
                <a:defRPr/>
              </a:pPr>
              <a:t>‹#›</a:t>
            </a:fld>
            <a:endParaRPr lang="en-US" dirty="0"/>
          </a:p>
        </p:txBody>
      </p:sp>
      <p:sp>
        <p:nvSpPr>
          <p:cNvPr id="8" name="Content Placeholder 6"/>
          <p:cNvSpPr>
            <a:spLocks noGrp="1"/>
          </p:cNvSpPr>
          <p:nvPr>
            <p:ph sz="quarter" idx="13" hasCustomPrompt="1"/>
          </p:nvPr>
        </p:nvSpPr>
        <p:spPr>
          <a:xfrm>
            <a:off x="36445" y="264615"/>
            <a:ext cx="2667000" cy="238919"/>
          </a:xfrm>
        </p:spPr>
        <p:txBody>
          <a:bodyPr/>
          <a:lstStyle>
            <a:lvl1pPr marL="0" indent="0">
              <a:buNone/>
              <a:defRPr sz="1050" b="1">
                <a:solidFill>
                  <a:schemeClr val="bg1"/>
                </a:solidFill>
                <a:effectLst>
                  <a:outerShdw blurRad="38100" dist="38100" dir="2700000" algn="tl">
                    <a:srgbClr val="000000">
                      <a:alpha val="43137"/>
                    </a:srgbClr>
                  </a:outerShdw>
                </a:effectLst>
              </a:defRPr>
            </a:lvl1pPr>
            <a:lvl2pPr>
              <a:defRPr sz="900"/>
            </a:lvl2pPr>
            <a:lvl3pPr>
              <a:defRPr sz="800"/>
            </a:lvl3pPr>
            <a:lvl4pPr>
              <a:defRPr sz="700"/>
            </a:lvl4pPr>
            <a:lvl5pPr>
              <a:defRPr sz="700"/>
            </a:lvl5pPr>
          </a:lstStyle>
          <a:p>
            <a:pPr lvl="0"/>
            <a:r>
              <a:rPr lang="en-US" dirty="0" smtClean="0"/>
              <a:t>Click to edit Topic</a:t>
            </a:r>
          </a:p>
        </p:txBody>
      </p:sp>
    </p:spTree>
    <p:extLst>
      <p:ext uri="{BB962C8B-B14F-4D97-AF65-F5344CB8AC3E}">
        <p14:creationId xmlns:p14="http://schemas.microsoft.com/office/powerpoint/2010/main" val="355085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036" y="742950"/>
            <a:ext cx="3008313" cy="871538"/>
          </a:xfrm>
          <a:solidFill>
            <a:srgbClr val="729ACA"/>
          </a:solidFill>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742950"/>
            <a:ext cx="4883150" cy="3851674"/>
          </a:xfrm>
        </p:spPr>
        <p:txBody>
          <a:bodyPr/>
          <a:lstStyle>
            <a:lvl1pPr>
              <a:defRPr sz="2400">
                <a:solidFill>
                  <a:srgbClr val="96B059"/>
                </a:solidFill>
              </a:defRPr>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3" y="1733550"/>
            <a:ext cx="3008313" cy="28610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DEAC8A26-F05F-4284-B75F-21D95338C7D2}" type="slidenum">
              <a:rPr lang="en-US"/>
              <a:pPr>
                <a:defRPr/>
              </a:pPr>
              <a:t>‹#›</a:t>
            </a:fld>
            <a:endParaRPr lang="en-US" dirty="0"/>
          </a:p>
        </p:txBody>
      </p:sp>
      <p:sp>
        <p:nvSpPr>
          <p:cNvPr id="8" name="Content Placeholder 6"/>
          <p:cNvSpPr>
            <a:spLocks noGrp="1"/>
          </p:cNvSpPr>
          <p:nvPr>
            <p:ph sz="quarter" idx="13" hasCustomPrompt="1"/>
          </p:nvPr>
        </p:nvSpPr>
        <p:spPr>
          <a:xfrm>
            <a:off x="36445" y="264615"/>
            <a:ext cx="2667000" cy="238919"/>
          </a:xfrm>
        </p:spPr>
        <p:txBody>
          <a:bodyPr/>
          <a:lstStyle>
            <a:lvl1pPr marL="0" indent="0">
              <a:buNone/>
              <a:defRPr sz="1050" b="1">
                <a:solidFill>
                  <a:schemeClr val="bg1"/>
                </a:solidFill>
                <a:effectLst>
                  <a:outerShdw blurRad="38100" dist="38100" dir="2700000" algn="tl">
                    <a:srgbClr val="000000">
                      <a:alpha val="43137"/>
                    </a:srgbClr>
                  </a:outerShdw>
                </a:effectLst>
              </a:defRPr>
            </a:lvl1pPr>
            <a:lvl2pPr>
              <a:defRPr sz="900"/>
            </a:lvl2pPr>
            <a:lvl3pPr>
              <a:defRPr sz="800"/>
            </a:lvl3pPr>
            <a:lvl4pPr>
              <a:defRPr sz="700"/>
            </a:lvl4pPr>
            <a:lvl5pPr>
              <a:defRPr sz="700"/>
            </a:lvl5pPr>
          </a:lstStyle>
          <a:p>
            <a:pPr lvl="0"/>
            <a:r>
              <a:rPr lang="en-US" dirty="0" smtClean="0"/>
              <a:t>Click to edit Topic</a:t>
            </a:r>
          </a:p>
        </p:txBody>
      </p:sp>
    </p:spTree>
    <p:extLst>
      <p:ext uri="{BB962C8B-B14F-4D97-AF65-F5344CB8AC3E}">
        <p14:creationId xmlns:p14="http://schemas.microsoft.com/office/powerpoint/2010/main" val="76315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90549"/>
            <a:ext cx="5486400" cy="295513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ACC0E0B1-F182-469A-85F4-E44E4CA05433}" type="slidenum">
              <a:rPr lang="en-US"/>
              <a:pPr>
                <a:defRPr/>
              </a:pPr>
              <a:t>‹#›</a:t>
            </a:fld>
            <a:endParaRPr lang="en-US" dirty="0"/>
          </a:p>
        </p:txBody>
      </p:sp>
      <p:sp>
        <p:nvSpPr>
          <p:cNvPr id="8" name="Content Placeholder 6"/>
          <p:cNvSpPr>
            <a:spLocks noGrp="1"/>
          </p:cNvSpPr>
          <p:nvPr>
            <p:ph sz="quarter" idx="13" hasCustomPrompt="1"/>
          </p:nvPr>
        </p:nvSpPr>
        <p:spPr>
          <a:xfrm>
            <a:off x="36445" y="264615"/>
            <a:ext cx="2667000" cy="238919"/>
          </a:xfrm>
        </p:spPr>
        <p:txBody>
          <a:bodyPr/>
          <a:lstStyle>
            <a:lvl1pPr marL="0" indent="0">
              <a:buNone/>
              <a:defRPr sz="1050" b="1">
                <a:solidFill>
                  <a:schemeClr val="bg1"/>
                </a:solidFill>
                <a:effectLst>
                  <a:outerShdw blurRad="38100" dist="38100" dir="2700000" algn="tl">
                    <a:srgbClr val="000000">
                      <a:alpha val="43137"/>
                    </a:srgbClr>
                  </a:outerShdw>
                </a:effectLst>
              </a:defRPr>
            </a:lvl1pPr>
            <a:lvl2pPr>
              <a:defRPr sz="900"/>
            </a:lvl2pPr>
            <a:lvl3pPr>
              <a:defRPr sz="800"/>
            </a:lvl3pPr>
            <a:lvl4pPr>
              <a:defRPr sz="700"/>
            </a:lvl4pPr>
            <a:lvl5pPr>
              <a:defRPr sz="700"/>
            </a:lvl5pPr>
          </a:lstStyle>
          <a:p>
            <a:pPr lvl="0"/>
            <a:r>
              <a:rPr lang="en-US" dirty="0" smtClean="0"/>
              <a:t>Click to edit Topic</a:t>
            </a:r>
          </a:p>
        </p:txBody>
      </p:sp>
    </p:spTree>
    <p:extLst>
      <p:ext uri="{BB962C8B-B14F-4D97-AF65-F5344CB8AC3E}">
        <p14:creationId xmlns:p14="http://schemas.microsoft.com/office/powerpoint/2010/main" val="30186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436563"/>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971550"/>
            <a:ext cx="8229600" cy="3733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4"/>
            <a:ext cx="2133600" cy="274637"/>
          </a:xfrm>
          <a:prstGeom prst="rect">
            <a:avLst/>
          </a:prstGeom>
        </p:spPr>
        <p:txBody>
          <a:bodyPr/>
          <a:lstStyle>
            <a:lvl1pPr>
              <a:defRPr/>
            </a:lvl1pPr>
          </a:lstStyle>
          <a:p>
            <a:pPr>
              <a:defRPr/>
            </a:pPr>
            <a:fld id="{4EAA81E3-AA03-48BD-81DB-B35911625892}" type="datetime1">
              <a:rPr lang="en-US" smtClean="0"/>
              <a:pPr>
                <a:defRPr/>
              </a:pPr>
              <a:t>11/24/14</a:t>
            </a:fld>
            <a:endParaRPr lang="en-US" dirty="0"/>
          </a:p>
        </p:txBody>
      </p:sp>
      <p:sp>
        <p:nvSpPr>
          <p:cNvPr id="5" name="Footer Placeholder 4"/>
          <p:cNvSpPr>
            <a:spLocks noGrp="1"/>
          </p:cNvSpPr>
          <p:nvPr>
            <p:ph type="ftr" sz="quarter" idx="11"/>
          </p:nvPr>
        </p:nvSpPr>
        <p:spPr>
          <a:xfrm>
            <a:off x="3124200" y="4767264"/>
            <a:ext cx="2895600" cy="274637"/>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4951A-473A-4955-9DE2-E7F57036C65D}" type="slidenum">
              <a:rPr lang="en-US"/>
              <a:pPr>
                <a:defRPr/>
              </a:pPr>
              <a:t>‹#›</a:t>
            </a:fld>
            <a:endParaRPr lang="en-US" dirty="0"/>
          </a:p>
        </p:txBody>
      </p:sp>
    </p:spTree>
    <p:extLst>
      <p:ext uri="{BB962C8B-B14F-4D97-AF65-F5344CB8AC3E}">
        <p14:creationId xmlns:p14="http://schemas.microsoft.com/office/powerpoint/2010/main" val="247349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14350"/>
            <a:ext cx="82296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123950"/>
            <a:ext cx="822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4933950"/>
            <a:ext cx="2133600" cy="107951"/>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586C6F0-B0A0-4B91-8218-B729A6939E11}" type="slidenum">
              <a:rPr lang="en-US"/>
              <a:pPr>
                <a:defRPr/>
              </a:pPr>
              <a:t>‹#›</a:t>
            </a:fld>
            <a:endParaRPr lang="en-US" dirty="0"/>
          </a:p>
        </p:txBody>
      </p:sp>
      <p:sp>
        <p:nvSpPr>
          <p:cNvPr id="9" name="Rectangle 8"/>
          <p:cNvSpPr/>
          <p:nvPr userDrawn="1"/>
        </p:nvSpPr>
        <p:spPr>
          <a:xfrm>
            <a:off x="0" y="3072"/>
            <a:ext cx="9144000" cy="290591"/>
          </a:xfrm>
          <a:prstGeom prst="rect">
            <a:avLst/>
          </a:prstGeom>
          <a:gradFill flip="none" rotWithShape="1">
            <a:gsLst>
              <a:gs pos="0">
                <a:srgbClr val="46689E">
                  <a:shade val="30000"/>
                  <a:satMod val="115000"/>
                </a:srgbClr>
              </a:gs>
              <a:gs pos="50000">
                <a:srgbClr val="46689E">
                  <a:shade val="67500"/>
                  <a:satMod val="115000"/>
                </a:srgbClr>
              </a:gs>
              <a:gs pos="100000">
                <a:srgbClr val="46689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400" b="1" dirty="0">
              <a:solidFill>
                <a:srgbClr val="B0CA53"/>
              </a:solidFill>
              <a:effectLst>
                <a:outerShdw blurRad="38100" dist="38100" dir="2700000" algn="tl">
                  <a:srgbClr val="000000">
                    <a:alpha val="43137"/>
                  </a:srgbClr>
                </a:outerShdw>
              </a:effectLst>
              <a:latin typeface="+mj-lt"/>
            </a:endParaRPr>
          </a:p>
        </p:txBody>
      </p:sp>
      <p:sp>
        <p:nvSpPr>
          <p:cNvPr id="10" name="Rectangle 9"/>
          <p:cNvSpPr/>
          <p:nvPr userDrawn="1"/>
        </p:nvSpPr>
        <p:spPr>
          <a:xfrm>
            <a:off x="0" y="293663"/>
            <a:ext cx="9144000" cy="207725"/>
          </a:xfrm>
          <a:prstGeom prst="rect">
            <a:avLst/>
          </a:prstGeom>
          <a:solidFill>
            <a:srgbClr val="4F81B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100" b="1" dirty="0">
              <a:solidFill>
                <a:schemeClr val="bg1">
                  <a:lumMod val="95000"/>
                </a:schemeClr>
              </a:solidFill>
              <a:effectLst>
                <a:outerShdw blurRad="38100" dist="38100" dir="2700000" algn="tl">
                  <a:srgbClr val="000000">
                    <a:alpha val="43137"/>
                  </a:srgbClr>
                </a:outerShdw>
              </a:effectLst>
            </a:endParaRPr>
          </a:p>
        </p:txBody>
      </p:sp>
      <p:pic>
        <p:nvPicPr>
          <p:cNvPr id="15" name="Picture 1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641035" y="89217"/>
            <a:ext cx="357642" cy="357642"/>
          </a:xfrm>
          <a:prstGeom prst="rect">
            <a:avLst/>
          </a:prstGeom>
        </p:spPr>
      </p:pic>
    </p:spTree>
    <p:extLst>
      <p:ext uri="{BB962C8B-B14F-4D97-AF65-F5344CB8AC3E}">
        <p14:creationId xmlns:p14="http://schemas.microsoft.com/office/powerpoint/2010/main" val="3902102038"/>
      </p:ext>
    </p:extLst>
  </p:cSld>
  <p:clrMap bg1="lt1" tx1="dk1" bg2="lt2" tx2="dk2" accent1="accent1" accent2="accent2" accent3="accent3" accent4="accent4" accent5="accent5" accent6="accent6" hlink="hlink" folHlink="folHlink"/>
  <p:sldLayoutIdLst>
    <p:sldLayoutId id="2147483665" r:id="rId1"/>
    <p:sldLayoutId id="2147483670" r:id="rId2"/>
    <p:sldLayoutId id="2147483679" r:id="rId3"/>
    <p:sldLayoutId id="2147483664" r:id="rId4"/>
    <p:sldLayoutId id="2147483666" r:id="rId5"/>
    <p:sldLayoutId id="2147483667" r:id="rId6"/>
    <p:sldLayoutId id="2147483671" r:id="rId7"/>
    <p:sldLayoutId id="2147483672" r:id="rId8"/>
    <p:sldLayoutId id="2147483676" r:id="rId9"/>
    <p:sldLayoutId id="2147483691" r:id="rId10"/>
    <p:sldLayoutId id="2147483692" r:id="rId11"/>
    <p:sldLayoutId id="2147483713" r:id="rId12"/>
    <p:sldLayoutId id="2147483719" r:id="rId13"/>
    <p:sldLayoutId id="2147483720" r:id="rId14"/>
    <p:sldLayoutId id="2147483721"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ftr="0" dt="0"/>
  <p:txStyles>
    <p:titleStyle>
      <a:lvl1pPr algn="ctr" rtl="0" fontAlgn="base">
        <a:spcBef>
          <a:spcPct val="0"/>
        </a:spcBef>
        <a:spcAft>
          <a:spcPct val="0"/>
        </a:spcAft>
        <a:defRPr sz="3200" b="1" kern="1200">
          <a:solidFill>
            <a:srgbClr val="36568A"/>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l" rtl="0" fontAlgn="base">
        <a:spcBef>
          <a:spcPct val="20000"/>
        </a:spcBef>
        <a:spcAft>
          <a:spcPct val="0"/>
        </a:spcAft>
        <a:buFont typeface="Arial" charset="0"/>
        <a:buNone/>
        <a:defRPr sz="2400" b="1" kern="1200">
          <a:solidFill>
            <a:srgbClr val="B0CA53"/>
          </a:solidFill>
          <a:latin typeface="+mn-lt"/>
          <a:ea typeface="+mn-ea"/>
          <a:cs typeface="+mn-cs"/>
        </a:defRPr>
      </a:lvl1pPr>
      <a:lvl2pPr marL="742950" indent="-285750" algn="l" rtl="0" fontAlgn="base">
        <a:spcBef>
          <a:spcPct val="20000"/>
        </a:spcBef>
        <a:spcAft>
          <a:spcPct val="0"/>
        </a:spcAft>
        <a:buFont typeface="Wingdings" panose="05000000000000000000" pitchFamily="2" charset="2"/>
        <a:buChar char="§"/>
        <a:defRPr sz="1800" b="0" kern="1200">
          <a:solidFill>
            <a:srgbClr val="595959"/>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rgbClr val="595959"/>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jpeg"/><Relationship Id="rId14" Type="http://schemas.openxmlformats.org/officeDocument/2006/relationships/image" Target="../media/image13.jpeg"/><Relationship Id="rId15" Type="http://schemas.openxmlformats.org/officeDocument/2006/relationships/image" Target="../media/image14.png"/><Relationship Id="rId16" Type="http://schemas.openxmlformats.org/officeDocument/2006/relationships/image" Target="../media/image15.png"/><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34.png"/><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1.png"/><Relationship Id="rId7" Type="http://schemas.openxmlformats.org/officeDocument/2006/relationships/image" Target="../media/image45.png"/><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image" Target="../media/image18.png"/><Relationship Id="rId6" Type="http://schemas.microsoft.com/office/2007/relationships/hdphoto" Target="../media/hdphoto1.wdp"/><Relationship Id="rId7" Type="http://schemas.openxmlformats.org/officeDocument/2006/relationships/image" Target="../media/image19.png"/><Relationship Id="rId8" Type="http://schemas.openxmlformats.org/officeDocument/2006/relationships/image" Target="../media/image20.jpe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2.jpeg"/><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jpeg"/><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6.jpeg"/><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9.jpeg"/><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jpeg"/><Relationship Id="rId14" Type="http://schemas.openxmlformats.org/officeDocument/2006/relationships/image" Target="../media/image13.jpeg"/><Relationship Id="rId15" Type="http://schemas.openxmlformats.org/officeDocument/2006/relationships/image" Target="../media/image14.png"/><Relationship Id="rId16" Type="http://schemas.openxmlformats.org/officeDocument/2006/relationships/image" Target="../media/image15.png"/><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7.jpeg"/></Relationships>
</file>

<file path=ppt/slides/_rels/slide8.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 y="0"/>
            <a:ext cx="9144000" cy="5143500"/>
          </a:xfrm>
          <a:prstGeom prst="rect">
            <a:avLst/>
          </a:prstGeom>
          <a:gradFill flip="none" rotWithShape="1">
            <a:gsLst>
              <a:gs pos="0">
                <a:srgbClr val="37588E">
                  <a:shade val="30000"/>
                  <a:satMod val="115000"/>
                </a:srgbClr>
              </a:gs>
              <a:gs pos="50000">
                <a:srgbClr val="37588E">
                  <a:shade val="67500"/>
                  <a:satMod val="115000"/>
                </a:srgbClr>
              </a:gs>
              <a:gs pos="100000">
                <a:srgbClr val="37588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dirty="0"/>
          </a:p>
        </p:txBody>
      </p:sp>
      <p:grpSp>
        <p:nvGrpSpPr>
          <p:cNvPr id="2" name="Group 1"/>
          <p:cNvGrpSpPr/>
          <p:nvPr/>
        </p:nvGrpSpPr>
        <p:grpSpPr>
          <a:xfrm>
            <a:off x="5486294" y="0"/>
            <a:ext cx="3662451" cy="5160134"/>
            <a:chOff x="7315058" y="0"/>
            <a:chExt cx="4883268" cy="6880179"/>
          </a:xfrm>
        </p:grpSpPr>
        <p:pic>
          <p:nvPicPr>
            <p:cNvPr id="24" name="Picture 2" descr="C:\Users\Michelle\Downloads\15154570_m.jpg"/>
            <p:cNvPicPr>
              <a:picLocks noChangeAspect="1" noChangeArrowheads="1"/>
            </p:cNvPicPr>
            <p:nvPr/>
          </p:nvPicPr>
          <p:blipFill>
            <a:blip r:embed="rId3" cstate="print"/>
            <a:srcRect t="1712" b="3484"/>
            <a:stretch>
              <a:fillRect/>
            </a:stretch>
          </p:blipFill>
          <p:spPr bwMode="auto">
            <a:xfrm>
              <a:off x="7315058" y="14514"/>
              <a:ext cx="1606791" cy="1709928"/>
            </a:xfrm>
            <a:prstGeom prst="rect">
              <a:avLst/>
            </a:prstGeom>
            <a:noFill/>
          </p:spPr>
        </p:pic>
        <p:pic>
          <p:nvPicPr>
            <p:cNvPr id="28" name="Picture 2" descr="C:\Users\Michelle\Downloads\9572161_m.jpg"/>
            <p:cNvPicPr>
              <a:picLocks noChangeAspect="1" noChangeArrowheads="1"/>
            </p:cNvPicPr>
            <p:nvPr/>
          </p:nvPicPr>
          <p:blipFill>
            <a:blip r:embed="rId4" cstate="print"/>
            <a:srcRect l="24712" r="12820" b="259"/>
            <a:stretch>
              <a:fillRect/>
            </a:stretch>
          </p:blipFill>
          <p:spPr bwMode="auto">
            <a:xfrm>
              <a:off x="8955169" y="0"/>
              <a:ext cx="1607332" cy="1709928"/>
            </a:xfrm>
            <a:prstGeom prst="rect">
              <a:avLst/>
            </a:prstGeom>
            <a:noFill/>
          </p:spPr>
        </p:pic>
        <p:pic>
          <p:nvPicPr>
            <p:cNvPr id="30" name="Picture 4" descr="C:\Users\Michelle\Downloads\10247487_m.jpg"/>
            <p:cNvPicPr>
              <a:picLocks noChangeAspect="1" noChangeArrowheads="1"/>
            </p:cNvPicPr>
            <p:nvPr/>
          </p:nvPicPr>
          <p:blipFill>
            <a:blip r:embed="rId5" cstate="print"/>
            <a:srcRect t="28550" b="2832"/>
            <a:stretch>
              <a:fillRect/>
            </a:stretch>
          </p:blipFill>
          <p:spPr bwMode="auto">
            <a:xfrm>
              <a:off x="10566187" y="0"/>
              <a:ext cx="1607334" cy="1709928"/>
            </a:xfrm>
            <a:prstGeom prst="rect">
              <a:avLst/>
            </a:prstGeom>
            <a:noFill/>
          </p:spPr>
        </p:pic>
        <p:pic>
          <p:nvPicPr>
            <p:cNvPr id="33" name="Picture 3" descr="C:\Users\Michelle\Downloads\20280413_m.jpg"/>
            <p:cNvPicPr>
              <a:picLocks noChangeAspect="1" noChangeArrowheads="1"/>
            </p:cNvPicPr>
            <p:nvPr/>
          </p:nvPicPr>
          <p:blipFill>
            <a:blip r:embed="rId6" cstate="print"/>
            <a:srcRect l="18572" t="2632" r="21157" b="2877"/>
            <a:stretch>
              <a:fillRect/>
            </a:stretch>
          </p:blipFill>
          <p:spPr bwMode="auto">
            <a:xfrm>
              <a:off x="8955171" y="5148072"/>
              <a:ext cx="1607333" cy="1709928"/>
            </a:xfrm>
            <a:prstGeom prst="rect">
              <a:avLst/>
            </a:prstGeom>
            <a:noFill/>
          </p:spPr>
        </p:pic>
        <p:pic>
          <p:nvPicPr>
            <p:cNvPr id="38" name="Picture 2" descr="C:\Users\Michelle\Downloads\12515258_m.jpg"/>
            <p:cNvPicPr>
              <a:picLocks noChangeAspect="1" noChangeArrowheads="1"/>
            </p:cNvPicPr>
            <p:nvPr/>
          </p:nvPicPr>
          <p:blipFill>
            <a:blip r:embed="rId7" cstate="print"/>
            <a:srcRect l="5819" r="2526" b="1175"/>
            <a:stretch>
              <a:fillRect/>
            </a:stretch>
          </p:blipFill>
          <p:spPr bwMode="auto">
            <a:xfrm>
              <a:off x="7329569" y="3458028"/>
              <a:ext cx="1627632" cy="1729790"/>
            </a:xfrm>
            <a:prstGeom prst="rect">
              <a:avLst/>
            </a:prstGeom>
            <a:noFill/>
          </p:spPr>
        </p:pic>
        <p:pic>
          <p:nvPicPr>
            <p:cNvPr id="36" name="Picture 2" descr="C:\Users\Michelle\Downloads\21328394_m.jpg"/>
            <p:cNvPicPr>
              <a:picLocks noChangeAspect="1" noChangeArrowheads="1"/>
            </p:cNvPicPr>
            <p:nvPr/>
          </p:nvPicPr>
          <p:blipFill>
            <a:blip r:embed="rId8" cstate="print"/>
            <a:srcRect l="17654" t="-354" r="22372" b="4425"/>
            <a:stretch>
              <a:fillRect/>
            </a:stretch>
          </p:blipFill>
          <p:spPr bwMode="auto">
            <a:xfrm>
              <a:off x="10566255" y="3431613"/>
              <a:ext cx="1621625" cy="1728216"/>
            </a:xfrm>
            <a:prstGeom prst="rect">
              <a:avLst/>
            </a:prstGeom>
            <a:noFill/>
          </p:spPr>
        </p:pic>
        <p:pic>
          <p:nvPicPr>
            <p:cNvPr id="16" name="Picture 2" descr="C:\Users\Michelle\Downloads\11582960_m.jpg"/>
            <p:cNvPicPr>
              <a:picLocks noChangeAspect="1" noChangeArrowheads="1"/>
            </p:cNvPicPr>
            <p:nvPr/>
          </p:nvPicPr>
          <p:blipFill>
            <a:blip r:embed="rId9" cstate="print"/>
            <a:srcRect t="1774"/>
            <a:stretch>
              <a:fillRect/>
            </a:stretch>
          </p:blipFill>
          <p:spPr bwMode="auto">
            <a:xfrm>
              <a:off x="8926284" y="1712684"/>
              <a:ext cx="1638875" cy="1807029"/>
            </a:xfrm>
            <a:prstGeom prst="rect">
              <a:avLst/>
            </a:prstGeom>
            <a:noFill/>
          </p:spPr>
        </p:pic>
        <p:pic>
          <p:nvPicPr>
            <p:cNvPr id="42" name="Picture 2" descr="C:\Users\Michelle\Downloads\7365118_m.jpg"/>
            <p:cNvPicPr>
              <a:picLocks noChangeAspect="1" noChangeArrowheads="1"/>
            </p:cNvPicPr>
            <p:nvPr/>
          </p:nvPicPr>
          <p:blipFill>
            <a:blip r:embed="rId10" cstate="print"/>
            <a:srcRect t="9454" b="19643"/>
            <a:stretch>
              <a:fillRect/>
            </a:stretch>
          </p:blipFill>
          <p:spPr bwMode="auto">
            <a:xfrm>
              <a:off x="7329714" y="5148072"/>
              <a:ext cx="1618488" cy="1722376"/>
            </a:xfrm>
            <a:prstGeom prst="rect">
              <a:avLst/>
            </a:prstGeom>
            <a:noFill/>
          </p:spPr>
        </p:pic>
        <p:pic>
          <p:nvPicPr>
            <p:cNvPr id="43" name="Picture 3" descr="C:\Users\Michelle\Downloads\7778469_m.jpg"/>
            <p:cNvPicPr>
              <a:picLocks noChangeAspect="1" noChangeArrowheads="1"/>
            </p:cNvPicPr>
            <p:nvPr/>
          </p:nvPicPr>
          <p:blipFill>
            <a:blip r:embed="rId11" cstate="print"/>
            <a:srcRect l="7341" r="29976"/>
            <a:stretch>
              <a:fillRect/>
            </a:stretch>
          </p:blipFill>
          <p:spPr bwMode="auto">
            <a:xfrm>
              <a:off x="10570694" y="5148072"/>
              <a:ext cx="1627632" cy="1732107"/>
            </a:xfrm>
            <a:prstGeom prst="rect">
              <a:avLst/>
            </a:prstGeom>
            <a:noFill/>
          </p:spPr>
        </p:pic>
        <p:pic>
          <p:nvPicPr>
            <p:cNvPr id="37" name="Picture 2" descr="C:\Users\Michelle\Downloads\18693058_m.jpg"/>
            <p:cNvPicPr>
              <a:picLocks noChangeAspect="1" noChangeArrowheads="1"/>
            </p:cNvPicPr>
            <p:nvPr/>
          </p:nvPicPr>
          <p:blipFill>
            <a:blip r:embed="rId12" cstate="print"/>
            <a:srcRect r="41388" b="259"/>
            <a:stretch>
              <a:fillRect/>
            </a:stretch>
          </p:blipFill>
          <p:spPr bwMode="auto">
            <a:xfrm>
              <a:off x="10566257" y="1712686"/>
              <a:ext cx="1607333" cy="1709928"/>
            </a:xfrm>
            <a:prstGeom prst="rect">
              <a:avLst/>
            </a:prstGeom>
            <a:noFill/>
          </p:spPr>
        </p:pic>
        <p:pic>
          <p:nvPicPr>
            <p:cNvPr id="39" name="Picture 38" descr="Teamwork at Conference Table.jpg"/>
            <p:cNvPicPr>
              <a:picLocks noChangeAspect="1"/>
            </p:cNvPicPr>
            <p:nvPr/>
          </p:nvPicPr>
          <p:blipFill>
            <a:blip r:embed="rId13" cstate="print"/>
            <a:srcRect l="22519" t="15842" r="24728"/>
            <a:stretch>
              <a:fillRect/>
            </a:stretch>
          </p:blipFill>
          <p:spPr>
            <a:xfrm>
              <a:off x="8955171" y="3439887"/>
              <a:ext cx="1607754" cy="1709928"/>
            </a:xfrm>
            <a:prstGeom prst="rect">
              <a:avLst/>
            </a:prstGeom>
            <a:solidFill>
              <a:srgbClr val="C9DBE9"/>
            </a:solidFill>
          </p:spPr>
        </p:pic>
        <p:pic>
          <p:nvPicPr>
            <p:cNvPr id="32" name="Picture 2" descr="C:\Users\Michelle\Downloads\15053093_m.jpg"/>
            <p:cNvPicPr>
              <a:picLocks noChangeAspect="1" noChangeArrowheads="1"/>
            </p:cNvPicPr>
            <p:nvPr/>
          </p:nvPicPr>
          <p:blipFill>
            <a:blip r:embed="rId14" cstate="print"/>
            <a:srcRect l="2540" r="3491"/>
            <a:stretch>
              <a:fillRect/>
            </a:stretch>
          </p:blipFill>
          <p:spPr bwMode="auto">
            <a:xfrm>
              <a:off x="7315086" y="1712370"/>
              <a:ext cx="1640227" cy="1745511"/>
            </a:xfrm>
            <a:prstGeom prst="rect">
              <a:avLst/>
            </a:prstGeom>
            <a:noFill/>
          </p:spPr>
        </p:pic>
      </p:grpSp>
      <p:grpSp>
        <p:nvGrpSpPr>
          <p:cNvPr id="26" name="Group 25"/>
          <p:cNvGrpSpPr/>
          <p:nvPr/>
        </p:nvGrpSpPr>
        <p:grpSpPr>
          <a:xfrm>
            <a:off x="914400" y="1047750"/>
            <a:ext cx="3626555" cy="2600325"/>
            <a:chOff x="2034705" y="3397380"/>
            <a:chExt cx="2727252" cy="1955504"/>
          </a:xfrm>
        </p:grpSpPr>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776942" y="3397380"/>
              <a:ext cx="1455271" cy="1455269"/>
            </a:xfrm>
            <a:prstGeom prst="rect">
              <a:avLst/>
            </a:prstGeom>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34705" y="4678884"/>
              <a:ext cx="613808" cy="674000"/>
            </a:xfrm>
            <a:prstGeom prst="rect">
              <a:avLst/>
            </a:prstGeom>
          </p:spPr>
        </p:pic>
        <p:sp>
          <p:nvSpPr>
            <p:cNvPr id="31" name="TextBox 30"/>
            <p:cNvSpPr txBox="1"/>
            <p:nvPr/>
          </p:nvSpPr>
          <p:spPr>
            <a:xfrm>
              <a:off x="2591488" y="4898984"/>
              <a:ext cx="2170469" cy="300892"/>
            </a:xfrm>
            <a:prstGeom prst="rect">
              <a:avLst/>
            </a:prstGeom>
            <a:noFill/>
          </p:spPr>
          <p:txBody>
            <a:bodyPr wrap="none" rtlCol="0">
              <a:spAutoFit/>
            </a:bodyPr>
            <a:lstStyle/>
            <a:p>
              <a:r>
                <a:rPr lang="en-CA" sz="2000" b="1" i="1" dirty="0" smtClean="0">
                  <a:solidFill>
                    <a:srgbClr val="98C056"/>
                  </a:solidFill>
                  <a:effectLst>
                    <a:outerShdw blurRad="38100" dist="38100" dir="2700000" algn="tl">
                      <a:srgbClr val="000000">
                        <a:alpha val="43137"/>
                      </a:srgbClr>
                    </a:outerShdw>
                  </a:effectLst>
                  <a:latin typeface="Arial Black" panose="020B0A04020102020204" pitchFamily="34" charset="0"/>
                </a:rPr>
                <a:t>ERVICES</a:t>
              </a:r>
              <a:r>
                <a:rPr lang="en-CA" sz="2000" b="1" dirty="0" smtClean="0">
                  <a:solidFill>
                    <a:srgbClr val="98C056"/>
                  </a:solidFill>
                  <a:effectLst>
                    <a:outerShdw blurRad="38100" dist="38100" dir="2700000" algn="tl">
                      <a:srgbClr val="000000">
                        <a:alpha val="43137"/>
                      </a:srgbClr>
                    </a:outerShdw>
                  </a:effectLst>
                  <a:latin typeface="Arial Black" panose="020B0A04020102020204" pitchFamily="34" charset="0"/>
                </a:rPr>
                <a:t> Go Global</a:t>
              </a:r>
              <a:endParaRPr lang="en-CA" sz="2000" b="1" dirty="0">
                <a:solidFill>
                  <a:srgbClr val="98C056"/>
                </a:solidFill>
                <a:effectLst>
                  <a:outerShdw blurRad="38100" dist="38100" dir="2700000" algn="tl">
                    <a:srgbClr val="000000">
                      <a:alpha val="43137"/>
                    </a:srgbClr>
                  </a:outerShdw>
                </a:effectLst>
                <a:latin typeface="Arial Black" panose="020B0A04020102020204" pitchFamily="34" charset="0"/>
              </a:endParaRPr>
            </a:p>
          </p:txBody>
        </p:sp>
        <p:sp>
          <p:nvSpPr>
            <p:cNvPr id="34" name="TextBox 33"/>
            <p:cNvSpPr txBox="1"/>
            <p:nvPr/>
          </p:nvSpPr>
          <p:spPr>
            <a:xfrm>
              <a:off x="2641044" y="5099020"/>
              <a:ext cx="2085747" cy="231455"/>
            </a:xfrm>
            <a:prstGeom prst="rect">
              <a:avLst/>
            </a:prstGeom>
            <a:noFill/>
          </p:spPr>
          <p:txBody>
            <a:bodyPr wrap="none" rtlCol="0">
              <a:spAutoFit/>
            </a:bodyPr>
            <a:lstStyle/>
            <a:p>
              <a:r>
                <a:rPr lang="en-CA" sz="1400" b="1" dirty="0" smtClean="0">
                  <a:solidFill>
                    <a:srgbClr val="A6BDDE"/>
                  </a:solidFill>
                  <a:latin typeface="Arial Narrow" panose="020B0606020202030204" pitchFamily="34" charset="0"/>
                </a:rPr>
                <a:t>The Roadmap for Exporting Services</a:t>
              </a:r>
              <a:endParaRPr lang="en-CA" sz="1400" b="1" dirty="0">
                <a:solidFill>
                  <a:srgbClr val="A6BDDE"/>
                </a:solidFill>
                <a:latin typeface="Arial Narrow" panose="020B0606020202030204" pitchFamily="34" charset="0"/>
              </a:endParaRPr>
            </a:p>
          </p:txBody>
        </p:sp>
      </p:grpSp>
      <p:sp>
        <p:nvSpPr>
          <p:cNvPr id="4" name="TextBox 3"/>
          <p:cNvSpPr txBox="1"/>
          <p:nvPr/>
        </p:nvSpPr>
        <p:spPr bwMode="auto">
          <a:xfrm>
            <a:off x="2117470" y="187427"/>
            <a:ext cx="1502976" cy="1031051"/>
          </a:xfrm>
          <a:prstGeom prst="rect">
            <a:avLst/>
          </a:prstGeom>
          <a:noFill/>
          <a:ln w="9525">
            <a:noFill/>
            <a:miter lim="800000"/>
            <a:headEnd/>
            <a:tailEnd/>
          </a:ln>
        </p:spPr>
        <p:txBody>
          <a:bodyPr wrap="none" lIns="45720" tIns="22860" rIns="45720" bIns="22860" rtlCol="0">
            <a:spAutoFit/>
          </a:bodyPr>
          <a:lstStyle/>
          <a:p>
            <a:pPr algn="ctr" defTabSz="1088232" fontAlgn="auto">
              <a:lnSpc>
                <a:spcPct val="200000"/>
              </a:lnSpc>
              <a:spcBef>
                <a:spcPts val="0"/>
              </a:spcBef>
              <a:spcAft>
                <a:spcPts val="0"/>
              </a:spcAft>
            </a:pPr>
            <a:r>
              <a:rPr lang="en-CA" sz="2000" b="1" dirty="0" smtClean="0">
                <a:solidFill>
                  <a:schemeClr val="bg1">
                    <a:lumMod val="95000"/>
                  </a:schemeClr>
                </a:solidFill>
                <a:latin typeface="Open Sans" pitchFamily="34" charset="0"/>
                <a:ea typeface="Open Sans" pitchFamily="34" charset="0"/>
                <a:cs typeface="Open Sans" pitchFamily="34" charset="0"/>
              </a:rPr>
              <a:t>Introducing</a:t>
            </a:r>
          </a:p>
          <a:p>
            <a:pPr algn="ctr" defTabSz="1088232" fontAlgn="auto">
              <a:lnSpc>
                <a:spcPct val="200000"/>
              </a:lnSpc>
              <a:spcBef>
                <a:spcPts val="0"/>
              </a:spcBef>
              <a:spcAft>
                <a:spcPts val="0"/>
              </a:spcAft>
            </a:pPr>
            <a:r>
              <a:rPr lang="en-CA" sz="1200" b="1" dirty="0" smtClean="0">
                <a:solidFill>
                  <a:schemeClr val="bg1">
                    <a:lumMod val="95000"/>
                  </a:schemeClr>
                </a:solidFill>
                <a:latin typeface="Open Sans" pitchFamily="34" charset="0"/>
                <a:ea typeface="Open Sans" pitchFamily="34" charset="0"/>
                <a:cs typeface="Open Sans" pitchFamily="34" charset="0"/>
              </a:rPr>
              <a:t> </a:t>
            </a:r>
          </a:p>
        </p:txBody>
      </p:sp>
      <p:sp>
        <p:nvSpPr>
          <p:cNvPr id="22" name="TextBox 21"/>
          <p:cNvSpPr txBox="1"/>
          <p:nvPr/>
        </p:nvSpPr>
        <p:spPr bwMode="auto">
          <a:xfrm>
            <a:off x="697258" y="4262981"/>
            <a:ext cx="4343400" cy="846386"/>
          </a:xfrm>
          <a:prstGeom prst="rect">
            <a:avLst/>
          </a:prstGeom>
          <a:noFill/>
          <a:ln w="9525">
            <a:noFill/>
            <a:miter lim="800000"/>
            <a:headEnd/>
            <a:tailEnd/>
          </a:ln>
        </p:spPr>
        <p:txBody>
          <a:bodyPr wrap="square" lIns="45720" tIns="22860" rIns="45720" bIns="22860" rtlCol="0">
            <a:spAutoFit/>
          </a:bodyPr>
          <a:lstStyle/>
          <a:p>
            <a:pPr algn="ctr" defTabSz="1088232" fontAlgn="auto">
              <a:spcBef>
                <a:spcPts val="0"/>
              </a:spcBef>
              <a:spcAft>
                <a:spcPts val="0"/>
              </a:spcAft>
            </a:pPr>
            <a:r>
              <a:rPr lang="en-CA" sz="1400" b="1" dirty="0" smtClean="0">
                <a:solidFill>
                  <a:schemeClr val="bg1">
                    <a:lumMod val="95000"/>
                  </a:schemeClr>
                </a:solidFill>
                <a:latin typeface="Open Sans" pitchFamily="34" charset="0"/>
                <a:ea typeface="Open Sans" pitchFamily="34" charset="0"/>
                <a:cs typeface="Open Sans" pitchFamily="34" charset="0"/>
              </a:rPr>
              <a:t>An initiative of the </a:t>
            </a:r>
          </a:p>
          <a:p>
            <a:pPr algn="ctr" defTabSz="1088232" fontAlgn="auto">
              <a:spcBef>
                <a:spcPts val="0"/>
              </a:spcBef>
              <a:spcAft>
                <a:spcPts val="0"/>
              </a:spcAft>
            </a:pPr>
            <a:r>
              <a:rPr lang="en-CA" sz="1400" b="1" dirty="0" smtClean="0">
                <a:solidFill>
                  <a:schemeClr val="bg1">
                    <a:lumMod val="95000"/>
                  </a:schemeClr>
                </a:solidFill>
                <a:latin typeface="Open Sans" pitchFamily="34" charset="0"/>
                <a:ea typeface="Open Sans" pitchFamily="34" charset="0"/>
                <a:cs typeface="Open Sans" pitchFamily="34" charset="0"/>
              </a:rPr>
              <a:t>Caribbean Network of Service Coalitions</a:t>
            </a:r>
          </a:p>
          <a:p>
            <a:pPr algn="ctr" defTabSz="1088232" fontAlgn="auto">
              <a:lnSpc>
                <a:spcPct val="200000"/>
              </a:lnSpc>
              <a:spcBef>
                <a:spcPts val="0"/>
              </a:spcBef>
              <a:spcAft>
                <a:spcPts val="0"/>
              </a:spcAft>
            </a:pPr>
            <a:r>
              <a:rPr lang="en-CA" sz="1100" b="1" dirty="0" smtClean="0">
                <a:solidFill>
                  <a:schemeClr val="bg1">
                    <a:lumMod val="95000"/>
                  </a:schemeClr>
                </a:solidFill>
                <a:latin typeface="Open Sans" pitchFamily="34" charset="0"/>
                <a:ea typeface="Open Sans" pitchFamily="34" charset="0"/>
                <a:cs typeface="Open Sans" pitchFamily="34" charset="0"/>
              </a:rPr>
              <a:t> </a:t>
            </a:r>
          </a:p>
        </p:txBody>
      </p:sp>
    </p:spTree>
    <p:extLst>
      <p:ext uri="{BB962C8B-B14F-4D97-AF65-F5344CB8AC3E}">
        <p14:creationId xmlns:p14="http://schemas.microsoft.com/office/powerpoint/2010/main" val="218175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C:\Users\Michelle\Downloads\Depositphotos_20191229_s.jpg"/>
          <p:cNvPicPr>
            <a:picLocks noChangeAspect="1" noChangeArrowheads="1"/>
          </p:cNvPicPr>
          <p:nvPr/>
        </p:nvPicPr>
        <p:blipFill>
          <a:blip r:embed="rId3" cstate="print"/>
          <a:srcRect b="24041"/>
          <a:stretch>
            <a:fillRect/>
          </a:stretch>
        </p:blipFill>
        <p:spPr bwMode="auto">
          <a:xfrm>
            <a:off x="-2640" y="514350"/>
            <a:ext cx="9146640" cy="4629150"/>
          </a:xfrm>
          <a:prstGeom prst="rect">
            <a:avLst/>
          </a:prstGeom>
          <a:noFill/>
        </p:spPr>
      </p:pic>
      <p:sp>
        <p:nvSpPr>
          <p:cNvPr id="4" name="Rectangle 3"/>
          <p:cNvSpPr>
            <a:spLocks noGrp="1" noChangeArrowheads="1"/>
          </p:cNvSpPr>
          <p:nvPr>
            <p:ph idx="1"/>
          </p:nvPr>
        </p:nvSpPr>
        <p:spPr>
          <a:xfrm>
            <a:off x="457200" y="1504950"/>
            <a:ext cx="8458200" cy="3200400"/>
          </a:xfrm>
        </p:spPr>
        <p:txBody>
          <a:bodyPr/>
          <a:lstStyle/>
          <a:p>
            <a:pPr algn="ctr">
              <a:spcBef>
                <a:spcPct val="0"/>
              </a:spcBef>
              <a:buFontTx/>
              <a:buNone/>
            </a:pPr>
            <a:r>
              <a:rPr lang="en-CA" sz="2000" dirty="0" smtClean="0">
                <a:solidFill>
                  <a:srgbClr val="6E8FB7"/>
                </a:solidFill>
                <a:latin typeface="Trebuchet MS" pitchFamily="34" charset="0"/>
                <a:cs typeface="Calibri" pitchFamily="34" charset="0"/>
              </a:rPr>
              <a:t>    </a:t>
            </a:r>
            <a:endParaRPr lang="en-CA" sz="2000" u="sng" dirty="0" smtClean="0">
              <a:solidFill>
                <a:srgbClr val="6E8FB7"/>
              </a:solidFill>
              <a:latin typeface="Trebuchet MS" pitchFamily="34" charset="0"/>
              <a:cs typeface="Calibri" pitchFamily="34" charset="0"/>
            </a:endParaRPr>
          </a:p>
          <a:p>
            <a:pPr algn="ctr">
              <a:spcBef>
                <a:spcPct val="0"/>
              </a:spcBef>
              <a:buFontTx/>
              <a:buNone/>
            </a:pPr>
            <a:endParaRPr lang="en-CA" sz="2000" dirty="0">
              <a:solidFill>
                <a:srgbClr val="6E8FB7"/>
              </a:solidFill>
              <a:latin typeface="Trebuchet MS" pitchFamily="34" charset="0"/>
              <a:cs typeface="Calibri" pitchFamily="34" charset="0"/>
            </a:endParaRPr>
          </a:p>
          <a:p>
            <a:pPr algn="ctr">
              <a:spcBef>
                <a:spcPct val="0"/>
              </a:spcBef>
              <a:buFontTx/>
              <a:buNone/>
            </a:pPr>
            <a:endParaRPr lang="en-CA" sz="2000" dirty="0" smtClean="0">
              <a:solidFill>
                <a:srgbClr val="6E8FB7"/>
              </a:solidFill>
              <a:latin typeface="Trebuchet MS" pitchFamily="34" charset="0"/>
              <a:cs typeface="Calibri" pitchFamily="34" charset="0"/>
            </a:endParaRPr>
          </a:p>
        </p:txBody>
      </p:sp>
      <p:sp>
        <p:nvSpPr>
          <p:cNvPr id="5" name="Text Box 5"/>
          <p:cNvSpPr txBox="1">
            <a:spLocks noChangeArrowheads="1"/>
          </p:cNvSpPr>
          <p:nvPr/>
        </p:nvSpPr>
        <p:spPr bwMode="auto">
          <a:xfrm>
            <a:off x="0" y="2872085"/>
            <a:ext cx="9144000" cy="1200329"/>
          </a:xfrm>
          <a:prstGeom prst="rect">
            <a:avLst/>
          </a:prstGeom>
          <a:solidFill>
            <a:srgbClr val="FFFFFF">
              <a:alpha val="86000"/>
            </a:srgbClr>
          </a:solidFill>
          <a:ln>
            <a:noFill/>
          </a:ln>
          <a:extLst/>
        </p:spPr>
        <p:txBody>
          <a:bodyPr wrap="square">
            <a:spAutoFit/>
          </a:bodyPr>
          <a:lstStyle>
            <a:lvl1pPr eaLnBrk="0" hangingPunct="0">
              <a:defRPr sz="4800">
                <a:solidFill>
                  <a:schemeClr val="tx2"/>
                </a:solidFill>
                <a:latin typeface="Arial" pitchFamily="34" charset="0"/>
              </a:defRPr>
            </a:lvl1pPr>
            <a:lvl2pPr marL="742950" indent="-285750" eaLnBrk="0" hangingPunct="0">
              <a:defRPr sz="4800">
                <a:solidFill>
                  <a:schemeClr val="tx2"/>
                </a:solidFill>
                <a:latin typeface="Arial" pitchFamily="34" charset="0"/>
              </a:defRPr>
            </a:lvl2pPr>
            <a:lvl3pPr marL="1143000" indent="-228600" eaLnBrk="0" hangingPunct="0">
              <a:defRPr sz="4800">
                <a:solidFill>
                  <a:schemeClr val="tx2"/>
                </a:solidFill>
                <a:latin typeface="Arial" pitchFamily="34" charset="0"/>
              </a:defRPr>
            </a:lvl3pPr>
            <a:lvl4pPr marL="1600200" indent="-228600" eaLnBrk="0" hangingPunct="0">
              <a:defRPr sz="4800">
                <a:solidFill>
                  <a:schemeClr val="tx2"/>
                </a:solidFill>
                <a:latin typeface="Arial" pitchFamily="34" charset="0"/>
              </a:defRPr>
            </a:lvl4pPr>
            <a:lvl5pPr marL="2057400" indent="-228600" eaLnBrk="0" hangingPunct="0">
              <a:defRPr sz="4800">
                <a:solidFill>
                  <a:schemeClr val="tx2"/>
                </a:solidFill>
                <a:latin typeface="Arial" pitchFamily="34" charset="0"/>
              </a:defRPr>
            </a:lvl5pPr>
            <a:lvl6pPr marL="2514600" indent="-228600" algn="ctr" eaLnBrk="0" fontAlgn="base" hangingPunct="0">
              <a:spcBef>
                <a:spcPct val="0"/>
              </a:spcBef>
              <a:spcAft>
                <a:spcPct val="0"/>
              </a:spcAft>
              <a:defRPr sz="4800">
                <a:solidFill>
                  <a:schemeClr val="tx2"/>
                </a:solidFill>
                <a:latin typeface="Arial" pitchFamily="34" charset="0"/>
              </a:defRPr>
            </a:lvl6pPr>
            <a:lvl7pPr marL="2971800" indent="-228600" algn="ctr" eaLnBrk="0" fontAlgn="base" hangingPunct="0">
              <a:spcBef>
                <a:spcPct val="0"/>
              </a:spcBef>
              <a:spcAft>
                <a:spcPct val="0"/>
              </a:spcAft>
              <a:defRPr sz="4800">
                <a:solidFill>
                  <a:schemeClr val="tx2"/>
                </a:solidFill>
                <a:latin typeface="Arial" pitchFamily="34" charset="0"/>
              </a:defRPr>
            </a:lvl7pPr>
            <a:lvl8pPr marL="3429000" indent="-228600" algn="ctr" eaLnBrk="0" fontAlgn="base" hangingPunct="0">
              <a:spcBef>
                <a:spcPct val="0"/>
              </a:spcBef>
              <a:spcAft>
                <a:spcPct val="0"/>
              </a:spcAft>
              <a:defRPr sz="4800">
                <a:solidFill>
                  <a:schemeClr val="tx2"/>
                </a:solidFill>
                <a:latin typeface="Arial" pitchFamily="34" charset="0"/>
              </a:defRPr>
            </a:lvl8pPr>
            <a:lvl9pPr marL="3886200" indent="-228600" algn="ctr" eaLnBrk="0" fontAlgn="base" hangingPunct="0">
              <a:spcBef>
                <a:spcPct val="0"/>
              </a:spcBef>
              <a:spcAft>
                <a:spcPct val="0"/>
              </a:spcAft>
              <a:defRPr sz="4800">
                <a:solidFill>
                  <a:schemeClr val="tx2"/>
                </a:solidFill>
                <a:latin typeface="Arial" pitchFamily="34" charset="0"/>
              </a:defRPr>
            </a:lvl9pPr>
          </a:lstStyle>
          <a:p>
            <a:pPr algn="ctr"/>
            <a:r>
              <a:rPr lang="en-CA" sz="2400" b="1" dirty="0" smtClean="0">
                <a:solidFill>
                  <a:srgbClr val="6E8FB7"/>
                </a:solidFill>
                <a:latin typeface="+mj-lt"/>
                <a:cs typeface="Calibri" pitchFamily="34" charset="0"/>
              </a:rPr>
              <a:t>Many new exporters jump into potential markets </a:t>
            </a:r>
            <a:r>
              <a:rPr lang="en-CA" sz="2400" b="1" u="sng" dirty="0" smtClean="0">
                <a:solidFill>
                  <a:srgbClr val="6E8FB7"/>
                </a:solidFill>
                <a:latin typeface="+mj-lt"/>
                <a:cs typeface="Calibri" pitchFamily="34" charset="0"/>
              </a:rPr>
              <a:t>too quickly and unprepared - and fail</a:t>
            </a:r>
            <a:r>
              <a:rPr lang="en-CA" sz="2400" b="1" dirty="0" smtClean="0">
                <a:solidFill>
                  <a:srgbClr val="6E8FB7"/>
                </a:solidFill>
                <a:latin typeface="+mj-lt"/>
                <a:cs typeface="Calibri" pitchFamily="34" charset="0"/>
              </a:rPr>
              <a:t>.  It is important to </a:t>
            </a:r>
            <a:r>
              <a:rPr lang="en-CA" sz="2400" b="1" u="sng" dirty="0" smtClean="0">
                <a:solidFill>
                  <a:srgbClr val="6E8FB7"/>
                </a:solidFill>
                <a:latin typeface="+mj-lt"/>
                <a:cs typeface="Calibri" pitchFamily="34" charset="0"/>
              </a:rPr>
              <a:t>do the necessary preparatory </a:t>
            </a:r>
            <a:r>
              <a:rPr lang="en-CA" sz="2400" b="1" dirty="0" smtClean="0">
                <a:solidFill>
                  <a:srgbClr val="6E8FB7"/>
                </a:solidFill>
                <a:latin typeface="+mj-lt"/>
                <a:cs typeface="Calibri" pitchFamily="34" charset="0"/>
              </a:rPr>
              <a:t>work or you risk losing the investment of your time and resources.</a:t>
            </a:r>
            <a:endParaRPr lang="en-US" sz="2400" b="1" dirty="0">
              <a:solidFill>
                <a:srgbClr val="6E8FB7"/>
              </a:solidFill>
              <a:latin typeface="+mj-lt"/>
              <a:cs typeface="Calibri" pitchFamily="34" charset="0"/>
            </a:endParaRPr>
          </a:p>
        </p:txBody>
      </p:sp>
    </p:spTree>
    <p:extLst>
      <p:ext uri="{BB962C8B-B14F-4D97-AF65-F5344CB8AC3E}">
        <p14:creationId xmlns:p14="http://schemas.microsoft.com/office/powerpoint/2010/main" val="356219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525" y="514350"/>
            <a:ext cx="4810125" cy="1600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9525" y="2190750"/>
            <a:ext cx="2019300" cy="2895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6972300" y="514350"/>
            <a:ext cx="2171700" cy="457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itle 4"/>
          <p:cNvSpPr>
            <a:spLocks noGrp="1"/>
          </p:cNvSpPr>
          <p:nvPr>
            <p:ph type="title"/>
          </p:nvPr>
        </p:nvSpPr>
        <p:spPr>
          <a:xfrm>
            <a:off x="381000" y="2495550"/>
            <a:ext cx="8229600" cy="436563"/>
          </a:xfrm>
        </p:spPr>
        <p:txBody>
          <a:bodyPr/>
          <a:lstStyle/>
          <a:p>
            <a:r>
              <a:rPr lang="en-CA" sz="3400" dirty="0" smtClean="0"/>
              <a:t>What is a Service Export?</a:t>
            </a:r>
            <a:endParaRPr lang="en-CA" sz="3400" dirty="0"/>
          </a:p>
        </p:txBody>
      </p:sp>
      <p:pic>
        <p:nvPicPr>
          <p:cNvPr id="84995" name="Picture 3" descr="C:\Users\Michelle\Downloads\Depositphotos_10076369_xs.jpg"/>
          <p:cNvPicPr>
            <a:picLocks noChangeAspect="1" noChangeArrowheads="1"/>
          </p:cNvPicPr>
          <p:nvPr/>
        </p:nvPicPr>
        <p:blipFill>
          <a:blip r:embed="rId3" cstate="print"/>
          <a:srcRect t="16615" b="33539"/>
          <a:stretch>
            <a:fillRect/>
          </a:stretch>
        </p:blipFill>
        <p:spPr bwMode="auto">
          <a:xfrm>
            <a:off x="2057400" y="3486150"/>
            <a:ext cx="4809744" cy="1600200"/>
          </a:xfrm>
          <a:prstGeom prst="rect">
            <a:avLst/>
          </a:prstGeom>
          <a:noFill/>
        </p:spPr>
      </p:pic>
      <p:pic>
        <p:nvPicPr>
          <p:cNvPr id="84996" name="Picture 4" descr="C:\Users\Michelle\Downloads\Depositphotos_34115809_xs.jpg"/>
          <p:cNvPicPr>
            <a:picLocks noChangeAspect="1" noChangeArrowheads="1"/>
          </p:cNvPicPr>
          <p:nvPr/>
        </p:nvPicPr>
        <p:blipFill>
          <a:blip r:embed="rId4" cstate="print"/>
          <a:srcRect l="17363"/>
          <a:stretch>
            <a:fillRect/>
          </a:stretch>
        </p:blipFill>
        <p:spPr bwMode="auto">
          <a:xfrm>
            <a:off x="4876800" y="514350"/>
            <a:ext cx="1981200" cy="1600200"/>
          </a:xfrm>
          <a:prstGeom prst="rect">
            <a:avLst/>
          </a:prstGeom>
          <a:noFill/>
        </p:spPr>
      </p:pic>
      <p:pic>
        <p:nvPicPr>
          <p:cNvPr id="84997" name="Picture 5" descr="C:\Users\Michelle\Downloads\Depositphotos_10338042_xs.jpg"/>
          <p:cNvPicPr>
            <a:picLocks noChangeAspect="1" noChangeArrowheads="1"/>
          </p:cNvPicPr>
          <p:nvPr/>
        </p:nvPicPr>
        <p:blipFill>
          <a:blip r:embed="rId5" cstate="print"/>
          <a:srcRect/>
          <a:stretch>
            <a:fillRect/>
          </a:stretch>
        </p:blipFill>
        <p:spPr bwMode="auto">
          <a:xfrm>
            <a:off x="0" y="2190750"/>
            <a:ext cx="1981200" cy="2898648"/>
          </a:xfrm>
          <a:prstGeom prst="rect">
            <a:avLst/>
          </a:prstGeom>
          <a:noFill/>
        </p:spPr>
      </p:pic>
      <p:pic>
        <p:nvPicPr>
          <p:cNvPr id="84998" name="Picture 6" descr="C:\Users\Michelle\Downloads\Depositphotos_11631450_xs.jpg"/>
          <p:cNvPicPr>
            <a:picLocks noChangeAspect="1" noChangeArrowheads="1"/>
          </p:cNvPicPr>
          <p:nvPr/>
        </p:nvPicPr>
        <p:blipFill>
          <a:blip r:embed="rId6" cstate="print"/>
          <a:srcRect l="30082"/>
          <a:stretch>
            <a:fillRect/>
          </a:stretch>
        </p:blipFill>
        <p:spPr bwMode="auto">
          <a:xfrm>
            <a:off x="6934200" y="514350"/>
            <a:ext cx="2209800" cy="4572000"/>
          </a:xfrm>
          <a:prstGeom prst="rect">
            <a:avLst/>
          </a:prstGeom>
          <a:noFill/>
        </p:spPr>
      </p:pic>
      <p:pic>
        <p:nvPicPr>
          <p:cNvPr id="15" name="Picture 2"/>
          <p:cNvPicPr>
            <a:picLocks noChangeAspect="1" noChangeArrowheads="1"/>
          </p:cNvPicPr>
          <p:nvPr/>
        </p:nvPicPr>
        <p:blipFill>
          <a:blip r:embed="rId7" cstate="print">
            <a:extLst>
              <a:ext uri="{28A0092B-C50C-407E-A947-70E740481C1C}">
                <a14:useLocalDpi xmlns:a14="http://schemas.microsoft.com/office/drawing/2010/main"/>
              </a:ext>
            </a:extLst>
          </a:blip>
          <a:srcRect t="19240" b="38546"/>
          <a:stretch>
            <a:fillRect/>
          </a:stretch>
        </p:blipFill>
        <p:spPr bwMode="auto">
          <a:xfrm>
            <a:off x="0" y="514350"/>
            <a:ext cx="4809744"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ontent Placeholder 3"/>
          <p:cNvSpPr txBox="1">
            <a:spLocks/>
          </p:cNvSpPr>
          <p:nvPr/>
        </p:nvSpPr>
        <p:spPr>
          <a:xfrm>
            <a:off x="36445" y="264615"/>
            <a:ext cx="2667000" cy="238919"/>
          </a:xfrm>
          <a:prstGeom prst="rect">
            <a:avLst/>
          </a:prstGeom>
        </p:spPr>
        <p:txBody>
          <a:bodyPr/>
          <a:lstStyle>
            <a:lvl1pPr marL="0" indent="0" algn="l" rtl="0" fontAlgn="base">
              <a:spcBef>
                <a:spcPct val="20000"/>
              </a:spcBef>
              <a:spcAft>
                <a:spcPct val="0"/>
              </a:spcAft>
              <a:buFont typeface="Arial" charset="0"/>
              <a:buNone/>
              <a:defRPr sz="2400" b="1" kern="1200">
                <a:solidFill>
                  <a:srgbClr val="B0CA53"/>
                </a:solidFill>
                <a:latin typeface="+mn-lt"/>
                <a:ea typeface="+mn-ea"/>
                <a:cs typeface="+mn-cs"/>
              </a:defRPr>
            </a:lvl1pPr>
            <a:lvl2pPr marL="742950" indent="-285750" algn="l" rtl="0" fontAlgn="base">
              <a:spcBef>
                <a:spcPct val="20000"/>
              </a:spcBef>
              <a:spcAft>
                <a:spcPct val="0"/>
              </a:spcAft>
              <a:buFont typeface="Wingdings" panose="05000000000000000000" pitchFamily="2" charset="2"/>
              <a:buChar char="§"/>
              <a:defRPr sz="1800" b="0" kern="1200">
                <a:solidFill>
                  <a:srgbClr val="595959"/>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rgbClr val="595959"/>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1050" dirty="0" smtClean="0">
                <a:solidFill>
                  <a:schemeClr val="bg1"/>
                </a:solidFill>
                <a:effectLst>
                  <a:outerShdw blurRad="38100" dist="38100" dir="2700000" algn="tl">
                    <a:srgbClr val="000000">
                      <a:alpha val="43137"/>
                    </a:srgbClr>
                  </a:outerShdw>
                </a:effectLst>
              </a:rPr>
              <a:t>1.1.1 What is a Service Export?</a:t>
            </a:r>
            <a:endParaRPr lang="en-CA" sz="105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7289224"/>
      </p:ext>
    </p:extLst>
  </p:cSld>
  <p:clrMapOvr>
    <a:masterClrMapping/>
  </p:clrMapOvr>
  <p:transition xmlns:p14="http://schemas.microsoft.com/office/powerpoint/2010/main" spd="slow" advClick="0" advTm="0">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290">
                                          <p:stCondLst>
                                            <p:cond delay="0"/>
                                          </p:stCondLst>
                                        </p:cTn>
                                        <p:tgtEl>
                                          <p:spTgt spid="10"/>
                                        </p:tgtEl>
                                      </p:cBhvr>
                                    </p:animEffect>
                                    <p:anim calcmode="lin" valueType="num">
                                      <p:cBhvr>
                                        <p:cTn id="8"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13" dur="13">
                                          <p:stCondLst>
                                            <p:cond delay="325"/>
                                          </p:stCondLst>
                                        </p:cTn>
                                        <p:tgtEl>
                                          <p:spTgt spid="10"/>
                                        </p:tgtEl>
                                      </p:cBhvr>
                                      <p:to x="100000" y="60000"/>
                                    </p:animScale>
                                    <p:animScale>
                                      <p:cBhvr>
                                        <p:cTn id="14" dur="83" decel="50000">
                                          <p:stCondLst>
                                            <p:cond delay="338"/>
                                          </p:stCondLst>
                                        </p:cTn>
                                        <p:tgtEl>
                                          <p:spTgt spid="10"/>
                                        </p:tgtEl>
                                      </p:cBhvr>
                                      <p:to x="100000" y="100000"/>
                                    </p:animScale>
                                    <p:animScale>
                                      <p:cBhvr>
                                        <p:cTn id="15" dur="13">
                                          <p:stCondLst>
                                            <p:cond delay="656"/>
                                          </p:stCondLst>
                                        </p:cTn>
                                        <p:tgtEl>
                                          <p:spTgt spid="10"/>
                                        </p:tgtEl>
                                      </p:cBhvr>
                                      <p:to x="100000" y="80000"/>
                                    </p:animScale>
                                    <p:animScale>
                                      <p:cBhvr>
                                        <p:cTn id="16" dur="83" decel="50000">
                                          <p:stCondLst>
                                            <p:cond delay="669"/>
                                          </p:stCondLst>
                                        </p:cTn>
                                        <p:tgtEl>
                                          <p:spTgt spid="10"/>
                                        </p:tgtEl>
                                      </p:cBhvr>
                                      <p:to x="100000" y="100000"/>
                                    </p:animScale>
                                    <p:animScale>
                                      <p:cBhvr>
                                        <p:cTn id="17" dur="13">
                                          <p:stCondLst>
                                            <p:cond delay="821"/>
                                          </p:stCondLst>
                                        </p:cTn>
                                        <p:tgtEl>
                                          <p:spTgt spid="10"/>
                                        </p:tgtEl>
                                      </p:cBhvr>
                                      <p:to x="100000" y="90000"/>
                                    </p:animScale>
                                    <p:animScale>
                                      <p:cBhvr>
                                        <p:cTn id="18" dur="83" decel="50000">
                                          <p:stCondLst>
                                            <p:cond delay="834"/>
                                          </p:stCondLst>
                                        </p:cTn>
                                        <p:tgtEl>
                                          <p:spTgt spid="10"/>
                                        </p:tgtEl>
                                      </p:cBhvr>
                                      <p:to x="100000" y="100000"/>
                                    </p:animScale>
                                    <p:animScale>
                                      <p:cBhvr>
                                        <p:cTn id="19" dur="13">
                                          <p:stCondLst>
                                            <p:cond delay="904"/>
                                          </p:stCondLst>
                                        </p:cTn>
                                        <p:tgtEl>
                                          <p:spTgt spid="10"/>
                                        </p:tgtEl>
                                      </p:cBhvr>
                                      <p:to x="100000" y="95000"/>
                                    </p:animScale>
                                    <p:animScale>
                                      <p:cBhvr>
                                        <p:cTn id="20" dur="83" decel="50000">
                                          <p:stCondLst>
                                            <p:cond delay="917"/>
                                          </p:stCondLst>
                                        </p:cTn>
                                        <p:tgtEl>
                                          <p:spTgt spid="10"/>
                                        </p:tgtEl>
                                      </p:cBhvr>
                                      <p:to x="100000" y="100000"/>
                                    </p:animScale>
                                  </p:childTnLst>
                                </p:cTn>
                              </p:par>
                            </p:childTnLst>
                          </p:cTn>
                        </p:par>
                        <p:par>
                          <p:cTn id="21" fill="hold" nodeType="afterGroup">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290">
                                          <p:stCondLst>
                                            <p:cond delay="0"/>
                                          </p:stCondLst>
                                        </p:cTn>
                                        <p:tgtEl>
                                          <p:spTgt spid="13"/>
                                        </p:tgtEl>
                                      </p:cBhvr>
                                    </p:animEffect>
                                    <p:anim calcmode="lin" valueType="num">
                                      <p:cBhvr>
                                        <p:cTn id="25"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30" dur="13">
                                          <p:stCondLst>
                                            <p:cond delay="325"/>
                                          </p:stCondLst>
                                        </p:cTn>
                                        <p:tgtEl>
                                          <p:spTgt spid="13"/>
                                        </p:tgtEl>
                                      </p:cBhvr>
                                      <p:to x="100000" y="60000"/>
                                    </p:animScale>
                                    <p:animScale>
                                      <p:cBhvr>
                                        <p:cTn id="31" dur="83" decel="50000">
                                          <p:stCondLst>
                                            <p:cond delay="338"/>
                                          </p:stCondLst>
                                        </p:cTn>
                                        <p:tgtEl>
                                          <p:spTgt spid="13"/>
                                        </p:tgtEl>
                                      </p:cBhvr>
                                      <p:to x="100000" y="100000"/>
                                    </p:animScale>
                                    <p:animScale>
                                      <p:cBhvr>
                                        <p:cTn id="32" dur="13">
                                          <p:stCondLst>
                                            <p:cond delay="656"/>
                                          </p:stCondLst>
                                        </p:cTn>
                                        <p:tgtEl>
                                          <p:spTgt spid="13"/>
                                        </p:tgtEl>
                                      </p:cBhvr>
                                      <p:to x="100000" y="80000"/>
                                    </p:animScale>
                                    <p:animScale>
                                      <p:cBhvr>
                                        <p:cTn id="33" dur="83" decel="50000">
                                          <p:stCondLst>
                                            <p:cond delay="669"/>
                                          </p:stCondLst>
                                        </p:cTn>
                                        <p:tgtEl>
                                          <p:spTgt spid="13"/>
                                        </p:tgtEl>
                                      </p:cBhvr>
                                      <p:to x="100000" y="100000"/>
                                    </p:animScale>
                                    <p:animScale>
                                      <p:cBhvr>
                                        <p:cTn id="34" dur="13">
                                          <p:stCondLst>
                                            <p:cond delay="821"/>
                                          </p:stCondLst>
                                        </p:cTn>
                                        <p:tgtEl>
                                          <p:spTgt spid="13"/>
                                        </p:tgtEl>
                                      </p:cBhvr>
                                      <p:to x="100000" y="90000"/>
                                    </p:animScale>
                                    <p:animScale>
                                      <p:cBhvr>
                                        <p:cTn id="35" dur="83" decel="50000">
                                          <p:stCondLst>
                                            <p:cond delay="834"/>
                                          </p:stCondLst>
                                        </p:cTn>
                                        <p:tgtEl>
                                          <p:spTgt spid="13"/>
                                        </p:tgtEl>
                                      </p:cBhvr>
                                      <p:to x="100000" y="100000"/>
                                    </p:animScale>
                                    <p:animScale>
                                      <p:cBhvr>
                                        <p:cTn id="36" dur="13">
                                          <p:stCondLst>
                                            <p:cond delay="904"/>
                                          </p:stCondLst>
                                        </p:cTn>
                                        <p:tgtEl>
                                          <p:spTgt spid="13"/>
                                        </p:tgtEl>
                                      </p:cBhvr>
                                      <p:to x="100000" y="95000"/>
                                    </p:animScale>
                                    <p:animScale>
                                      <p:cBhvr>
                                        <p:cTn id="37" dur="83" decel="50000">
                                          <p:stCondLst>
                                            <p:cond delay="917"/>
                                          </p:stCondLst>
                                        </p:cTn>
                                        <p:tgtEl>
                                          <p:spTgt spid="13"/>
                                        </p:tgtEl>
                                      </p:cBhvr>
                                      <p:to x="100000" y="100000"/>
                                    </p:animScale>
                                  </p:childTnLst>
                                </p:cTn>
                              </p:par>
                            </p:childTnLst>
                          </p:cTn>
                        </p:par>
                        <p:par>
                          <p:cTn id="38" fill="hold" nodeType="afterGroup">
                            <p:stCondLst>
                              <p:cond delay="2000"/>
                            </p:stCondLst>
                            <p:childTnLst>
                              <p:par>
                                <p:cTn id="39" presetID="26"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290">
                                          <p:stCondLst>
                                            <p:cond delay="0"/>
                                          </p:stCondLst>
                                        </p:cTn>
                                        <p:tgtEl>
                                          <p:spTgt spid="14"/>
                                        </p:tgtEl>
                                      </p:cBhvr>
                                    </p:animEffect>
                                    <p:anim calcmode="lin" valueType="num">
                                      <p:cBhvr>
                                        <p:cTn id="42"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47" dur="13">
                                          <p:stCondLst>
                                            <p:cond delay="325"/>
                                          </p:stCondLst>
                                        </p:cTn>
                                        <p:tgtEl>
                                          <p:spTgt spid="14"/>
                                        </p:tgtEl>
                                      </p:cBhvr>
                                      <p:to x="100000" y="60000"/>
                                    </p:animScale>
                                    <p:animScale>
                                      <p:cBhvr>
                                        <p:cTn id="48" dur="83" decel="50000">
                                          <p:stCondLst>
                                            <p:cond delay="338"/>
                                          </p:stCondLst>
                                        </p:cTn>
                                        <p:tgtEl>
                                          <p:spTgt spid="14"/>
                                        </p:tgtEl>
                                      </p:cBhvr>
                                      <p:to x="100000" y="100000"/>
                                    </p:animScale>
                                    <p:animScale>
                                      <p:cBhvr>
                                        <p:cTn id="49" dur="13">
                                          <p:stCondLst>
                                            <p:cond delay="656"/>
                                          </p:stCondLst>
                                        </p:cTn>
                                        <p:tgtEl>
                                          <p:spTgt spid="14"/>
                                        </p:tgtEl>
                                      </p:cBhvr>
                                      <p:to x="100000" y="80000"/>
                                    </p:animScale>
                                    <p:animScale>
                                      <p:cBhvr>
                                        <p:cTn id="50" dur="83" decel="50000">
                                          <p:stCondLst>
                                            <p:cond delay="669"/>
                                          </p:stCondLst>
                                        </p:cTn>
                                        <p:tgtEl>
                                          <p:spTgt spid="14"/>
                                        </p:tgtEl>
                                      </p:cBhvr>
                                      <p:to x="100000" y="100000"/>
                                    </p:animScale>
                                    <p:animScale>
                                      <p:cBhvr>
                                        <p:cTn id="51" dur="13">
                                          <p:stCondLst>
                                            <p:cond delay="821"/>
                                          </p:stCondLst>
                                        </p:cTn>
                                        <p:tgtEl>
                                          <p:spTgt spid="14"/>
                                        </p:tgtEl>
                                      </p:cBhvr>
                                      <p:to x="100000" y="90000"/>
                                    </p:animScale>
                                    <p:animScale>
                                      <p:cBhvr>
                                        <p:cTn id="52" dur="83" decel="50000">
                                          <p:stCondLst>
                                            <p:cond delay="834"/>
                                          </p:stCondLst>
                                        </p:cTn>
                                        <p:tgtEl>
                                          <p:spTgt spid="14"/>
                                        </p:tgtEl>
                                      </p:cBhvr>
                                      <p:to x="100000" y="100000"/>
                                    </p:animScale>
                                    <p:animScale>
                                      <p:cBhvr>
                                        <p:cTn id="53" dur="13">
                                          <p:stCondLst>
                                            <p:cond delay="904"/>
                                          </p:stCondLst>
                                        </p:cTn>
                                        <p:tgtEl>
                                          <p:spTgt spid="14"/>
                                        </p:tgtEl>
                                      </p:cBhvr>
                                      <p:to x="100000" y="95000"/>
                                    </p:animScale>
                                    <p:animScale>
                                      <p:cBhvr>
                                        <p:cTn id="54" dur="83" decel="50000">
                                          <p:stCondLst>
                                            <p:cond delay="917"/>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descr="C:\Users\Michelle\Downloads\Depositphotos_18284539_s.jpg"/>
          <p:cNvPicPr>
            <a:picLocks noChangeAspect="1" noChangeArrowheads="1"/>
          </p:cNvPicPr>
          <p:nvPr/>
        </p:nvPicPr>
        <p:blipFill>
          <a:blip r:embed="rId3" cstate="print"/>
          <a:srcRect t="15007" b="9010"/>
          <a:stretch>
            <a:fillRect/>
          </a:stretch>
        </p:blipFill>
        <p:spPr bwMode="auto">
          <a:xfrm>
            <a:off x="0" y="503534"/>
            <a:ext cx="9144000" cy="4659016"/>
          </a:xfrm>
          <a:prstGeom prst="rect">
            <a:avLst/>
          </a:prstGeom>
          <a:noFill/>
        </p:spPr>
      </p:pic>
      <p:sp>
        <p:nvSpPr>
          <p:cNvPr id="13" name="Content Placeholder 3"/>
          <p:cNvSpPr>
            <a:spLocks noGrp="1"/>
          </p:cNvSpPr>
          <p:nvPr>
            <p:ph sz="quarter" idx="13"/>
          </p:nvPr>
        </p:nvSpPr>
        <p:spPr>
          <a:xfrm>
            <a:off x="36445" y="264615"/>
            <a:ext cx="2667000" cy="238919"/>
          </a:xfrm>
        </p:spPr>
        <p:txBody>
          <a:bodyPr/>
          <a:lstStyle/>
          <a:p>
            <a:r>
              <a:rPr lang="en-CA" dirty="0" smtClean="0"/>
              <a:t>1.1.1 What is a Service Export?</a:t>
            </a:r>
            <a:endParaRPr lang="en-CA" dirty="0"/>
          </a:p>
        </p:txBody>
      </p:sp>
      <p:sp>
        <p:nvSpPr>
          <p:cNvPr id="7" name="Text Box 5"/>
          <p:cNvSpPr txBox="1">
            <a:spLocks noChangeArrowheads="1"/>
          </p:cNvSpPr>
          <p:nvPr/>
        </p:nvSpPr>
        <p:spPr bwMode="auto">
          <a:xfrm>
            <a:off x="0" y="1047750"/>
            <a:ext cx="9144000" cy="1938992"/>
          </a:xfrm>
          <a:prstGeom prst="rect">
            <a:avLst/>
          </a:prstGeom>
          <a:solidFill>
            <a:srgbClr val="FFFFFF">
              <a:alpha val="86000"/>
            </a:srgbClr>
          </a:solidFill>
          <a:ln>
            <a:noFill/>
          </a:ln>
          <a:extLst/>
        </p:spPr>
        <p:txBody>
          <a:bodyPr wrap="square">
            <a:spAutoFit/>
          </a:bodyPr>
          <a:lstStyle>
            <a:lvl1pPr eaLnBrk="0" hangingPunct="0">
              <a:defRPr sz="4800">
                <a:solidFill>
                  <a:schemeClr val="tx2"/>
                </a:solidFill>
                <a:latin typeface="Arial" pitchFamily="34" charset="0"/>
              </a:defRPr>
            </a:lvl1pPr>
            <a:lvl2pPr marL="742950" indent="-285750" eaLnBrk="0" hangingPunct="0">
              <a:defRPr sz="4800">
                <a:solidFill>
                  <a:schemeClr val="tx2"/>
                </a:solidFill>
                <a:latin typeface="Arial" pitchFamily="34" charset="0"/>
              </a:defRPr>
            </a:lvl2pPr>
            <a:lvl3pPr marL="1143000" indent="-228600" eaLnBrk="0" hangingPunct="0">
              <a:defRPr sz="4800">
                <a:solidFill>
                  <a:schemeClr val="tx2"/>
                </a:solidFill>
                <a:latin typeface="Arial" pitchFamily="34" charset="0"/>
              </a:defRPr>
            </a:lvl3pPr>
            <a:lvl4pPr marL="1600200" indent="-228600" eaLnBrk="0" hangingPunct="0">
              <a:defRPr sz="4800">
                <a:solidFill>
                  <a:schemeClr val="tx2"/>
                </a:solidFill>
                <a:latin typeface="Arial" pitchFamily="34" charset="0"/>
              </a:defRPr>
            </a:lvl4pPr>
            <a:lvl5pPr marL="2057400" indent="-228600" eaLnBrk="0" hangingPunct="0">
              <a:defRPr sz="4800">
                <a:solidFill>
                  <a:schemeClr val="tx2"/>
                </a:solidFill>
                <a:latin typeface="Arial" pitchFamily="34" charset="0"/>
              </a:defRPr>
            </a:lvl5pPr>
            <a:lvl6pPr marL="2514600" indent="-228600" algn="ctr" eaLnBrk="0" fontAlgn="base" hangingPunct="0">
              <a:spcBef>
                <a:spcPct val="0"/>
              </a:spcBef>
              <a:spcAft>
                <a:spcPct val="0"/>
              </a:spcAft>
              <a:defRPr sz="4800">
                <a:solidFill>
                  <a:schemeClr val="tx2"/>
                </a:solidFill>
                <a:latin typeface="Arial" pitchFamily="34" charset="0"/>
              </a:defRPr>
            </a:lvl6pPr>
            <a:lvl7pPr marL="2971800" indent="-228600" algn="ctr" eaLnBrk="0" fontAlgn="base" hangingPunct="0">
              <a:spcBef>
                <a:spcPct val="0"/>
              </a:spcBef>
              <a:spcAft>
                <a:spcPct val="0"/>
              </a:spcAft>
              <a:defRPr sz="4800">
                <a:solidFill>
                  <a:schemeClr val="tx2"/>
                </a:solidFill>
                <a:latin typeface="Arial" pitchFamily="34" charset="0"/>
              </a:defRPr>
            </a:lvl7pPr>
            <a:lvl8pPr marL="3429000" indent="-228600" algn="ctr" eaLnBrk="0" fontAlgn="base" hangingPunct="0">
              <a:spcBef>
                <a:spcPct val="0"/>
              </a:spcBef>
              <a:spcAft>
                <a:spcPct val="0"/>
              </a:spcAft>
              <a:defRPr sz="4800">
                <a:solidFill>
                  <a:schemeClr val="tx2"/>
                </a:solidFill>
                <a:latin typeface="Arial" pitchFamily="34" charset="0"/>
              </a:defRPr>
            </a:lvl8pPr>
            <a:lvl9pPr marL="3886200" indent="-228600" algn="ctr" eaLnBrk="0" fontAlgn="base" hangingPunct="0">
              <a:spcBef>
                <a:spcPct val="0"/>
              </a:spcBef>
              <a:spcAft>
                <a:spcPct val="0"/>
              </a:spcAft>
              <a:defRPr sz="4800">
                <a:solidFill>
                  <a:schemeClr val="tx2"/>
                </a:solidFill>
                <a:latin typeface="Arial" pitchFamily="34" charset="0"/>
              </a:defRPr>
            </a:lvl9pPr>
          </a:lstStyle>
          <a:p>
            <a:pPr algn="ctr" eaLnBrk="1" hangingPunct="1">
              <a:buNone/>
            </a:pPr>
            <a:r>
              <a:rPr lang="en-CA" sz="2400" b="1" dirty="0">
                <a:solidFill>
                  <a:srgbClr val="6E8FB7"/>
                </a:solidFill>
                <a:latin typeface="+mj-lt"/>
              </a:rPr>
              <a:t>Companies become </a:t>
            </a:r>
            <a:r>
              <a:rPr lang="en-CA" sz="2400" b="1" dirty="0" smtClean="0">
                <a:solidFill>
                  <a:srgbClr val="6E8FB7"/>
                </a:solidFill>
                <a:latin typeface="+mj-lt"/>
              </a:rPr>
              <a:t>service </a:t>
            </a:r>
            <a:r>
              <a:rPr lang="en-CA" sz="2400" b="1" dirty="0">
                <a:solidFill>
                  <a:srgbClr val="6E8FB7"/>
                </a:solidFill>
                <a:latin typeface="+mj-lt"/>
              </a:rPr>
              <a:t>exporters, </a:t>
            </a:r>
          </a:p>
          <a:p>
            <a:pPr algn="ctr" eaLnBrk="1" hangingPunct="1">
              <a:buNone/>
            </a:pPr>
            <a:r>
              <a:rPr lang="en-CA" sz="2400" b="1" dirty="0">
                <a:solidFill>
                  <a:srgbClr val="6E8FB7"/>
                </a:solidFill>
                <a:latin typeface="+mj-lt"/>
              </a:rPr>
              <a:t>if they are </a:t>
            </a:r>
            <a:r>
              <a:rPr lang="en-CA" sz="2400" b="1" u="sng" dirty="0">
                <a:solidFill>
                  <a:srgbClr val="6E8FB7"/>
                </a:solidFill>
                <a:latin typeface="+mj-lt"/>
              </a:rPr>
              <a:t>paid for their services </a:t>
            </a:r>
          </a:p>
          <a:p>
            <a:pPr algn="ctr" eaLnBrk="1" hangingPunct="1">
              <a:buNone/>
            </a:pPr>
            <a:r>
              <a:rPr lang="en-CA" sz="2400" b="1" u="sng" dirty="0">
                <a:solidFill>
                  <a:srgbClr val="6E8FB7"/>
                </a:solidFill>
                <a:latin typeface="+mj-lt"/>
              </a:rPr>
              <a:t>by someone from another country</a:t>
            </a:r>
            <a:r>
              <a:rPr lang="en-CA" sz="2400" b="1" dirty="0">
                <a:solidFill>
                  <a:srgbClr val="6E8FB7"/>
                </a:solidFill>
                <a:latin typeface="+mj-lt"/>
              </a:rPr>
              <a:t>, </a:t>
            </a:r>
          </a:p>
          <a:p>
            <a:pPr algn="ctr" eaLnBrk="1" hangingPunct="1">
              <a:buNone/>
            </a:pPr>
            <a:r>
              <a:rPr lang="en-CA" sz="2400" b="1" dirty="0">
                <a:solidFill>
                  <a:srgbClr val="6E8FB7"/>
                </a:solidFill>
                <a:latin typeface="+mj-lt"/>
              </a:rPr>
              <a:t>regardless of where the service is </a:t>
            </a:r>
            <a:r>
              <a:rPr lang="en-CA" sz="2400" b="1" dirty="0" smtClean="0">
                <a:solidFill>
                  <a:srgbClr val="6E8FB7"/>
                </a:solidFill>
                <a:latin typeface="+mj-lt"/>
              </a:rPr>
              <a:t>provided </a:t>
            </a:r>
          </a:p>
          <a:p>
            <a:pPr algn="ctr" eaLnBrk="1" hangingPunct="1">
              <a:buNone/>
            </a:pPr>
            <a:r>
              <a:rPr lang="en-CA" sz="2400" b="1" dirty="0" smtClean="0">
                <a:solidFill>
                  <a:srgbClr val="6E8FB7"/>
                </a:solidFill>
                <a:latin typeface="+mj-lt"/>
              </a:rPr>
              <a:t>or where the payment is made</a:t>
            </a:r>
            <a:r>
              <a:rPr lang="en-CA" sz="1800" b="1" dirty="0" smtClean="0">
                <a:solidFill>
                  <a:srgbClr val="6E8FB7"/>
                </a:solidFill>
              </a:rPr>
              <a:t>. </a:t>
            </a:r>
            <a:endParaRPr lang="en-US" sz="1800" b="1" dirty="0">
              <a:solidFill>
                <a:srgbClr val="6E8FB7"/>
              </a:solidFill>
            </a:endParaRPr>
          </a:p>
        </p:txBody>
      </p:sp>
    </p:spTree>
    <p:extLst>
      <p:ext uri="{BB962C8B-B14F-4D97-AF65-F5344CB8AC3E}">
        <p14:creationId xmlns:p14="http://schemas.microsoft.com/office/powerpoint/2010/main" val="175602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3"/>
          <p:cNvGrpSpPr/>
          <p:nvPr/>
        </p:nvGrpSpPr>
        <p:grpSpPr>
          <a:xfrm>
            <a:off x="4961984" y="3340099"/>
            <a:ext cx="205678" cy="482092"/>
            <a:chOff x="8640763" y="1233921"/>
            <a:chExt cx="179388" cy="427038"/>
          </a:xfrm>
          <a:solidFill>
            <a:schemeClr val="bg1"/>
          </a:solidFill>
        </p:grpSpPr>
        <p:sp>
          <p:nvSpPr>
            <p:cNvPr id="65" name="Freeform 5"/>
            <p:cNvSpPr>
              <a:spLocks/>
            </p:cNvSpPr>
            <p:nvPr/>
          </p:nvSpPr>
          <p:spPr bwMode="auto">
            <a:xfrm>
              <a:off x="8640763" y="1479984"/>
              <a:ext cx="179388" cy="180975"/>
            </a:xfrm>
            <a:custGeom>
              <a:avLst/>
              <a:gdLst>
                <a:gd name="T0" fmla="*/ 21 w 47"/>
                <a:gd name="T1" fmla="*/ 13 h 48"/>
                <a:gd name="T2" fmla="*/ 34 w 47"/>
                <a:gd name="T3" fmla="*/ 13 h 48"/>
                <a:gd name="T4" fmla="*/ 40 w 47"/>
                <a:gd name="T5" fmla="*/ 6 h 48"/>
                <a:gd name="T6" fmla="*/ 34 w 47"/>
                <a:gd name="T7" fmla="*/ 0 h 48"/>
                <a:gd name="T8" fmla="*/ 6 w 47"/>
                <a:gd name="T9" fmla="*/ 0 h 48"/>
                <a:gd name="T10" fmla="*/ 0 w 47"/>
                <a:gd name="T11" fmla="*/ 6 h 48"/>
                <a:gd name="T12" fmla="*/ 0 w 47"/>
                <a:gd name="T13" fmla="*/ 7 h 48"/>
                <a:gd name="T14" fmla="*/ 0 w 47"/>
                <a:gd name="T15" fmla="*/ 7 h 48"/>
                <a:gd name="T16" fmla="*/ 0 w 47"/>
                <a:gd name="T17" fmla="*/ 34 h 48"/>
                <a:gd name="T18" fmla="*/ 6 w 47"/>
                <a:gd name="T19" fmla="*/ 41 h 48"/>
                <a:gd name="T20" fmla="*/ 12 w 47"/>
                <a:gd name="T21" fmla="*/ 34 h 48"/>
                <a:gd name="T22" fmla="*/ 12 w 47"/>
                <a:gd name="T23" fmla="*/ 21 h 48"/>
                <a:gd name="T24" fmla="*/ 36 w 47"/>
                <a:gd name="T25" fmla="*/ 46 h 48"/>
                <a:gd name="T26" fmla="*/ 45 w 47"/>
                <a:gd name="T27" fmla="*/ 46 h 48"/>
                <a:gd name="T28" fmla="*/ 45 w 47"/>
                <a:gd name="T29" fmla="*/ 37 h 48"/>
                <a:gd name="T30" fmla="*/ 21 w 47"/>
                <a:gd name="T31"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48">
                  <a:moveTo>
                    <a:pt x="21" y="13"/>
                  </a:moveTo>
                  <a:cubicBezTo>
                    <a:pt x="34" y="13"/>
                    <a:pt x="34" y="13"/>
                    <a:pt x="34" y="13"/>
                  </a:cubicBezTo>
                  <a:cubicBezTo>
                    <a:pt x="37" y="13"/>
                    <a:pt x="40" y="10"/>
                    <a:pt x="40" y="6"/>
                  </a:cubicBezTo>
                  <a:cubicBezTo>
                    <a:pt x="40" y="3"/>
                    <a:pt x="37" y="0"/>
                    <a:pt x="34" y="0"/>
                  </a:cubicBezTo>
                  <a:cubicBezTo>
                    <a:pt x="6" y="0"/>
                    <a:pt x="6" y="0"/>
                    <a:pt x="6" y="0"/>
                  </a:cubicBezTo>
                  <a:cubicBezTo>
                    <a:pt x="3" y="0"/>
                    <a:pt x="0" y="3"/>
                    <a:pt x="0" y="6"/>
                  </a:cubicBezTo>
                  <a:cubicBezTo>
                    <a:pt x="0" y="7"/>
                    <a:pt x="0" y="7"/>
                    <a:pt x="0" y="7"/>
                  </a:cubicBezTo>
                  <a:cubicBezTo>
                    <a:pt x="0" y="7"/>
                    <a:pt x="0" y="7"/>
                    <a:pt x="0" y="7"/>
                  </a:cubicBezTo>
                  <a:cubicBezTo>
                    <a:pt x="0" y="34"/>
                    <a:pt x="0" y="34"/>
                    <a:pt x="0" y="34"/>
                  </a:cubicBezTo>
                  <a:cubicBezTo>
                    <a:pt x="0" y="38"/>
                    <a:pt x="2" y="41"/>
                    <a:pt x="6" y="41"/>
                  </a:cubicBezTo>
                  <a:cubicBezTo>
                    <a:pt x="9" y="41"/>
                    <a:pt x="12" y="38"/>
                    <a:pt x="12" y="34"/>
                  </a:cubicBezTo>
                  <a:cubicBezTo>
                    <a:pt x="12" y="21"/>
                    <a:pt x="12" y="21"/>
                    <a:pt x="12" y="21"/>
                  </a:cubicBezTo>
                  <a:cubicBezTo>
                    <a:pt x="36" y="46"/>
                    <a:pt x="36" y="46"/>
                    <a:pt x="36" y="46"/>
                  </a:cubicBezTo>
                  <a:cubicBezTo>
                    <a:pt x="39" y="48"/>
                    <a:pt x="43" y="48"/>
                    <a:pt x="45" y="46"/>
                  </a:cubicBezTo>
                  <a:cubicBezTo>
                    <a:pt x="47" y="43"/>
                    <a:pt x="47" y="39"/>
                    <a:pt x="45" y="37"/>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67" name="Freeform 7"/>
            <p:cNvSpPr>
              <a:spLocks/>
            </p:cNvSpPr>
            <p:nvPr/>
          </p:nvSpPr>
          <p:spPr bwMode="auto">
            <a:xfrm>
              <a:off x="8640763" y="1233921"/>
              <a:ext cx="179388" cy="177800"/>
            </a:xfrm>
            <a:custGeom>
              <a:avLst/>
              <a:gdLst>
                <a:gd name="T0" fmla="*/ 0 w 47"/>
                <a:gd name="T1" fmla="*/ 41 h 47"/>
                <a:gd name="T2" fmla="*/ 6 w 47"/>
                <a:gd name="T3" fmla="*/ 47 h 47"/>
                <a:gd name="T4" fmla="*/ 34 w 47"/>
                <a:gd name="T5" fmla="*/ 47 h 47"/>
                <a:gd name="T6" fmla="*/ 40 w 47"/>
                <a:gd name="T7" fmla="*/ 41 h 47"/>
                <a:gd name="T8" fmla="*/ 34 w 47"/>
                <a:gd name="T9" fmla="*/ 35 h 47"/>
                <a:gd name="T10" fmla="*/ 21 w 47"/>
                <a:gd name="T11" fmla="*/ 35 h 47"/>
                <a:gd name="T12" fmla="*/ 45 w 47"/>
                <a:gd name="T13" fmla="*/ 11 h 47"/>
                <a:gd name="T14" fmla="*/ 45 w 47"/>
                <a:gd name="T15" fmla="*/ 2 h 47"/>
                <a:gd name="T16" fmla="*/ 36 w 47"/>
                <a:gd name="T17" fmla="*/ 2 h 47"/>
                <a:gd name="T18" fmla="*/ 12 w 47"/>
                <a:gd name="T19" fmla="*/ 27 h 47"/>
                <a:gd name="T20" fmla="*/ 12 w 47"/>
                <a:gd name="T21" fmla="*/ 13 h 47"/>
                <a:gd name="T22" fmla="*/ 6 w 47"/>
                <a:gd name="T23" fmla="*/ 7 h 47"/>
                <a:gd name="T24" fmla="*/ 0 w 47"/>
                <a:gd name="T25" fmla="*/ 13 h 47"/>
                <a:gd name="T26" fmla="*/ 0 w 47"/>
                <a:gd name="T27" fmla="*/ 41 h 47"/>
                <a:gd name="T28" fmla="*/ 0 w 47"/>
                <a:gd name="T29" fmla="*/ 41 h 47"/>
                <a:gd name="T30" fmla="*/ 0 w 47"/>
                <a:gd name="T3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47">
                  <a:moveTo>
                    <a:pt x="0" y="41"/>
                  </a:moveTo>
                  <a:cubicBezTo>
                    <a:pt x="0" y="45"/>
                    <a:pt x="3" y="47"/>
                    <a:pt x="6" y="47"/>
                  </a:cubicBezTo>
                  <a:cubicBezTo>
                    <a:pt x="34" y="47"/>
                    <a:pt x="34" y="47"/>
                    <a:pt x="34" y="47"/>
                  </a:cubicBezTo>
                  <a:cubicBezTo>
                    <a:pt x="37" y="47"/>
                    <a:pt x="40" y="45"/>
                    <a:pt x="40" y="41"/>
                  </a:cubicBezTo>
                  <a:cubicBezTo>
                    <a:pt x="40" y="38"/>
                    <a:pt x="37" y="35"/>
                    <a:pt x="34" y="35"/>
                  </a:cubicBezTo>
                  <a:cubicBezTo>
                    <a:pt x="21" y="35"/>
                    <a:pt x="21" y="35"/>
                    <a:pt x="21" y="35"/>
                  </a:cubicBezTo>
                  <a:cubicBezTo>
                    <a:pt x="45" y="11"/>
                    <a:pt x="45" y="11"/>
                    <a:pt x="45" y="11"/>
                  </a:cubicBezTo>
                  <a:cubicBezTo>
                    <a:pt x="47" y="8"/>
                    <a:pt x="47" y="4"/>
                    <a:pt x="45" y="2"/>
                  </a:cubicBezTo>
                  <a:cubicBezTo>
                    <a:pt x="43" y="0"/>
                    <a:pt x="39" y="0"/>
                    <a:pt x="36" y="2"/>
                  </a:cubicBezTo>
                  <a:cubicBezTo>
                    <a:pt x="12" y="27"/>
                    <a:pt x="12" y="27"/>
                    <a:pt x="12" y="27"/>
                  </a:cubicBezTo>
                  <a:cubicBezTo>
                    <a:pt x="12" y="13"/>
                    <a:pt x="12" y="13"/>
                    <a:pt x="12" y="13"/>
                  </a:cubicBezTo>
                  <a:cubicBezTo>
                    <a:pt x="12" y="10"/>
                    <a:pt x="9" y="7"/>
                    <a:pt x="6" y="7"/>
                  </a:cubicBezTo>
                  <a:cubicBezTo>
                    <a:pt x="2" y="7"/>
                    <a:pt x="0" y="10"/>
                    <a:pt x="0" y="13"/>
                  </a:cubicBezTo>
                  <a:cubicBezTo>
                    <a:pt x="0" y="41"/>
                    <a:pt x="0" y="41"/>
                    <a:pt x="0" y="41"/>
                  </a:cubicBezTo>
                  <a:cubicBezTo>
                    <a:pt x="0" y="41"/>
                    <a:pt x="0" y="41"/>
                    <a:pt x="0" y="41"/>
                  </a:cubicBezTo>
                  <a:cubicBezTo>
                    <a:pt x="0" y="41"/>
                    <a:pt x="0" y="41"/>
                    <a:pt x="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grpSp>
      <p:sp>
        <p:nvSpPr>
          <p:cNvPr id="39" name="Rectangle 38"/>
          <p:cNvSpPr/>
          <p:nvPr/>
        </p:nvSpPr>
        <p:spPr>
          <a:xfrm>
            <a:off x="3645394" y="1962150"/>
            <a:ext cx="2575411" cy="2431435"/>
          </a:xfrm>
          <a:prstGeom prst="rect">
            <a:avLst/>
          </a:prstGeom>
        </p:spPr>
        <p:txBody>
          <a:bodyPr wrap="square">
            <a:spAutoFit/>
          </a:bodyPr>
          <a:lstStyle/>
          <a:p>
            <a:pPr marL="285750" indent="-285750">
              <a:lnSpc>
                <a:spcPct val="150000"/>
              </a:lnSpc>
              <a:buFont typeface="Wingdings" panose="05000000000000000000" pitchFamily="2" charset="2"/>
              <a:buChar char="§"/>
              <a:defRPr/>
            </a:pPr>
            <a:r>
              <a:rPr lang="en-US" sz="1600" dirty="0" smtClean="0">
                <a:solidFill>
                  <a:srgbClr val="595959"/>
                </a:solidFill>
                <a:latin typeface="+mn-lt"/>
                <a:cs typeface="+mn-cs"/>
              </a:rPr>
              <a:t>Business services</a:t>
            </a:r>
          </a:p>
          <a:p>
            <a:pPr marL="285750" indent="-285750">
              <a:lnSpc>
                <a:spcPct val="150000"/>
              </a:lnSpc>
              <a:buFont typeface="Wingdings" panose="05000000000000000000" pitchFamily="2" charset="2"/>
              <a:buChar char="§"/>
              <a:defRPr/>
            </a:pPr>
            <a:r>
              <a:rPr lang="en-US" sz="1600" dirty="0" smtClean="0">
                <a:solidFill>
                  <a:srgbClr val="595959"/>
                </a:solidFill>
                <a:latin typeface="+mn-lt"/>
                <a:cs typeface="+mn-cs"/>
              </a:rPr>
              <a:t>Communication services</a:t>
            </a:r>
          </a:p>
          <a:p>
            <a:pPr marL="285750" indent="-285750">
              <a:buFont typeface="Wingdings" panose="05000000000000000000" pitchFamily="2" charset="2"/>
              <a:buChar char="§"/>
              <a:defRPr/>
            </a:pPr>
            <a:r>
              <a:rPr lang="en-US" sz="1600" dirty="0" smtClean="0">
                <a:solidFill>
                  <a:srgbClr val="595959"/>
                </a:solidFill>
                <a:latin typeface="+mn-lt"/>
                <a:cs typeface="+mn-cs"/>
              </a:rPr>
              <a:t>Construction and related engineering services</a:t>
            </a:r>
          </a:p>
          <a:p>
            <a:pPr marL="285750" indent="-285750">
              <a:lnSpc>
                <a:spcPct val="150000"/>
              </a:lnSpc>
              <a:buFont typeface="Wingdings" panose="05000000000000000000" pitchFamily="2" charset="2"/>
              <a:buChar char="§"/>
              <a:defRPr/>
            </a:pPr>
            <a:r>
              <a:rPr lang="en-US" sz="1600" dirty="0" smtClean="0">
                <a:solidFill>
                  <a:srgbClr val="595959"/>
                </a:solidFill>
                <a:latin typeface="+mn-lt"/>
                <a:cs typeface="+mn-cs"/>
              </a:rPr>
              <a:t>Distribution services</a:t>
            </a:r>
          </a:p>
          <a:p>
            <a:pPr marL="285750" indent="-285750">
              <a:lnSpc>
                <a:spcPct val="150000"/>
              </a:lnSpc>
              <a:buFont typeface="Wingdings" panose="05000000000000000000" pitchFamily="2" charset="2"/>
              <a:buChar char="§"/>
              <a:defRPr/>
            </a:pPr>
            <a:r>
              <a:rPr lang="en-US" sz="1600" dirty="0" smtClean="0">
                <a:solidFill>
                  <a:srgbClr val="595959"/>
                </a:solidFill>
              </a:rPr>
              <a:t>Educational services</a:t>
            </a:r>
          </a:p>
          <a:p>
            <a:pPr marL="285750" indent="-285750">
              <a:lnSpc>
                <a:spcPct val="150000"/>
              </a:lnSpc>
              <a:buFont typeface="Wingdings" panose="05000000000000000000" pitchFamily="2" charset="2"/>
              <a:buChar char="§"/>
              <a:defRPr/>
            </a:pPr>
            <a:r>
              <a:rPr lang="en-US" sz="1600" dirty="0" smtClean="0">
                <a:solidFill>
                  <a:srgbClr val="595959"/>
                </a:solidFill>
              </a:rPr>
              <a:t>Financial services</a:t>
            </a:r>
          </a:p>
        </p:txBody>
      </p:sp>
      <p:grpSp>
        <p:nvGrpSpPr>
          <p:cNvPr id="5" name="Group 14"/>
          <p:cNvGrpSpPr/>
          <p:nvPr/>
        </p:nvGrpSpPr>
        <p:grpSpPr>
          <a:xfrm>
            <a:off x="341415" y="2116692"/>
            <a:ext cx="1552000" cy="1111205"/>
            <a:chOff x="457200" y="1123950"/>
            <a:chExt cx="1828800" cy="1600200"/>
          </a:xfrm>
          <a:solidFill>
            <a:srgbClr val="3A5E99"/>
          </a:solidFill>
        </p:grpSpPr>
        <p:sp>
          <p:nvSpPr>
            <p:cNvPr id="16" name="Rectangle 15"/>
            <p:cNvSpPr/>
            <p:nvPr/>
          </p:nvSpPr>
          <p:spPr>
            <a:xfrm>
              <a:off x="457200" y="1123950"/>
              <a:ext cx="1600200" cy="1600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Isosceles Triangle 16"/>
            <p:cNvSpPr/>
            <p:nvPr/>
          </p:nvSpPr>
          <p:spPr>
            <a:xfrm rot="5400000">
              <a:off x="1790700" y="1695450"/>
              <a:ext cx="533400" cy="457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6" name="Group 17"/>
          <p:cNvGrpSpPr/>
          <p:nvPr/>
        </p:nvGrpSpPr>
        <p:grpSpPr>
          <a:xfrm>
            <a:off x="1993405" y="2114550"/>
            <a:ext cx="1358000" cy="1263334"/>
            <a:chOff x="2590800" y="1133475"/>
            <a:chExt cx="1600200" cy="1819275"/>
          </a:xfrm>
          <a:solidFill>
            <a:srgbClr val="96BE50"/>
          </a:solidFill>
        </p:grpSpPr>
        <p:sp>
          <p:nvSpPr>
            <p:cNvPr id="19" name="Rectangle 18"/>
            <p:cNvSpPr/>
            <p:nvPr/>
          </p:nvSpPr>
          <p:spPr>
            <a:xfrm rot="5400000">
              <a:off x="2590800" y="1133475"/>
              <a:ext cx="1600200" cy="1600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Isosceles Triangle 19"/>
            <p:cNvSpPr/>
            <p:nvPr/>
          </p:nvSpPr>
          <p:spPr>
            <a:xfrm rot="10800000">
              <a:off x="3124200" y="2495550"/>
              <a:ext cx="533400" cy="457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7" name="Group 20"/>
          <p:cNvGrpSpPr/>
          <p:nvPr/>
        </p:nvGrpSpPr>
        <p:grpSpPr>
          <a:xfrm rot="5400000">
            <a:off x="2023843" y="3259096"/>
            <a:ext cx="1111206" cy="1543918"/>
            <a:chOff x="2590800" y="1133475"/>
            <a:chExt cx="1600200" cy="1819275"/>
          </a:xfrm>
          <a:solidFill>
            <a:srgbClr val="6E8FB7"/>
          </a:solidFill>
        </p:grpSpPr>
        <p:sp>
          <p:nvSpPr>
            <p:cNvPr id="22" name="Rectangle 21"/>
            <p:cNvSpPr/>
            <p:nvPr/>
          </p:nvSpPr>
          <p:spPr>
            <a:xfrm rot="5400000">
              <a:off x="2590800" y="1133475"/>
              <a:ext cx="1600200" cy="1600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Isosceles Triangle 22"/>
            <p:cNvSpPr/>
            <p:nvPr/>
          </p:nvSpPr>
          <p:spPr>
            <a:xfrm rot="10800000">
              <a:off x="3124200" y="2495550"/>
              <a:ext cx="533400" cy="457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8" name="Group 23"/>
          <p:cNvGrpSpPr/>
          <p:nvPr/>
        </p:nvGrpSpPr>
        <p:grpSpPr>
          <a:xfrm rot="10800000">
            <a:off x="332719" y="3322973"/>
            <a:ext cx="1358000" cy="1263335"/>
            <a:chOff x="2590801" y="1133473"/>
            <a:chExt cx="1600200" cy="1819277"/>
          </a:xfrm>
          <a:solidFill>
            <a:srgbClr val="96BE50"/>
          </a:solidFill>
        </p:grpSpPr>
        <p:sp>
          <p:nvSpPr>
            <p:cNvPr id="27" name="Rectangle 26"/>
            <p:cNvSpPr/>
            <p:nvPr/>
          </p:nvSpPr>
          <p:spPr>
            <a:xfrm rot="5400000">
              <a:off x="2590800" y="1133474"/>
              <a:ext cx="1600201" cy="1600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Isosceles Triangle 27"/>
            <p:cNvSpPr/>
            <p:nvPr/>
          </p:nvSpPr>
          <p:spPr>
            <a:xfrm rot="10800000">
              <a:off x="3124200" y="2495550"/>
              <a:ext cx="533400" cy="457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41" name="Group 40"/>
          <p:cNvGrpSpPr/>
          <p:nvPr/>
        </p:nvGrpSpPr>
        <p:grpSpPr>
          <a:xfrm>
            <a:off x="2290510" y="3651650"/>
            <a:ext cx="957102" cy="748427"/>
            <a:chOff x="3440113" y="1050925"/>
            <a:chExt cx="390525" cy="333376"/>
          </a:xfrm>
          <a:solidFill>
            <a:schemeClr val="bg1"/>
          </a:solidFill>
        </p:grpSpPr>
        <p:sp>
          <p:nvSpPr>
            <p:cNvPr id="42"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8" name="Freeform 14"/>
          <p:cNvSpPr>
            <a:spLocks noEditPoints="1"/>
          </p:cNvSpPr>
          <p:nvPr/>
        </p:nvSpPr>
        <p:spPr bwMode="auto">
          <a:xfrm>
            <a:off x="719220" y="3608202"/>
            <a:ext cx="560481" cy="798643"/>
          </a:xfrm>
          <a:custGeom>
            <a:avLst/>
            <a:gdLst>
              <a:gd name="T0" fmla="*/ 96337 w 73"/>
              <a:gd name="T1" fmla="*/ 0 h 129"/>
              <a:gd name="T2" fmla="*/ 13547 w 73"/>
              <a:gd name="T3" fmla="*/ 0 h 129"/>
              <a:gd name="T4" fmla="*/ 0 w 73"/>
              <a:gd name="T5" fmla="*/ 15197 h 129"/>
              <a:gd name="T6" fmla="*/ 0 w 73"/>
              <a:gd name="T7" fmla="*/ 180846 h 129"/>
              <a:gd name="T8" fmla="*/ 13547 w 73"/>
              <a:gd name="T9" fmla="*/ 196043 h 129"/>
              <a:gd name="T10" fmla="*/ 96337 w 73"/>
              <a:gd name="T11" fmla="*/ 196043 h 129"/>
              <a:gd name="T12" fmla="*/ 109884 w 73"/>
              <a:gd name="T13" fmla="*/ 180846 h 129"/>
              <a:gd name="T14" fmla="*/ 109884 w 73"/>
              <a:gd name="T15" fmla="*/ 15197 h 129"/>
              <a:gd name="T16" fmla="*/ 96337 w 73"/>
              <a:gd name="T17" fmla="*/ 0 h 129"/>
              <a:gd name="T18" fmla="*/ 99347 w 73"/>
              <a:gd name="T19" fmla="*/ 158050 h 129"/>
              <a:gd name="T20" fmla="*/ 10537 w 73"/>
              <a:gd name="T21" fmla="*/ 158050 h 129"/>
              <a:gd name="T22" fmla="*/ 10537 w 73"/>
              <a:gd name="T23" fmla="*/ 24315 h 129"/>
              <a:gd name="T24" fmla="*/ 99347 w 73"/>
              <a:gd name="T25" fmla="*/ 24315 h 129"/>
              <a:gd name="T26" fmla="*/ 99347 w 73"/>
              <a:gd name="T27" fmla="*/ 158050 h 129"/>
              <a:gd name="T28" fmla="*/ 73758 w 73"/>
              <a:gd name="T29" fmla="*/ 15197 h 129"/>
              <a:gd name="T30" fmla="*/ 36126 w 73"/>
              <a:gd name="T31" fmla="*/ 15197 h 129"/>
              <a:gd name="T32" fmla="*/ 36126 w 73"/>
              <a:gd name="T33" fmla="*/ 10638 h 129"/>
              <a:gd name="T34" fmla="*/ 73758 w 73"/>
              <a:gd name="T35" fmla="*/ 10638 h 129"/>
              <a:gd name="T36" fmla="*/ 73758 w 73"/>
              <a:gd name="T37" fmla="*/ 15197 h 129"/>
              <a:gd name="T38" fmla="*/ 90316 w 73"/>
              <a:gd name="T39" fmla="*/ 12158 h 129"/>
              <a:gd name="T40" fmla="*/ 85800 w 73"/>
              <a:gd name="T41" fmla="*/ 16717 h 129"/>
              <a:gd name="T42" fmla="*/ 82789 w 73"/>
              <a:gd name="T43" fmla="*/ 12158 h 129"/>
              <a:gd name="T44" fmla="*/ 85800 w 73"/>
              <a:gd name="T45" fmla="*/ 9118 h 129"/>
              <a:gd name="T46" fmla="*/ 90316 w 73"/>
              <a:gd name="T47" fmla="*/ 12158 h 129"/>
              <a:gd name="T48" fmla="*/ 72252 w 73"/>
              <a:gd name="T49" fmla="*/ 180846 h 129"/>
              <a:gd name="T50" fmla="*/ 37632 w 73"/>
              <a:gd name="T51" fmla="*/ 180846 h 129"/>
              <a:gd name="T52" fmla="*/ 37632 w 73"/>
              <a:gd name="T53" fmla="*/ 170208 h 129"/>
              <a:gd name="T54" fmla="*/ 72252 w 73"/>
              <a:gd name="T55" fmla="*/ 170208 h 129"/>
              <a:gd name="T56" fmla="*/ 72252 w 73"/>
              <a:gd name="T57" fmla="*/ 180846 h 1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3" h="129">
                <a:moveTo>
                  <a:pt x="64" y="0"/>
                </a:moveTo>
                <a:cubicBezTo>
                  <a:pt x="9" y="0"/>
                  <a:pt x="9" y="0"/>
                  <a:pt x="9" y="0"/>
                </a:cubicBezTo>
                <a:cubicBezTo>
                  <a:pt x="4" y="0"/>
                  <a:pt x="0" y="4"/>
                  <a:pt x="0" y="10"/>
                </a:cubicBezTo>
                <a:cubicBezTo>
                  <a:pt x="0" y="119"/>
                  <a:pt x="0" y="119"/>
                  <a:pt x="0" y="119"/>
                </a:cubicBezTo>
                <a:cubicBezTo>
                  <a:pt x="0" y="125"/>
                  <a:pt x="4" y="129"/>
                  <a:pt x="9" y="129"/>
                </a:cubicBezTo>
                <a:cubicBezTo>
                  <a:pt x="64" y="129"/>
                  <a:pt x="64" y="129"/>
                  <a:pt x="64" y="129"/>
                </a:cubicBezTo>
                <a:cubicBezTo>
                  <a:pt x="69" y="129"/>
                  <a:pt x="73" y="125"/>
                  <a:pt x="73" y="119"/>
                </a:cubicBezTo>
                <a:cubicBezTo>
                  <a:pt x="73" y="10"/>
                  <a:pt x="73" y="10"/>
                  <a:pt x="73" y="10"/>
                </a:cubicBezTo>
                <a:cubicBezTo>
                  <a:pt x="73" y="4"/>
                  <a:pt x="69" y="0"/>
                  <a:pt x="64" y="0"/>
                </a:cubicBezTo>
                <a:close/>
                <a:moveTo>
                  <a:pt x="66" y="104"/>
                </a:moveTo>
                <a:cubicBezTo>
                  <a:pt x="7" y="104"/>
                  <a:pt x="7" y="104"/>
                  <a:pt x="7" y="104"/>
                </a:cubicBezTo>
                <a:cubicBezTo>
                  <a:pt x="7" y="16"/>
                  <a:pt x="7" y="16"/>
                  <a:pt x="7" y="16"/>
                </a:cubicBezTo>
                <a:cubicBezTo>
                  <a:pt x="66" y="16"/>
                  <a:pt x="66" y="16"/>
                  <a:pt x="66" y="16"/>
                </a:cubicBezTo>
                <a:lnTo>
                  <a:pt x="66" y="104"/>
                </a:lnTo>
                <a:close/>
                <a:moveTo>
                  <a:pt x="49" y="10"/>
                </a:moveTo>
                <a:cubicBezTo>
                  <a:pt x="24" y="10"/>
                  <a:pt x="24" y="10"/>
                  <a:pt x="24" y="10"/>
                </a:cubicBezTo>
                <a:cubicBezTo>
                  <a:pt x="24" y="7"/>
                  <a:pt x="24" y="7"/>
                  <a:pt x="24" y="7"/>
                </a:cubicBezTo>
                <a:cubicBezTo>
                  <a:pt x="49" y="7"/>
                  <a:pt x="49" y="7"/>
                  <a:pt x="49" y="7"/>
                </a:cubicBezTo>
                <a:lnTo>
                  <a:pt x="49" y="10"/>
                </a:lnTo>
                <a:close/>
                <a:moveTo>
                  <a:pt x="60" y="8"/>
                </a:moveTo>
                <a:cubicBezTo>
                  <a:pt x="60" y="10"/>
                  <a:pt x="59" y="11"/>
                  <a:pt x="57" y="11"/>
                </a:cubicBezTo>
                <a:cubicBezTo>
                  <a:pt x="56" y="11"/>
                  <a:pt x="55" y="10"/>
                  <a:pt x="55" y="8"/>
                </a:cubicBezTo>
                <a:cubicBezTo>
                  <a:pt x="55" y="7"/>
                  <a:pt x="56" y="6"/>
                  <a:pt x="57" y="6"/>
                </a:cubicBezTo>
                <a:cubicBezTo>
                  <a:pt x="59" y="6"/>
                  <a:pt x="60" y="7"/>
                  <a:pt x="60" y="8"/>
                </a:cubicBez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51" name="Picture 50" descr="Bandaidwhit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9684" y="2277131"/>
            <a:ext cx="885713" cy="811334"/>
          </a:xfrm>
          <a:prstGeom prst="rect">
            <a:avLst/>
          </a:prstGeom>
        </p:spPr>
      </p:pic>
      <p:pic>
        <p:nvPicPr>
          <p:cNvPr id="52" name="Picture 51" descr="Planewhit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4173" y="2277131"/>
            <a:ext cx="948963" cy="760612"/>
          </a:xfrm>
          <a:prstGeom prst="rect">
            <a:avLst/>
          </a:prstGeom>
        </p:spPr>
      </p:pic>
      <p:sp>
        <p:nvSpPr>
          <p:cNvPr id="3" name="Title 2"/>
          <p:cNvSpPr>
            <a:spLocks noGrp="1"/>
          </p:cNvSpPr>
          <p:nvPr>
            <p:ph type="title"/>
          </p:nvPr>
        </p:nvSpPr>
        <p:spPr/>
        <p:txBody>
          <a:bodyPr>
            <a:normAutofit fontScale="90000"/>
          </a:bodyPr>
          <a:lstStyle/>
          <a:p>
            <a:r>
              <a:rPr lang="en-CA" dirty="0" smtClean="0"/>
              <a:t>Services Classification</a:t>
            </a:r>
            <a:endParaRPr lang="en-CA" dirty="0"/>
          </a:p>
        </p:txBody>
      </p:sp>
      <p:sp>
        <p:nvSpPr>
          <p:cNvPr id="50" name="Rectangle 49"/>
          <p:cNvSpPr/>
          <p:nvPr/>
        </p:nvSpPr>
        <p:spPr>
          <a:xfrm>
            <a:off x="381000" y="971550"/>
            <a:ext cx="8153400" cy="923330"/>
          </a:xfrm>
          <a:prstGeom prst="rect">
            <a:avLst/>
          </a:prstGeom>
        </p:spPr>
        <p:txBody>
          <a:bodyPr wrap="square">
            <a:spAutoFit/>
          </a:bodyPr>
          <a:lstStyle/>
          <a:p>
            <a:r>
              <a:rPr lang="en-US" b="1" dirty="0" smtClean="0">
                <a:solidFill>
                  <a:srgbClr val="6E8FB7"/>
                </a:solidFill>
                <a:latin typeface="+mn-lt"/>
                <a:cs typeface="+mn-cs"/>
              </a:rPr>
              <a:t>The GATT Services Sectoral Classification List, known as W/120, is a services classification  system that has been used  to structure commitments of members of the World Trade Organization  in negotiations. Categories include:</a:t>
            </a:r>
          </a:p>
        </p:txBody>
      </p:sp>
      <p:sp>
        <p:nvSpPr>
          <p:cNvPr id="53" name="Rectangle 52"/>
          <p:cNvSpPr/>
          <p:nvPr/>
        </p:nvSpPr>
        <p:spPr>
          <a:xfrm>
            <a:off x="6324600" y="2038350"/>
            <a:ext cx="2667000" cy="2308324"/>
          </a:xfrm>
          <a:prstGeom prst="rect">
            <a:avLst/>
          </a:prstGeom>
        </p:spPr>
        <p:txBody>
          <a:bodyPr wrap="square">
            <a:spAutoFit/>
          </a:bodyPr>
          <a:lstStyle/>
          <a:p>
            <a:pPr marL="285750" indent="-285750">
              <a:buFont typeface="Wingdings" panose="05000000000000000000" pitchFamily="2" charset="2"/>
              <a:buChar char="§"/>
              <a:defRPr/>
            </a:pPr>
            <a:r>
              <a:rPr lang="en-US" sz="1600" dirty="0" smtClean="0">
                <a:solidFill>
                  <a:srgbClr val="595959"/>
                </a:solidFill>
                <a:latin typeface="+mn-lt"/>
                <a:cs typeface="+mn-cs"/>
              </a:rPr>
              <a:t>Health related and other social services</a:t>
            </a:r>
          </a:p>
          <a:p>
            <a:pPr marL="285750" indent="-285750">
              <a:buFont typeface="Wingdings" panose="05000000000000000000" pitchFamily="2" charset="2"/>
              <a:buChar char="§"/>
              <a:defRPr/>
            </a:pPr>
            <a:r>
              <a:rPr lang="en-US" sz="1600" dirty="0" smtClean="0">
                <a:solidFill>
                  <a:srgbClr val="595959"/>
                </a:solidFill>
                <a:latin typeface="+mn-lt"/>
                <a:cs typeface="+mn-cs"/>
              </a:rPr>
              <a:t>Tourism and travel related services </a:t>
            </a:r>
          </a:p>
          <a:p>
            <a:pPr marL="285750" indent="-285750">
              <a:buFont typeface="Wingdings" panose="05000000000000000000" pitchFamily="2" charset="2"/>
              <a:buChar char="§"/>
              <a:defRPr/>
            </a:pPr>
            <a:r>
              <a:rPr lang="en-US" sz="1600" dirty="0" smtClean="0">
                <a:solidFill>
                  <a:srgbClr val="595959"/>
                </a:solidFill>
                <a:latin typeface="+mn-lt"/>
                <a:cs typeface="+mn-cs"/>
              </a:rPr>
              <a:t>Recreational, cultural and sporting services</a:t>
            </a:r>
          </a:p>
          <a:p>
            <a:pPr marL="285750" indent="-285750">
              <a:lnSpc>
                <a:spcPct val="150000"/>
              </a:lnSpc>
              <a:buFont typeface="Wingdings" panose="05000000000000000000" pitchFamily="2" charset="2"/>
              <a:buChar char="§"/>
              <a:defRPr/>
            </a:pPr>
            <a:r>
              <a:rPr lang="en-US" sz="1600" dirty="0" smtClean="0">
                <a:solidFill>
                  <a:srgbClr val="595959"/>
                </a:solidFill>
                <a:latin typeface="+mn-lt"/>
                <a:cs typeface="+mn-cs"/>
              </a:rPr>
              <a:t>Transport services</a:t>
            </a:r>
          </a:p>
          <a:p>
            <a:pPr marL="285750" indent="-285750">
              <a:lnSpc>
                <a:spcPct val="150000"/>
              </a:lnSpc>
              <a:buFont typeface="Wingdings" panose="05000000000000000000" pitchFamily="2" charset="2"/>
              <a:buChar char="§"/>
              <a:defRPr/>
            </a:pPr>
            <a:r>
              <a:rPr lang="en-US" sz="1600" dirty="0" smtClean="0">
                <a:solidFill>
                  <a:srgbClr val="595959"/>
                </a:solidFill>
                <a:latin typeface="+mn-lt"/>
                <a:cs typeface="+mn-cs"/>
              </a:rPr>
              <a:t>Other services</a:t>
            </a:r>
          </a:p>
        </p:txBody>
      </p:sp>
      <p:sp>
        <p:nvSpPr>
          <p:cNvPr id="33" name="Content Placeholder 3"/>
          <p:cNvSpPr txBox="1">
            <a:spLocks/>
          </p:cNvSpPr>
          <p:nvPr/>
        </p:nvSpPr>
        <p:spPr>
          <a:xfrm>
            <a:off x="36445" y="264615"/>
            <a:ext cx="2667000" cy="238919"/>
          </a:xfrm>
          <a:prstGeom prst="rect">
            <a:avLst/>
          </a:prstGeom>
        </p:spPr>
        <p:txBody>
          <a:bodyPr/>
          <a:lstStyle>
            <a:lvl1pPr marL="0" indent="0" algn="l" rtl="0" fontAlgn="base">
              <a:spcBef>
                <a:spcPct val="20000"/>
              </a:spcBef>
              <a:spcAft>
                <a:spcPct val="0"/>
              </a:spcAft>
              <a:buFont typeface="Arial" charset="0"/>
              <a:buNone/>
              <a:defRPr sz="2400" b="1" kern="1200">
                <a:solidFill>
                  <a:srgbClr val="B0CA53"/>
                </a:solidFill>
                <a:latin typeface="+mn-lt"/>
                <a:ea typeface="+mn-ea"/>
                <a:cs typeface="+mn-cs"/>
              </a:defRPr>
            </a:lvl1pPr>
            <a:lvl2pPr marL="742950" indent="-285750" algn="l" rtl="0" fontAlgn="base">
              <a:spcBef>
                <a:spcPct val="20000"/>
              </a:spcBef>
              <a:spcAft>
                <a:spcPct val="0"/>
              </a:spcAft>
              <a:buFont typeface="Wingdings" panose="05000000000000000000" pitchFamily="2" charset="2"/>
              <a:buChar char="§"/>
              <a:defRPr sz="1800" b="0" kern="1200">
                <a:solidFill>
                  <a:srgbClr val="595959"/>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rgbClr val="595959"/>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1050" dirty="0" smtClean="0">
                <a:solidFill>
                  <a:schemeClr val="bg1"/>
                </a:solidFill>
                <a:effectLst>
                  <a:outerShdw blurRad="38100" dist="38100" dir="2700000" algn="tl">
                    <a:srgbClr val="000000">
                      <a:alpha val="43137"/>
                    </a:srgbClr>
                  </a:outerShdw>
                </a:effectLst>
              </a:rPr>
              <a:t>1.1.1 What is a Service Export?</a:t>
            </a:r>
            <a:endParaRPr lang="en-CA" sz="1050" dirty="0">
              <a:solidFill>
                <a:schemeClr val="bg1"/>
              </a:solidFill>
              <a:effectLst>
                <a:outerShdw blurRad="38100" dist="38100" dir="2700000" algn="tl">
                  <a:srgbClr val="000000">
                    <a:alpha val="43137"/>
                  </a:srgbClr>
                </a:outerShdw>
              </a:effectLst>
            </a:endParaRPr>
          </a:p>
        </p:txBody>
      </p:sp>
      <p:sp>
        <p:nvSpPr>
          <p:cNvPr id="32" name="Rectangle 31"/>
          <p:cNvSpPr/>
          <p:nvPr/>
        </p:nvSpPr>
        <p:spPr>
          <a:xfrm>
            <a:off x="3886200" y="4470649"/>
            <a:ext cx="4800600" cy="646331"/>
          </a:xfrm>
          <a:prstGeom prst="rect">
            <a:avLst/>
          </a:prstGeom>
        </p:spPr>
        <p:txBody>
          <a:bodyPr wrap="square">
            <a:spAutoFit/>
          </a:bodyPr>
          <a:lstStyle/>
          <a:p>
            <a:r>
              <a:rPr lang="en-US" b="1" dirty="0" smtClean="0">
                <a:solidFill>
                  <a:srgbClr val="6E8FB7"/>
                </a:solidFill>
                <a:latin typeface="+mn-lt"/>
                <a:cs typeface="+mn-cs"/>
              </a:rPr>
              <a:t>Within these categories, there are actually over 140 actual types of exportable services.</a:t>
            </a:r>
          </a:p>
        </p:txBody>
      </p:sp>
    </p:spTree>
    <p:extLst>
      <p:ext uri="{BB962C8B-B14F-4D97-AF65-F5344CB8AC3E}">
        <p14:creationId xmlns:p14="http://schemas.microsoft.com/office/powerpoint/2010/main" val="37623471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3"/>
          <p:cNvGrpSpPr/>
          <p:nvPr/>
        </p:nvGrpSpPr>
        <p:grpSpPr>
          <a:xfrm>
            <a:off x="4961984" y="2724150"/>
            <a:ext cx="205678" cy="482092"/>
            <a:chOff x="8640763" y="1233921"/>
            <a:chExt cx="179388" cy="427038"/>
          </a:xfrm>
          <a:solidFill>
            <a:schemeClr val="bg1"/>
          </a:solidFill>
        </p:grpSpPr>
        <p:sp>
          <p:nvSpPr>
            <p:cNvPr id="65" name="Freeform 5"/>
            <p:cNvSpPr>
              <a:spLocks/>
            </p:cNvSpPr>
            <p:nvPr/>
          </p:nvSpPr>
          <p:spPr bwMode="auto">
            <a:xfrm>
              <a:off x="8640763" y="1479984"/>
              <a:ext cx="179388" cy="180975"/>
            </a:xfrm>
            <a:custGeom>
              <a:avLst/>
              <a:gdLst>
                <a:gd name="T0" fmla="*/ 21 w 47"/>
                <a:gd name="T1" fmla="*/ 13 h 48"/>
                <a:gd name="T2" fmla="*/ 34 w 47"/>
                <a:gd name="T3" fmla="*/ 13 h 48"/>
                <a:gd name="T4" fmla="*/ 40 w 47"/>
                <a:gd name="T5" fmla="*/ 6 h 48"/>
                <a:gd name="T6" fmla="*/ 34 w 47"/>
                <a:gd name="T7" fmla="*/ 0 h 48"/>
                <a:gd name="T8" fmla="*/ 6 w 47"/>
                <a:gd name="T9" fmla="*/ 0 h 48"/>
                <a:gd name="T10" fmla="*/ 0 w 47"/>
                <a:gd name="T11" fmla="*/ 6 h 48"/>
                <a:gd name="T12" fmla="*/ 0 w 47"/>
                <a:gd name="T13" fmla="*/ 7 h 48"/>
                <a:gd name="T14" fmla="*/ 0 w 47"/>
                <a:gd name="T15" fmla="*/ 7 h 48"/>
                <a:gd name="T16" fmla="*/ 0 w 47"/>
                <a:gd name="T17" fmla="*/ 34 h 48"/>
                <a:gd name="T18" fmla="*/ 6 w 47"/>
                <a:gd name="T19" fmla="*/ 41 h 48"/>
                <a:gd name="T20" fmla="*/ 12 w 47"/>
                <a:gd name="T21" fmla="*/ 34 h 48"/>
                <a:gd name="T22" fmla="*/ 12 w 47"/>
                <a:gd name="T23" fmla="*/ 21 h 48"/>
                <a:gd name="T24" fmla="*/ 36 w 47"/>
                <a:gd name="T25" fmla="*/ 46 h 48"/>
                <a:gd name="T26" fmla="*/ 45 w 47"/>
                <a:gd name="T27" fmla="*/ 46 h 48"/>
                <a:gd name="T28" fmla="*/ 45 w 47"/>
                <a:gd name="T29" fmla="*/ 37 h 48"/>
                <a:gd name="T30" fmla="*/ 21 w 47"/>
                <a:gd name="T31"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48">
                  <a:moveTo>
                    <a:pt x="21" y="13"/>
                  </a:moveTo>
                  <a:cubicBezTo>
                    <a:pt x="34" y="13"/>
                    <a:pt x="34" y="13"/>
                    <a:pt x="34" y="13"/>
                  </a:cubicBezTo>
                  <a:cubicBezTo>
                    <a:pt x="37" y="13"/>
                    <a:pt x="40" y="10"/>
                    <a:pt x="40" y="6"/>
                  </a:cubicBezTo>
                  <a:cubicBezTo>
                    <a:pt x="40" y="3"/>
                    <a:pt x="37" y="0"/>
                    <a:pt x="34" y="0"/>
                  </a:cubicBezTo>
                  <a:cubicBezTo>
                    <a:pt x="6" y="0"/>
                    <a:pt x="6" y="0"/>
                    <a:pt x="6" y="0"/>
                  </a:cubicBezTo>
                  <a:cubicBezTo>
                    <a:pt x="3" y="0"/>
                    <a:pt x="0" y="3"/>
                    <a:pt x="0" y="6"/>
                  </a:cubicBezTo>
                  <a:cubicBezTo>
                    <a:pt x="0" y="7"/>
                    <a:pt x="0" y="7"/>
                    <a:pt x="0" y="7"/>
                  </a:cubicBezTo>
                  <a:cubicBezTo>
                    <a:pt x="0" y="7"/>
                    <a:pt x="0" y="7"/>
                    <a:pt x="0" y="7"/>
                  </a:cubicBezTo>
                  <a:cubicBezTo>
                    <a:pt x="0" y="34"/>
                    <a:pt x="0" y="34"/>
                    <a:pt x="0" y="34"/>
                  </a:cubicBezTo>
                  <a:cubicBezTo>
                    <a:pt x="0" y="38"/>
                    <a:pt x="2" y="41"/>
                    <a:pt x="6" y="41"/>
                  </a:cubicBezTo>
                  <a:cubicBezTo>
                    <a:pt x="9" y="41"/>
                    <a:pt x="12" y="38"/>
                    <a:pt x="12" y="34"/>
                  </a:cubicBezTo>
                  <a:cubicBezTo>
                    <a:pt x="12" y="21"/>
                    <a:pt x="12" y="21"/>
                    <a:pt x="12" y="21"/>
                  </a:cubicBezTo>
                  <a:cubicBezTo>
                    <a:pt x="36" y="46"/>
                    <a:pt x="36" y="46"/>
                    <a:pt x="36" y="46"/>
                  </a:cubicBezTo>
                  <a:cubicBezTo>
                    <a:pt x="39" y="48"/>
                    <a:pt x="43" y="48"/>
                    <a:pt x="45" y="46"/>
                  </a:cubicBezTo>
                  <a:cubicBezTo>
                    <a:pt x="47" y="43"/>
                    <a:pt x="47" y="39"/>
                    <a:pt x="45" y="37"/>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67" name="Freeform 7"/>
            <p:cNvSpPr>
              <a:spLocks/>
            </p:cNvSpPr>
            <p:nvPr/>
          </p:nvSpPr>
          <p:spPr bwMode="auto">
            <a:xfrm>
              <a:off x="8640763" y="1233921"/>
              <a:ext cx="179388" cy="177800"/>
            </a:xfrm>
            <a:custGeom>
              <a:avLst/>
              <a:gdLst>
                <a:gd name="T0" fmla="*/ 0 w 47"/>
                <a:gd name="T1" fmla="*/ 41 h 47"/>
                <a:gd name="T2" fmla="*/ 6 w 47"/>
                <a:gd name="T3" fmla="*/ 47 h 47"/>
                <a:gd name="T4" fmla="*/ 34 w 47"/>
                <a:gd name="T5" fmla="*/ 47 h 47"/>
                <a:gd name="T6" fmla="*/ 40 w 47"/>
                <a:gd name="T7" fmla="*/ 41 h 47"/>
                <a:gd name="T8" fmla="*/ 34 w 47"/>
                <a:gd name="T9" fmla="*/ 35 h 47"/>
                <a:gd name="T10" fmla="*/ 21 w 47"/>
                <a:gd name="T11" fmla="*/ 35 h 47"/>
                <a:gd name="T12" fmla="*/ 45 w 47"/>
                <a:gd name="T13" fmla="*/ 11 h 47"/>
                <a:gd name="T14" fmla="*/ 45 w 47"/>
                <a:gd name="T15" fmla="*/ 2 h 47"/>
                <a:gd name="T16" fmla="*/ 36 w 47"/>
                <a:gd name="T17" fmla="*/ 2 h 47"/>
                <a:gd name="T18" fmla="*/ 12 w 47"/>
                <a:gd name="T19" fmla="*/ 27 h 47"/>
                <a:gd name="T20" fmla="*/ 12 w 47"/>
                <a:gd name="T21" fmla="*/ 13 h 47"/>
                <a:gd name="T22" fmla="*/ 6 w 47"/>
                <a:gd name="T23" fmla="*/ 7 h 47"/>
                <a:gd name="T24" fmla="*/ 0 w 47"/>
                <a:gd name="T25" fmla="*/ 13 h 47"/>
                <a:gd name="T26" fmla="*/ 0 w 47"/>
                <a:gd name="T27" fmla="*/ 41 h 47"/>
                <a:gd name="T28" fmla="*/ 0 w 47"/>
                <a:gd name="T29" fmla="*/ 41 h 47"/>
                <a:gd name="T30" fmla="*/ 0 w 47"/>
                <a:gd name="T3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47">
                  <a:moveTo>
                    <a:pt x="0" y="41"/>
                  </a:moveTo>
                  <a:cubicBezTo>
                    <a:pt x="0" y="45"/>
                    <a:pt x="3" y="47"/>
                    <a:pt x="6" y="47"/>
                  </a:cubicBezTo>
                  <a:cubicBezTo>
                    <a:pt x="34" y="47"/>
                    <a:pt x="34" y="47"/>
                    <a:pt x="34" y="47"/>
                  </a:cubicBezTo>
                  <a:cubicBezTo>
                    <a:pt x="37" y="47"/>
                    <a:pt x="40" y="45"/>
                    <a:pt x="40" y="41"/>
                  </a:cubicBezTo>
                  <a:cubicBezTo>
                    <a:pt x="40" y="38"/>
                    <a:pt x="37" y="35"/>
                    <a:pt x="34" y="35"/>
                  </a:cubicBezTo>
                  <a:cubicBezTo>
                    <a:pt x="21" y="35"/>
                    <a:pt x="21" y="35"/>
                    <a:pt x="21" y="35"/>
                  </a:cubicBezTo>
                  <a:cubicBezTo>
                    <a:pt x="45" y="11"/>
                    <a:pt x="45" y="11"/>
                    <a:pt x="45" y="11"/>
                  </a:cubicBezTo>
                  <a:cubicBezTo>
                    <a:pt x="47" y="8"/>
                    <a:pt x="47" y="4"/>
                    <a:pt x="45" y="2"/>
                  </a:cubicBezTo>
                  <a:cubicBezTo>
                    <a:pt x="43" y="0"/>
                    <a:pt x="39" y="0"/>
                    <a:pt x="36" y="2"/>
                  </a:cubicBezTo>
                  <a:cubicBezTo>
                    <a:pt x="12" y="27"/>
                    <a:pt x="12" y="27"/>
                    <a:pt x="12" y="27"/>
                  </a:cubicBezTo>
                  <a:cubicBezTo>
                    <a:pt x="12" y="13"/>
                    <a:pt x="12" y="13"/>
                    <a:pt x="12" y="13"/>
                  </a:cubicBezTo>
                  <a:cubicBezTo>
                    <a:pt x="12" y="10"/>
                    <a:pt x="9" y="7"/>
                    <a:pt x="6" y="7"/>
                  </a:cubicBezTo>
                  <a:cubicBezTo>
                    <a:pt x="2" y="7"/>
                    <a:pt x="0" y="10"/>
                    <a:pt x="0" y="13"/>
                  </a:cubicBezTo>
                  <a:cubicBezTo>
                    <a:pt x="0" y="41"/>
                    <a:pt x="0" y="41"/>
                    <a:pt x="0" y="41"/>
                  </a:cubicBezTo>
                  <a:cubicBezTo>
                    <a:pt x="0" y="41"/>
                    <a:pt x="0" y="41"/>
                    <a:pt x="0" y="41"/>
                  </a:cubicBezTo>
                  <a:cubicBezTo>
                    <a:pt x="0" y="41"/>
                    <a:pt x="0" y="41"/>
                    <a:pt x="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grpSp>
      <p:sp>
        <p:nvSpPr>
          <p:cNvPr id="64" name="Text Box 10"/>
          <p:cNvSpPr txBox="1">
            <a:spLocks noChangeArrowheads="1"/>
          </p:cNvSpPr>
          <p:nvPr/>
        </p:nvSpPr>
        <p:spPr bwMode="auto">
          <a:xfrm>
            <a:off x="6477000" y="1118012"/>
            <a:ext cx="2743200" cy="2977738"/>
          </a:xfrm>
          <a:prstGeom prst="rect">
            <a:avLst/>
          </a:prstGeom>
          <a:noFill/>
          <a:ln w="9525">
            <a:noFill/>
            <a:miter lim="800000"/>
            <a:headEnd/>
            <a:tailEnd/>
          </a:ln>
        </p:spPr>
        <p:txBody>
          <a:bodyPr wrap="square" lIns="45720" tIns="22860" rIns="45720" bIns="22860">
            <a:spAutoFit/>
          </a:bodyPr>
          <a:lstStyle/>
          <a:p>
            <a:pPr defTabSz="1088205">
              <a:defRPr/>
            </a:pPr>
            <a:r>
              <a:rPr lang="en-US" b="1" dirty="0" smtClean="0">
                <a:solidFill>
                  <a:srgbClr val="6E8FB7"/>
                </a:solidFill>
                <a:latin typeface="+mj-lt"/>
                <a:ea typeface="Open Sans" pitchFamily="34" charset="0"/>
                <a:cs typeface="Open Sans" pitchFamily="34" charset="0"/>
              </a:rPr>
              <a:t>Construction</a:t>
            </a:r>
          </a:p>
          <a:p>
            <a:pPr>
              <a:buFont typeface="Wingdings" pitchFamily="2" charset="2"/>
              <a:buChar char="§"/>
              <a:defRPr/>
            </a:pPr>
            <a:r>
              <a:rPr lang="en-CA" sz="1600" dirty="0" smtClean="0">
                <a:solidFill>
                  <a:schemeClr val="tx1">
                    <a:lumMod val="65000"/>
                    <a:lumOff val="35000"/>
                  </a:schemeClr>
                </a:solidFill>
                <a:latin typeface="+mn-lt"/>
                <a:ea typeface="Open Sans" pitchFamily="34" charset="0"/>
                <a:cs typeface="Open Sans" pitchFamily="34" charset="0"/>
              </a:rPr>
              <a:t> Architecture</a:t>
            </a:r>
          </a:p>
          <a:p>
            <a:pPr>
              <a:buFont typeface="Wingdings" pitchFamily="2" charset="2"/>
              <a:buChar char="§"/>
              <a:defRPr/>
            </a:pPr>
            <a:r>
              <a:rPr lang="en-CA" sz="1600" dirty="0" smtClean="0">
                <a:solidFill>
                  <a:schemeClr val="tx1">
                    <a:lumMod val="65000"/>
                    <a:lumOff val="35000"/>
                  </a:schemeClr>
                </a:solidFill>
                <a:latin typeface="+mn-lt"/>
                <a:ea typeface="Open Sans" pitchFamily="34" charset="0"/>
                <a:cs typeface="Open Sans" pitchFamily="34" charset="0"/>
              </a:rPr>
              <a:t> </a:t>
            </a:r>
            <a:r>
              <a:rPr lang="en-CA" sz="1600" dirty="0">
                <a:solidFill>
                  <a:schemeClr val="tx1">
                    <a:lumMod val="65000"/>
                    <a:lumOff val="35000"/>
                  </a:schemeClr>
                </a:solidFill>
                <a:latin typeface="+mn-lt"/>
                <a:ea typeface="Open Sans" pitchFamily="34" charset="0"/>
                <a:cs typeface="Open Sans" pitchFamily="34" charset="0"/>
              </a:rPr>
              <a:t>Design</a:t>
            </a:r>
          </a:p>
          <a:p>
            <a:pPr>
              <a:buFont typeface="Wingdings" pitchFamily="2" charset="2"/>
              <a:buChar char="§"/>
              <a:defRPr/>
            </a:pPr>
            <a:r>
              <a:rPr lang="en-CA" sz="1600" dirty="0">
                <a:solidFill>
                  <a:schemeClr val="tx1">
                    <a:lumMod val="65000"/>
                    <a:lumOff val="35000"/>
                  </a:schemeClr>
                </a:solidFill>
                <a:latin typeface="+mn-lt"/>
                <a:ea typeface="Open Sans" pitchFamily="34" charset="0"/>
                <a:cs typeface="Open Sans" pitchFamily="34" charset="0"/>
              </a:rPr>
              <a:t> Engineering</a:t>
            </a:r>
          </a:p>
          <a:p>
            <a:pPr>
              <a:buFont typeface="Wingdings" pitchFamily="2" charset="2"/>
              <a:buChar char="§"/>
              <a:defRPr/>
            </a:pPr>
            <a:r>
              <a:rPr lang="en-CA" sz="1600" dirty="0">
                <a:solidFill>
                  <a:schemeClr val="tx1">
                    <a:lumMod val="65000"/>
                    <a:lumOff val="35000"/>
                  </a:schemeClr>
                </a:solidFill>
                <a:latin typeface="+mn-lt"/>
                <a:ea typeface="Open Sans" pitchFamily="34" charset="0"/>
                <a:cs typeface="Open Sans" pitchFamily="34" charset="0"/>
              </a:rPr>
              <a:t> Trades</a:t>
            </a:r>
          </a:p>
          <a:p>
            <a:pPr>
              <a:buFont typeface="Wingdings" pitchFamily="2" charset="2"/>
              <a:buChar char="§"/>
              <a:defRPr/>
            </a:pPr>
            <a:r>
              <a:rPr lang="en-CA" sz="1600" dirty="0">
                <a:solidFill>
                  <a:schemeClr val="tx1">
                    <a:lumMod val="65000"/>
                    <a:lumOff val="35000"/>
                  </a:schemeClr>
                </a:solidFill>
                <a:latin typeface="+mn-lt"/>
                <a:ea typeface="Open Sans" pitchFamily="34" charset="0"/>
                <a:cs typeface="Open Sans" pitchFamily="34" charset="0"/>
              </a:rPr>
              <a:t> Urban </a:t>
            </a:r>
            <a:r>
              <a:rPr lang="en-CA" sz="1600" dirty="0" smtClean="0">
                <a:solidFill>
                  <a:schemeClr val="tx1">
                    <a:lumMod val="65000"/>
                    <a:lumOff val="35000"/>
                  </a:schemeClr>
                </a:solidFill>
                <a:latin typeface="+mn-lt"/>
                <a:ea typeface="Open Sans" pitchFamily="34" charset="0"/>
                <a:cs typeface="Open Sans" pitchFamily="34" charset="0"/>
              </a:rPr>
              <a:t>Planning</a:t>
            </a:r>
          </a:p>
          <a:p>
            <a:pPr>
              <a:buFont typeface="Wingdings" pitchFamily="2" charset="2"/>
              <a:buChar char="§"/>
              <a:defRPr/>
            </a:pPr>
            <a:endParaRPr lang="en-CA" sz="1050" dirty="0" smtClean="0">
              <a:solidFill>
                <a:schemeClr val="tx1">
                  <a:lumMod val="65000"/>
                  <a:lumOff val="35000"/>
                </a:schemeClr>
              </a:solidFill>
              <a:latin typeface="Open Sans" pitchFamily="34" charset="0"/>
              <a:ea typeface="Open Sans" pitchFamily="34" charset="0"/>
              <a:cs typeface="Open Sans" pitchFamily="34" charset="0"/>
            </a:endParaRPr>
          </a:p>
          <a:p>
            <a:pPr defTabSz="1088205">
              <a:defRPr/>
            </a:pPr>
            <a:r>
              <a:rPr lang="en-US" b="1" dirty="0" smtClean="0">
                <a:solidFill>
                  <a:srgbClr val="6E8FB7"/>
                </a:solidFill>
                <a:latin typeface="+mj-lt"/>
                <a:ea typeface="Open Sans" pitchFamily="34" charset="0"/>
                <a:cs typeface="Open Sans" pitchFamily="34" charset="0"/>
              </a:rPr>
              <a:t>Creative</a:t>
            </a:r>
          </a:p>
          <a:p>
            <a:pPr>
              <a:buFont typeface="Wingdings" pitchFamily="2" charset="2"/>
              <a:buChar char="§"/>
              <a:defRPr/>
            </a:pPr>
            <a:r>
              <a:rPr lang="en-CA" sz="1600" dirty="0" smtClean="0">
                <a:solidFill>
                  <a:schemeClr val="tx1">
                    <a:lumMod val="65000"/>
                    <a:lumOff val="35000"/>
                  </a:schemeClr>
                </a:solidFill>
                <a:latin typeface="+mn-lt"/>
                <a:ea typeface="Open Sans" pitchFamily="34" charset="0"/>
                <a:cs typeface="Open Sans" pitchFamily="34" charset="0"/>
              </a:rPr>
              <a:t> Fashion and Design</a:t>
            </a:r>
          </a:p>
          <a:p>
            <a:pPr>
              <a:buFont typeface="Wingdings" pitchFamily="2" charset="2"/>
              <a:buChar char="§"/>
              <a:defRPr/>
            </a:pPr>
            <a:r>
              <a:rPr lang="en-CA" sz="1600" dirty="0" smtClean="0">
                <a:solidFill>
                  <a:schemeClr val="tx1">
                    <a:lumMod val="65000"/>
                    <a:lumOff val="35000"/>
                  </a:schemeClr>
                </a:solidFill>
                <a:latin typeface="+mn-lt"/>
                <a:ea typeface="Open Sans" pitchFamily="34" charset="0"/>
                <a:cs typeface="Open Sans" pitchFamily="34" charset="0"/>
              </a:rPr>
              <a:t> Film and Video</a:t>
            </a:r>
          </a:p>
          <a:p>
            <a:pPr>
              <a:buFont typeface="Wingdings" pitchFamily="2" charset="2"/>
              <a:buChar char="§"/>
              <a:defRPr/>
            </a:pPr>
            <a:r>
              <a:rPr lang="en-CA" sz="1600" dirty="0" smtClean="0">
                <a:solidFill>
                  <a:schemeClr val="tx1">
                    <a:lumMod val="65000"/>
                    <a:lumOff val="35000"/>
                  </a:schemeClr>
                </a:solidFill>
                <a:latin typeface="+mn-lt"/>
                <a:ea typeface="Open Sans" pitchFamily="34" charset="0"/>
                <a:cs typeface="Open Sans" pitchFamily="34" charset="0"/>
              </a:rPr>
              <a:t> Music and Performing Arts</a:t>
            </a:r>
          </a:p>
          <a:p>
            <a:pPr>
              <a:buFont typeface="Wingdings" pitchFamily="2" charset="2"/>
              <a:buChar char="§"/>
              <a:defRPr/>
            </a:pPr>
            <a:r>
              <a:rPr lang="en-CA" sz="1600" dirty="0" smtClean="0">
                <a:solidFill>
                  <a:schemeClr val="tx1">
                    <a:lumMod val="65000"/>
                    <a:lumOff val="35000"/>
                  </a:schemeClr>
                </a:solidFill>
                <a:latin typeface="+mn-lt"/>
                <a:ea typeface="Open Sans" pitchFamily="34" charset="0"/>
                <a:cs typeface="Open Sans" pitchFamily="34" charset="0"/>
              </a:rPr>
              <a:t> Visual Arts</a:t>
            </a:r>
          </a:p>
        </p:txBody>
      </p:sp>
      <p:sp>
        <p:nvSpPr>
          <p:cNvPr id="70" name="Text Box 10"/>
          <p:cNvSpPr txBox="1">
            <a:spLocks noChangeArrowheads="1"/>
          </p:cNvSpPr>
          <p:nvPr/>
        </p:nvSpPr>
        <p:spPr bwMode="auto">
          <a:xfrm>
            <a:off x="3505200" y="1112312"/>
            <a:ext cx="2743200" cy="3947234"/>
          </a:xfrm>
          <a:prstGeom prst="rect">
            <a:avLst/>
          </a:prstGeom>
          <a:noFill/>
          <a:ln w="9525">
            <a:noFill/>
            <a:miter lim="800000"/>
            <a:headEnd/>
            <a:tailEnd/>
          </a:ln>
        </p:spPr>
        <p:txBody>
          <a:bodyPr wrap="square" lIns="45720" tIns="22860" rIns="45720" bIns="22860">
            <a:spAutoFit/>
          </a:bodyPr>
          <a:lstStyle/>
          <a:p>
            <a:pPr defTabSz="1088205">
              <a:defRPr/>
            </a:pPr>
            <a:r>
              <a:rPr lang="en-US" b="1" dirty="0" smtClean="0">
                <a:solidFill>
                  <a:srgbClr val="6E8FB7"/>
                </a:solidFill>
                <a:latin typeface="+mj-lt"/>
                <a:ea typeface="Open Sans" pitchFamily="34" charset="0"/>
                <a:cs typeface="Open Sans" pitchFamily="34" charset="0"/>
              </a:rPr>
              <a:t>Environment</a:t>
            </a:r>
            <a:endParaRPr lang="en-CA" b="1" dirty="0" smtClean="0">
              <a:solidFill>
                <a:srgbClr val="6E8FB7"/>
              </a:solidFill>
              <a:latin typeface="+mj-lt"/>
              <a:ea typeface="Open Sans" pitchFamily="34" charset="0"/>
              <a:cs typeface="Open Sans" pitchFamily="34" charset="0"/>
            </a:endParaRPr>
          </a:p>
          <a:p>
            <a:pPr>
              <a:buFont typeface="Wingdings" pitchFamily="2" charset="2"/>
              <a:buChar char="§"/>
              <a:defRPr/>
            </a:pPr>
            <a:r>
              <a:rPr lang="en-CA" sz="1600" dirty="0" smtClean="0">
                <a:solidFill>
                  <a:schemeClr val="tx1">
                    <a:lumMod val="65000"/>
                    <a:lumOff val="35000"/>
                  </a:schemeClr>
                </a:solidFill>
                <a:latin typeface="+mn-lt"/>
                <a:ea typeface="Open Sans" pitchFamily="34" charset="0"/>
                <a:cs typeface="Open Sans" pitchFamily="34" charset="0"/>
              </a:rPr>
              <a:t> Environmental Assessment</a:t>
            </a:r>
          </a:p>
          <a:p>
            <a:pPr>
              <a:buFont typeface="Wingdings" pitchFamily="2" charset="2"/>
              <a:buChar char="§"/>
              <a:defRPr/>
            </a:pPr>
            <a:r>
              <a:rPr lang="en-CA" sz="1600" dirty="0" smtClean="0">
                <a:solidFill>
                  <a:schemeClr val="tx1">
                    <a:lumMod val="65000"/>
                    <a:lumOff val="35000"/>
                  </a:schemeClr>
                </a:solidFill>
                <a:latin typeface="+mn-lt"/>
                <a:ea typeface="Open Sans" pitchFamily="34" charset="0"/>
                <a:cs typeface="Open Sans" pitchFamily="34" charset="0"/>
              </a:rPr>
              <a:t> Environmental clean-up</a:t>
            </a:r>
          </a:p>
          <a:p>
            <a:pPr>
              <a:buFont typeface="Wingdings" pitchFamily="2" charset="2"/>
              <a:buChar char="§"/>
              <a:defRPr/>
            </a:pPr>
            <a:r>
              <a:rPr lang="en-CA" sz="1600" dirty="0" smtClean="0">
                <a:solidFill>
                  <a:schemeClr val="tx1">
                    <a:lumMod val="65000"/>
                    <a:lumOff val="35000"/>
                  </a:schemeClr>
                </a:solidFill>
                <a:latin typeface="+mn-lt"/>
                <a:ea typeface="Open Sans" pitchFamily="34" charset="0"/>
                <a:cs typeface="Open Sans" pitchFamily="34" charset="0"/>
              </a:rPr>
              <a:t> Renewable energy</a:t>
            </a:r>
          </a:p>
          <a:p>
            <a:pPr defTabSz="1088205">
              <a:defRPr/>
            </a:pPr>
            <a:endParaRPr lang="en-US" b="1" dirty="0" smtClean="0">
              <a:solidFill>
                <a:srgbClr val="6E8FB7"/>
              </a:solidFill>
              <a:latin typeface="+mj-lt"/>
              <a:ea typeface="Open Sans" pitchFamily="34" charset="0"/>
              <a:cs typeface="Open Sans" pitchFamily="34" charset="0"/>
            </a:endParaRPr>
          </a:p>
          <a:p>
            <a:pPr defTabSz="1088205">
              <a:defRPr/>
            </a:pPr>
            <a:r>
              <a:rPr lang="en-US" b="1" dirty="0" smtClean="0">
                <a:solidFill>
                  <a:srgbClr val="6E8FB7"/>
                </a:solidFill>
                <a:latin typeface="+mj-lt"/>
                <a:ea typeface="Open Sans" pitchFamily="34" charset="0"/>
                <a:cs typeface="Open Sans" pitchFamily="34" charset="0"/>
              </a:rPr>
              <a:t>Health-related</a:t>
            </a:r>
            <a:endParaRPr lang="en-US" b="1" dirty="0">
              <a:solidFill>
                <a:srgbClr val="6E8FB7"/>
              </a:solidFill>
              <a:latin typeface="+mj-lt"/>
              <a:ea typeface="Open Sans" pitchFamily="34" charset="0"/>
              <a:cs typeface="Open Sans" pitchFamily="34" charset="0"/>
            </a:endParaRPr>
          </a:p>
          <a:p>
            <a:pPr>
              <a:buFont typeface="Wingdings" pitchFamily="2" charset="2"/>
              <a:buChar char="§"/>
              <a:defRPr/>
            </a:pPr>
            <a:r>
              <a:rPr lang="en-CA" sz="1600" dirty="0">
                <a:solidFill>
                  <a:schemeClr val="tx1">
                    <a:lumMod val="65000"/>
                    <a:lumOff val="35000"/>
                  </a:schemeClr>
                </a:solidFill>
                <a:latin typeface="+mn-lt"/>
                <a:ea typeface="Open Sans" pitchFamily="34" charset="0"/>
                <a:cs typeface="Open Sans" pitchFamily="34" charset="0"/>
              </a:rPr>
              <a:t> Diagnostic and Telemedicine</a:t>
            </a:r>
          </a:p>
          <a:p>
            <a:pPr>
              <a:buFont typeface="Wingdings" pitchFamily="2" charset="2"/>
              <a:buChar char="§"/>
              <a:defRPr/>
            </a:pPr>
            <a:r>
              <a:rPr lang="en-CA" sz="1600" dirty="0">
                <a:solidFill>
                  <a:schemeClr val="tx1">
                    <a:lumMod val="65000"/>
                    <a:lumOff val="35000"/>
                  </a:schemeClr>
                </a:solidFill>
                <a:latin typeface="+mn-lt"/>
                <a:ea typeface="Open Sans" pitchFamily="34" charset="0"/>
                <a:cs typeface="Open Sans" pitchFamily="34" charset="0"/>
              </a:rPr>
              <a:t> Health and Wellness Tourism</a:t>
            </a:r>
          </a:p>
          <a:p>
            <a:pPr>
              <a:buFont typeface="Wingdings" pitchFamily="2" charset="2"/>
              <a:buChar char="§"/>
              <a:defRPr/>
            </a:pPr>
            <a:r>
              <a:rPr lang="en-CA" sz="1600" dirty="0">
                <a:solidFill>
                  <a:schemeClr val="tx1">
                    <a:lumMod val="65000"/>
                    <a:lumOff val="35000"/>
                  </a:schemeClr>
                </a:solidFill>
                <a:latin typeface="+mn-lt"/>
                <a:ea typeface="Open Sans" pitchFamily="34" charset="0"/>
                <a:cs typeface="Open Sans" pitchFamily="34" charset="0"/>
              </a:rPr>
              <a:t> Medical </a:t>
            </a:r>
            <a:r>
              <a:rPr lang="en-CA" sz="1600" dirty="0" smtClean="0">
                <a:solidFill>
                  <a:schemeClr val="tx1">
                    <a:lumMod val="65000"/>
                    <a:lumOff val="35000"/>
                  </a:schemeClr>
                </a:solidFill>
                <a:latin typeface="+mn-lt"/>
                <a:ea typeface="Open Sans" pitchFamily="34" charset="0"/>
                <a:cs typeface="Open Sans" pitchFamily="34" charset="0"/>
              </a:rPr>
              <a:t>Transcription</a:t>
            </a:r>
          </a:p>
          <a:p>
            <a:pPr>
              <a:buFont typeface="Wingdings" pitchFamily="2" charset="2"/>
              <a:buChar char="§"/>
              <a:defRPr/>
            </a:pPr>
            <a:endParaRPr lang="en-CA" sz="1050" dirty="0" smtClean="0">
              <a:solidFill>
                <a:schemeClr val="tx1">
                  <a:lumMod val="65000"/>
                  <a:lumOff val="35000"/>
                </a:schemeClr>
              </a:solidFill>
              <a:latin typeface="Open Sans" pitchFamily="34" charset="0"/>
              <a:ea typeface="Open Sans" pitchFamily="34" charset="0"/>
              <a:cs typeface="Open Sans" pitchFamily="34" charset="0"/>
            </a:endParaRPr>
          </a:p>
          <a:p>
            <a:pPr defTabSz="1088205">
              <a:defRPr/>
            </a:pPr>
            <a:r>
              <a:rPr lang="en-US" b="1" dirty="0" smtClean="0">
                <a:solidFill>
                  <a:srgbClr val="6E8FB7"/>
                </a:solidFill>
                <a:latin typeface="+mj-lt"/>
                <a:ea typeface="Open Sans" pitchFamily="34" charset="0"/>
                <a:cs typeface="Open Sans" pitchFamily="34" charset="0"/>
              </a:rPr>
              <a:t>ICT and IT Enabled</a:t>
            </a:r>
            <a:endParaRPr lang="en-CA" b="1" dirty="0" smtClean="0">
              <a:solidFill>
                <a:srgbClr val="6E8FB7"/>
              </a:solidFill>
              <a:latin typeface="+mj-lt"/>
              <a:ea typeface="Open Sans" pitchFamily="34" charset="0"/>
              <a:cs typeface="Open Sans" pitchFamily="34" charset="0"/>
            </a:endParaRPr>
          </a:p>
          <a:p>
            <a:pPr>
              <a:buFont typeface="Wingdings" pitchFamily="2" charset="2"/>
              <a:buChar char="§"/>
              <a:defRPr/>
            </a:pPr>
            <a:r>
              <a:rPr lang="en-CA" sz="1600" dirty="0" smtClean="0">
                <a:solidFill>
                  <a:schemeClr val="tx1">
                    <a:lumMod val="65000"/>
                    <a:lumOff val="35000"/>
                  </a:schemeClr>
                </a:solidFill>
                <a:latin typeface="+mn-lt"/>
                <a:ea typeface="Open Sans" pitchFamily="34" charset="0"/>
                <a:cs typeface="Open Sans" pitchFamily="34" charset="0"/>
              </a:rPr>
              <a:t> Business process outsourcing</a:t>
            </a:r>
          </a:p>
          <a:p>
            <a:pPr>
              <a:buFont typeface="Wingdings" pitchFamily="2" charset="2"/>
              <a:buChar char="§"/>
              <a:defRPr/>
            </a:pPr>
            <a:r>
              <a:rPr lang="en-CA" sz="1600" dirty="0" smtClean="0">
                <a:solidFill>
                  <a:schemeClr val="tx1">
                    <a:lumMod val="65000"/>
                    <a:lumOff val="35000"/>
                  </a:schemeClr>
                </a:solidFill>
                <a:latin typeface="+mn-lt"/>
                <a:ea typeface="Open Sans" pitchFamily="34" charset="0"/>
                <a:cs typeface="Open Sans" pitchFamily="34" charset="0"/>
              </a:rPr>
              <a:t> E-commerce</a:t>
            </a:r>
          </a:p>
          <a:p>
            <a:pPr>
              <a:buFont typeface="Wingdings" pitchFamily="2" charset="2"/>
              <a:buChar char="§"/>
              <a:defRPr/>
            </a:pPr>
            <a:r>
              <a:rPr lang="en-CA" sz="1600" dirty="0" smtClean="0">
                <a:solidFill>
                  <a:schemeClr val="tx1">
                    <a:lumMod val="65000"/>
                    <a:lumOff val="35000"/>
                  </a:schemeClr>
                </a:solidFill>
                <a:latin typeface="+mn-lt"/>
                <a:ea typeface="Open Sans" pitchFamily="34" charset="0"/>
                <a:cs typeface="Open Sans" pitchFamily="34" charset="0"/>
              </a:rPr>
              <a:t> Graphic Design</a:t>
            </a:r>
          </a:p>
          <a:p>
            <a:pPr>
              <a:buFont typeface="Wingdings" pitchFamily="2" charset="2"/>
              <a:buChar char="§"/>
              <a:defRPr/>
            </a:pPr>
            <a:r>
              <a:rPr lang="en-CA" sz="1600" dirty="0" smtClean="0">
                <a:solidFill>
                  <a:schemeClr val="tx1">
                    <a:lumMod val="65000"/>
                    <a:lumOff val="35000"/>
                  </a:schemeClr>
                </a:solidFill>
                <a:latin typeface="+mn-lt"/>
                <a:ea typeface="Open Sans" pitchFamily="34" charset="0"/>
                <a:cs typeface="Open Sans" pitchFamily="34" charset="0"/>
              </a:rPr>
              <a:t> Internet service provision</a:t>
            </a:r>
          </a:p>
          <a:p>
            <a:pPr defTabSz="1088205">
              <a:defRPr/>
            </a:pPr>
            <a:endParaRPr lang="en-US" sz="1100" dirty="0">
              <a:solidFill>
                <a:schemeClr val="bg1">
                  <a:lumMod val="65000"/>
                </a:schemeClr>
              </a:solidFill>
              <a:latin typeface="Open Sans" pitchFamily="34" charset="0"/>
              <a:ea typeface="Open Sans" pitchFamily="34" charset="0"/>
              <a:cs typeface="Open Sans" pitchFamily="34" charset="0"/>
            </a:endParaRPr>
          </a:p>
        </p:txBody>
      </p:sp>
      <p:sp>
        <p:nvSpPr>
          <p:cNvPr id="39" name="Rectangle 38"/>
          <p:cNvSpPr/>
          <p:nvPr/>
        </p:nvSpPr>
        <p:spPr>
          <a:xfrm>
            <a:off x="457200" y="1123950"/>
            <a:ext cx="2743200" cy="3847207"/>
          </a:xfrm>
          <a:prstGeom prst="rect">
            <a:avLst/>
          </a:prstGeom>
        </p:spPr>
        <p:txBody>
          <a:bodyPr wrap="square">
            <a:spAutoFit/>
          </a:bodyPr>
          <a:lstStyle/>
          <a:p>
            <a:pPr>
              <a:defRPr/>
            </a:pPr>
            <a:r>
              <a:rPr lang="en-US" b="1" dirty="0" smtClean="0">
                <a:solidFill>
                  <a:srgbClr val="6E8FB7"/>
                </a:solidFill>
                <a:latin typeface="+mj-lt"/>
                <a:ea typeface="Open Sans" pitchFamily="34" charset="0"/>
                <a:cs typeface="Open Sans" pitchFamily="34" charset="0"/>
              </a:rPr>
              <a:t>Business and Professional Services</a:t>
            </a:r>
            <a:endParaRPr lang="en-CA" b="1" dirty="0">
              <a:solidFill>
                <a:srgbClr val="6E8FB7"/>
              </a:solidFill>
              <a:latin typeface="+mj-lt"/>
              <a:ea typeface="Open Sans" pitchFamily="34" charset="0"/>
              <a:cs typeface="Open Sans" pitchFamily="34" charset="0"/>
            </a:endParaRPr>
          </a:p>
          <a:p>
            <a:pPr>
              <a:buFont typeface="Wingdings" pitchFamily="2" charset="2"/>
              <a:buChar char="§"/>
              <a:defRPr/>
            </a:pPr>
            <a:r>
              <a:rPr lang="en-CA" sz="1600" dirty="0">
                <a:solidFill>
                  <a:schemeClr val="tx1">
                    <a:lumMod val="65000"/>
                    <a:lumOff val="35000"/>
                  </a:schemeClr>
                </a:solidFill>
                <a:latin typeface="+mj-lt"/>
                <a:ea typeface="Open Sans" pitchFamily="34" charset="0"/>
                <a:cs typeface="Open Sans" pitchFamily="34" charset="0"/>
              </a:rPr>
              <a:t> </a:t>
            </a:r>
            <a:r>
              <a:rPr lang="en-CA" sz="1600" dirty="0">
                <a:solidFill>
                  <a:schemeClr val="tx1">
                    <a:lumMod val="65000"/>
                    <a:lumOff val="35000"/>
                  </a:schemeClr>
                </a:solidFill>
                <a:latin typeface="+mn-lt"/>
                <a:ea typeface="Open Sans" pitchFamily="34" charset="0"/>
                <a:cs typeface="Open Sans" pitchFamily="34" charset="0"/>
              </a:rPr>
              <a:t>Accounting</a:t>
            </a:r>
          </a:p>
          <a:p>
            <a:pPr>
              <a:buFont typeface="Wingdings" pitchFamily="2" charset="2"/>
              <a:buChar char="§"/>
              <a:defRPr/>
            </a:pPr>
            <a:r>
              <a:rPr lang="en-CA" sz="1600" dirty="0">
                <a:solidFill>
                  <a:schemeClr val="tx1">
                    <a:lumMod val="65000"/>
                    <a:lumOff val="35000"/>
                  </a:schemeClr>
                </a:solidFill>
                <a:latin typeface="+mn-lt"/>
                <a:ea typeface="Open Sans" pitchFamily="34" charset="0"/>
                <a:cs typeface="Open Sans" pitchFamily="34" charset="0"/>
              </a:rPr>
              <a:t> Advertising</a:t>
            </a:r>
          </a:p>
          <a:p>
            <a:pPr>
              <a:buFont typeface="Wingdings" pitchFamily="2" charset="2"/>
              <a:buChar char="§"/>
              <a:defRPr/>
            </a:pPr>
            <a:r>
              <a:rPr lang="en-CA" sz="1600" dirty="0">
                <a:solidFill>
                  <a:schemeClr val="tx1">
                    <a:lumMod val="65000"/>
                    <a:lumOff val="35000"/>
                  </a:schemeClr>
                </a:solidFill>
                <a:latin typeface="+mn-lt"/>
                <a:ea typeface="Open Sans" pitchFamily="34" charset="0"/>
                <a:cs typeface="Open Sans" pitchFamily="34" charset="0"/>
              </a:rPr>
              <a:t> </a:t>
            </a:r>
            <a:r>
              <a:rPr lang="en-CA" sz="1600" dirty="0" smtClean="0">
                <a:solidFill>
                  <a:schemeClr val="tx1">
                    <a:lumMod val="65000"/>
                    <a:lumOff val="35000"/>
                  </a:schemeClr>
                </a:solidFill>
                <a:latin typeface="+mn-lt"/>
                <a:ea typeface="Open Sans" pitchFamily="34" charset="0"/>
                <a:cs typeface="Open Sans" pitchFamily="34" charset="0"/>
              </a:rPr>
              <a:t>Courier</a:t>
            </a:r>
          </a:p>
          <a:p>
            <a:pPr>
              <a:buFont typeface="Wingdings" pitchFamily="2" charset="2"/>
              <a:buChar char="§"/>
              <a:defRPr/>
            </a:pPr>
            <a:r>
              <a:rPr lang="en-CA" sz="1600" dirty="0" smtClean="0">
                <a:solidFill>
                  <a:schemeClr val="tx1">
                    <a:lumMod val="65000"/>
                    <a:lumOff val="35000"/>
                  </a:schemeClr>
                </a:solidFill>
                <a:latin typeface="+mn-lt"/>
                <a:ea typeface="Open Sans" pitchFamily="34" charset="0"/>
                <a:cs typeface="Open Sans" pitchFamily="34" charset="0"/>
              </a:rPr>
              <a:t> Education and Training</a:t>
            </a:r>
            <a:endParaRPr lang="en-CA" sz="1600" dirty="0">
              <a:solidFill>
                <a:schemeClr val="tx1">
                  <a:lumMod val="65000"/>
                  <a:lumOff val="35000"/>
                </a:schemeClr>
              </a:solidFill>
              <a:latin typeface="+mn-lt"/>
              <a:ea typeface="Open Sans" pitchFamily="34" charset="0"/>
              <a:cs typeface="Open Sans" pitchFamily="34" charset="0"/>
            </a:endParaRPr>
          </a:p>
          <a:p>
            <a:pPr>
              <a:buFont typeface="Wingdings" pitchFamily="2" charset="2"/>
              <a:buChar char="§"/>
              <a:defRPr/>
            </a:pPr>
            <a:r>
              <a:rPr lang="en-CA" sz="1600" dirty="0">
                <a:solidFill>
                  <a:schemeClr val="tx1">
                    <a:lumMod val="65000"/>
                    <a:lumOff val="35000"/>
                  </a:schemeClr>
                </a:solidFill>
                <a:latin typeface="+mn-lt"/>
                <a:ea typeface="Open Sans" pitchFamily="34" charset="0"/>
                <a:cs typeface="Open Sans" pitchFamily="34" charset="0"/>
              </a:rPr>
              <a:t> Financial</a:t>
            </a:r>
          </a:p>
          <a:p>
            <a:pPr>
              <a:buFont typeface="Wingdings" pitchFamily="2" charset="2"/>
              <a:buChar char="§"/>
              <a:defRPr/>
            </a:pPr>
            <a:r>
              <a:rPr lang="en-CA" sz="1600" dirty="0">
                <a:solidFill>
                  <a:schemeClr val="tx1">
                    <a:lumMod val="65000"/>
                    <a:lumOff val="35000"/>
                  </a:schemeClr>
                </a:solidFill>
                <a:latin typeface="+mn-lt"/>
                <a:ea typeface="Open Sans" pitchFamily="34" charset="0"/>
                <a:cs typeface="Open Sans" pitchFamily="34" charset="0"/>
              </a:rPr>
              <a:t> Legal</a:t>
            </a:r>
          </a:p>
          <a:p>
            <a:pPr>
              <a:buFont typeface="Wingdings" pitchFamily="2" charset="2"/>
              <a:buChar char="§"/>
              <a:defRPr/>
            </a:pPr>
            <a:r>
              <a:rPr lang="en-CA" sz="1600" dirty="0">
                <a:solidFill>
                  <a:schemeClr val="tx1">
                    <a:lumMod val="65000"/>
                    <a:lumOff val="35000"/>
                  </a:schemeClr>
                </a:solidFill>
                <a:latin typeface="+mn-lt"/>
                <a:ea typeface="Open Sans" pitchFamily="34" charset="0"/>
                <a:cs typeface="Open Sans" pitchFamily="34" charset="0"/>
              </a:rPr>
              <a:t> Management Consulting</a:t>
            </a:r>
          </a:p>
          <a:p>
            <a:pPr>
              <a:buFont typeface="Wingdings" pitchFamily="2" charset="2"/>
              <a:buChar char="§"/>
              <a:defRPr/>
            </a:pPr>
            <a:r>
              <a:rPr lang="en-CA" sz="1600" dirty="0">
                <a:solidFill>
                  <a:schemeClr val="tx1">
                    <a:lumMod val="65000"/>
                    <a:lumOff val="35000"/>
                  </a:schemeClr>
                </a:solidFill>
                <a:latin typeface="+mn-lt"/>
                <a:ea typeface="Open Sans" pitchFamily="34" charset="0"/>
                <a:cs typeface="Open Sans" pitchFamily="34" charset="0"/>
              </a:rPr>
              <a:t> Market Research </a:t>
            </a:r>
          </a:p>
          <a:p>
            <a:pPr>
              <a:buFont typeface="Wingdings" pitchFamily="2" charset="2"/>
              <a:buChar char="§"/>
              <a:defRPr/>
            </a:pPr>
            <a:r>
              <a:rPr lang="en-CA" sz="1600" dirty="0">
                <a:solidFill>
                  <a:schemeClr val="tx1">
                    <a:lumMod val="65000"/>
                    <a:lumOff val="35000"/>
                  </a:schemeClr>
                </a:solidFill>
                <a:latin typeface="+mn-lt"/>
                <a:ea typeface="Open Sans" pitchFamily="34" charset="0"/>
                <a:cs typeface="Open Sans" pitchFamily="34" charset="0"/>
              </a:rPr>
              <a:t> Marketing</a:t>
            </a:r>
          </a:p>
          <a:p>
            <a:pPr>
              <a:buFont typeface="Wingdings" pitchFamily="2" charset="2"/>
              <a:buChar char="§"/>
              <a:defRPr/>
            </a:pPr>
            <a:r>
              <a:rPr lang="en-CA" sz="1600" dirty="0">
                <a:solidFill>
                  <a:schemeClr val="tx1">
                    <a:lumMod val="65000"/>
                    <a:lumOff val="35000"/>
                  </a:schemeClr>
                </a:solidFill>
                <a:latin typeface="+mn-lt"/>
                <a:ea typeface="Open Sans" pitchFamily="34" charset="0"/>
                <a:cs typeface="Open Sans" pitchFamily="34" charset="0"/>
              </a:rPr>
              <a:t> Printing</a:t>
            </a:r>
          </a:p>
          <a:p>
            <a:pPr>
              <a:buFont typeface="Wingdings" pitchFamily="2" charset="2"/>
              <a:buChar char="§"/>
              <a:defRPr/>
            </a:pPr>
            <a:r>
              <a:rPr lang="en-CA" sz="1600" dirty="0">
                <a:solidFill>
                  <a:schemeClr val="tx1">
                    <a:lumMod val="65000"/>
                    <a:lumOff val="35000"/>
                  </a:schemeClr>
                </a:solidFill>
                <a:latin typeface="+mn-lt"/>
                <a:ea typeface="Open Sans" pitchFamily="34" charset="0"/>
                <a:cs typeface="Open Sans" pitchFamily="34" charset="0"/>
              </a:rPr>
              <a:t> Real Estate</a:t>
            </a:r>
          </a:p>
          <a:p>
            <a:pPr>
              <a:buFont typeface="Wingdings" pitchFamily="2" charset="2"/>
              <a:buChar char="§"/>
              <a:defRPr/>
            </a:pPr>
            <a:r>
              <a:rPr lang="en-CA" sz="1600" dirty="0">
                <a:solidFill>
                  <a:schemeClr val="tx1">
                    <a:lumMod val="65000"/>
                    <a:lumOff val="35000"/>
                  </a:schemeClr>
                </a:solidFill>
                <a:latin typeface="+mn-lt"/>
                <a:ea typeface="Open Sans" pitchFamily="34" charset="0"/>
                <a:cs typeface="Open Sans" pitchFamily="34" charset="0"/>
              </a:rPr>
              <a:t> Security</a:t>
            </a:r>
          </a:p>
          <a:p>
            <a:pPr>
              <a:buFont typeface="Wingdings" pitchFamily="2" charset="2"/>
              <a:buChar char="§"/>
              <a:defRPr/>
            </a:pPr>
            <a:r>
              <a:rPr lang="en-CA" sz="1600" dirty="0">
                <a:solidFill>
                  <a:schemeClr val="tx1">
                    <a:lumMod val="65000"/>
                    <a:lumOff val="35000"/>
                  </a:schemeClr>
                </a:solidFill>
                <a:latin typeface="+mn-lt"/>
                <a:ea typeface="Open Sans" pitchFamily="34" charset="0"/>
                <a:cs typeface="Open Sans" pitchFamily="34" charset="0"/>
              </a:rPr>
              <a:t> Wholesaling/Retailing</a:t>
            </a:r>
          </a:p>
        </p:txBody>
      </p:sp>
      <p:sp>
        <p:nvSpPr>
          <p:cNvPr id="3" name="Title 2"/>
          <p:cNvSpPr>
            <a:spLocks noGrp="1"/>
          </p:cNvSpPr>
          <p:nvPr>
            <p:ph type="title"/>
          </p:nvPr>
        </p:nvSpPr>
        <p:spPr/>
        <p:txBody>
          <a:bodyPr>
            <a:normAutofit fontScale="90000"/>
          </a:bodyPr>
          <a:lstStyle/>
          <a:p>
            <a:r>
              <a:rPr lang="en-CA" dirty="0" smtClean="0"/>
              <a:t>Examples of Services Exported</a:t>
            </a:r>
            <a:endParaRPr lang="en-CA" dirty="0"/>
          </a:p>
        </p:txBody>
      </p:sp>
      <p:sp>
        <p:nvSpPr>
          <p:cNvPr id="10" name="Content Placeholder 3"/>
          <p:cNvSpPr txBox="1">
            <a:spLocks/>
          </p:cNvSpPr>
          <p:nvPr/>
        </p:nvSpPr>
        <p:spPr>
          <a:xfrm>
            <a:off x="36445" y="264615"/>
            <a:ext cx="2667000" cy="238919"/>
          </a:xfrm>
          <a:prstGeom prst="rect">
            <a:avLst/>
          </a:prstGeom>
        </p:spPr>
        <p:txBody>
          <a:bodyPr/>
          <a:lstStyle>
            <a:lvl1pPr marL="0" indent="0" algn="l" rtl="0" fontAlgn="base">
              <a:spcBef>
                <a:spcPct val="20000"/>
              </a:spcBef>
              <a:spcAft>
                <a:spcPct val="0"/>
              </a:spcAft>
              <a:buFont typeface="Arial" charset="0"/>
              <a:buNone/>
              <a:defRPr sz="2400" b="1" kern="1200">
                <a:solidFill>
                  <a:srgbClr val="B0CA53"/>
                </a:solidFill>
                <a:latin typeface="+mn-lt"/>
                <a:ea typeface="+mn-ea"/>
                <a:cs typeface="+mn-cs"/>
              </a:defRPr>
            </a:lvl1pPr>
            <a:lvl2pPr marL="742950" indent="-285750" algn="l" rtl="0" fontAlgn="base">
              <a:spcBef>
                <a:spcPct val="20000"/>
              </a:spcBef>
              <a:spcAft>
                <a:spcPct val="0"/>
              </a:spcAft>
              <a:buFont typeface="Wingdings" panose="05000000000000000000" pitchFamily="2" charset="2"/>
              <a:buChar char="§"/>
              <a:defRPr sz="1800" b="0" kern="1200">
                <a:solidFill>
                  <a:srgbClr val="595959"/>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rgbClr val="595959"/>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1050" dirty="0" smtClean="0">
                <a:solidFill>
                  <a:schemeClr val="bg1"/>
                </a:solidFill>
                <a:effectLst>
                  <a:outerShdw blurRad="38100" dist="38100" dir="2700000" algn="tl">
                    <a:srgbClr val="000000">
                      <a:alpha val="43137"/>
                    </a:srgbClr>
                  </a:outerShdw>
                </a:effectLst>
              </a:rPr>
              <a:t>1.1.1 What is a Service Export?</a:t>
            </a:r>
            <a:endParaRPr lang="en-CA" sz="105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98811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Michelle\Downloads\Depositphotos_10957562_s (1).jpg"/>
          <p:cNvPicPr>
            <a:picLocks noChangeAspect="1" noChangeArrowheads="1"/>
          </p:cNvPicPr>
          <p:nvPr/>
        </p:nvPicPr>
        <p:blipFill>
          <a:blip r:embed="rId3" cstate="print"/>
          <a:srcRect t="8442" b="15576"/>
          <a:stretch>
            <a:fillRect/>
          </a:stretch>
        </p:blipFill>
        <p:spPr bwMode="auto">
          <a:xfrm>
            <a:off x="0" y="507492"/>
            <a:ext cx="9157547" cy="4636008"/>
          </a:xfrm>
          <a:prstGeom prst="rect">
            <a:avLst/>
          </a:prstGeom>
          <a:noFill/>
        </p:spPr>
      </p:pic>
      <p:sp>
        <p:nvSpPr>
          <p:cNvPr id="13" name="Content Placeholder 3"/>
          <p:cNvSpPr>
            <a:spLocks noGrp="1"/>
          </p:cNvSpPr>
          <p:nvPr>
            <p:ph sz="quarter" idx="13"/>
          </p:nvPr>
        </p:nvSpPr>
        <p:spPr>
          <a:xfrm>
            <a:off x="36445" y="264615"/>
            <a:ext cx="2667000" cy="238919"/>
          </a:xfrm>
        </p:spPr>
        <p:txBody>
          <a:bodyPr/>
          <a:lstStyle/>
          <a:p>
            <a:r>
              <a:rPr lang="en-CA" dirty="0" smtClean="0"/>
              <a:t>1.1.1 What is a Service Export?</a:t>
            </a:r>
            <a:endParaRPr lang="en-CA" dirty="0"/>
          </a:p>
        </p:txBody>
      </p:sp>
      <p:sp>
        <p:nvSpPr>
          <p:cNvPr id="7" name="Text Box 5"/>
          <p:cNvSpPr txBox="1">
            <a:spLocks noChangeArrowheads="1"/>
          </p:cNvSpPr>
          <p:nvPr/>
        </p:nvSpPr>
        <p:spPr bwMode="auto">
          <a:xfrm>
            <a:off x="0" y="2872085"/>
            <a:ext cx="9144000" cy="461665"/>
          </a:xfrm>
          <a:prstGeom prst="rect">
            <a:avLst/>
          </a:prstGeom>
          <a:solidFill>
            <a:srgbClr val="FFFFFF">
              <a:alpha val="86000"/>
            </a:srgbClr>
          </a:solidFill>
          <a:ln>
            <a:noFill/>
          </a:ln>
          <a:extLst/>
        </p:spPr>
        <p:txBody>
          <a:bodyPr wrap="square">
            <a:spAutoFit/>
          </a:bodyPr>
          <a:lstStyle>
            <a:lvl1pPr eaLnBrk="0" hangingPunct="0">
              <a:defRPr sz="4800">
                <a:solidFill>
                  <a:schemeClr val="tx2"/>
                </a:solidFill>
                <a:latin typeface="Arial" pitchFamily="34" charset="0"/>
              </a:defRPr>
            </a:lvl1pPr>
            <a:lvl2pPr marL="742950" indent="-285750" eaLnBrk="0" hangingPunct="0">
              <a:defRPr sz="4800">
                <a:solidFill>
                  <a:schemeClr val="tx2"/>
                </a:solidFill>
                <a:latin typeface="Arial" pitchFamily="34" charset="0"/>
              </a:defRPr>
            </a:lvl2pPr>
            <a:lvl3pPr marL="1143000" indent="-228600" eaLnBrk="0" hangingPunct="0">
              <a:defRPr sz="4800">
                <a:solidFill>
                  <a:schemeClr val="tx2"/>
                </a:solidFill>
                <a:latin typeface="Arial" pitchFamily="34" charset="0"/>
              </a:defRPr>
            </a:lvl3pPr>
            <a:lvl4pPr marL="1600200" indent="-228600" eaLnBrk="0" hangingPunct="0">
              <a:defRPr sz="4800">
                <a:solidFill>
                  <a:schemeClr val="tx2"/>
                </a:solidFill>
                <a:latin typeface="Arial" pitchFamily="34" charset="0"/>
              </a:defRPr>
            </a:lvl4pPr>
            <a:lvl5pPr marL="2057400" indent="-228600" eaLnBrk="0" hangingPunct="0">
              <a:defRPr sz="4800">
                <a:solidFill>
                  <a:schemeClr val="tx2"/>
                </a:solidFill>
                <a:latin typeface="Arial" pitchFamily="34" charset="0"/>
              </a:defRPr>
            </a:lvl5pPr>
            <a:lvl6pPr marL="2514600" indent="-228600" algn="ctr" eaLnBrk="0" fontAlgn="base" hangingPunct="0">
              <a:spcBef>
                <a:spcPct val="0"/>
              </a:spcBef>
              <a:spcAft>
                <a:spcPct val="0"/>
              </a:spcAft>
              <a:defRPr sz="4800">
                <a:solidFill>
                  <a:schemeClr val="tx2"/>
                </a:solidFill>
                <a:latin typeface="Arial" pitchFamily="34" charset="0"/>
              </a:defRPr>
            </a:lvl6pPr>
            <a:lvl7pPr marL="2971800" indent="-228600" algn="ctr" eaLnBrk="0" fontAlgn="base" hangingPunct="0">
              <a:spcBef>
                <a:spcPct val="0"/>
              </a:spcBef>
              <a:spcAft>
                <a:spcPct val="0"/>
              </a:spcAft>
              <a:defRPr sz="4800">
                <a:solidFill>
                  <a:schemeClr val="tx2"/>
                </a:solidFill>
                <a:latin typeface="Arial" pitchFamily="34" charset="0"/>
              </a:defRPr>
            </a:lvl7pPr>
            <a:lvl8pPr marL="3429000" indent="-228600" algn="ctr" eaLnBrk="0" fontAlgn="base" hangingPunct="0">
              <a:spcBef>
                <a:spcPct val="0"/>
              </a:spcBef>
              <a:spcAft>
                <a:spcPct val="0"/>
              </a:spcAft>
              <a:defRPr sz="4800">
                <a:solidFill>
                  <a:schemeClr val="tx2"/>
                </a:solidFill>
                <a:latin typeface="Arial" pitchFamily="34" charset="0"/>
              </a:defRPr>
            </a:lvl8pPr>
            <a:lvl9pPr marL="3886200" indent="-228600" algn="ctr" eaLnBrk="0" fontAlgn="base" hangingPunct="0">
              <a:spcBef>
                <a:spcPct val="0"/>
              </a:spcBef>
              <a:spcAft>
                <a:spcPct val="0"/>
              </a:spcAft>
              <a:defRPr sz="4800">
                <a:solidFill>
                  <a:schemeClr val="tx2"/>
                </a:solidFill>
                <a:latin typeface="Arial" pitchFamily="34" charset="0"/>
              </a:defRPr>
            </a:lvl9pPr>
          </a:lstStyle>
          <a:p>
            <a:pPr algn="ctr" eaLnBrk="1" hangingPunct="1">
              <a:buNone/>
            </a:pPr>
            <a:r>
              <a:rPr lang="en-CA" sz="2400" b="1" dirty="0" smtClean="0">
                <a:solidFill>
                  <a:srgbClr val="6E8FB7"/>
                </a:solidFill>
                <a:latin typeface="+mj-lt"/>
              </a:rPr>
              <a:t>Are you currently </a:t>
            </a:r>
            <a:r>
              <a:rPr lang="en-CA" sz="2400" b="1" u="sng" dirty="0" smtClean="0">
                <a:solidFill>
                  <a:srgbClr val="6E8FB7"/>
                </a:solidFill>
                <a:latin typeface="+mj-lt"/>
              </a:rPr>
              <a:t>exporting your services???</a:t>
            </a:r>
            <a:r>
              <a:rPr lang="en-CA" sz="1800" b="1" dirty="0" smtClean="0">
                <a:solidFill>
                  <a:srgbClr val="6E8FB7"/>
                </a:solidFill>
              </a:rPr>
              <a:t> </a:t>
            </a:r>
            <a:endParaRPr lang="en-US" sz="1800" b="1" dirty="0">
              <a:solidFill>
                <a:srgbClr val="6E8FB7"/>
              </a:solidFill>
            </a:endParaRPr>
          </a:p>
        </p:txBody>
      </p:sp>
    </p:spTree>
    <p:extLst>
      <p:ext uri="{BB962C8B-B14F-4D97-AF65-F5344CB8AC3E}">
        <p14:creationId xmlns:p14="http://schemas.microsoft.com/office/powerpoint/2010/main" val="232387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Delivering by the 4 Modes</a:t>
            </a:r>
            <a:endParaRPr lang="en-CA" dirty="0"/>
          </a:p>
        </p:txBody>
      </p:sp>
      <p:pic>
        <p:nvPicPr>
          <p:cNvPr id="5" name="Picture 2"/>
          <p:cNvPicPr>
            <a:picLocks noChangeAspect="1" noChangeArrowheads="1"/>
          </p:cNvPicPr>
          <p:nvPr/>
        </p:nvPicPr>
        <p:blipFill>
          <a:blip r:embed="rId3" cstate="print"/>
          <a:srcRect l="11127" t="34375" r="63104" b="11458"/>
          <a:stretch>
            <a:fillRect/>
          </a:stretch>
        </p:blipFill>
        <p:spPr bwMode="auto">
          <a:xfrm>
            <a:off x="3200400" y="1276350"/>
            <a:ext cx="2757857" cy="3505199"/>
          </a:xfrm>
          <a:prstGeom prst="rect">
            <a:avLst/>
          </a:prstGeom>
          <a:noFill/>
          <a:ln w="9525">
            <a:noFill/>
            <a:miter lim="800000"/>
            <a:headEnd/>
            <a:tailEnd/>
          </a:ln>
        </p:spPr>
      </p:pic>
      <p:sp>
        <p:nvSpPr>
          <p:cNvPr id="6" name="Content Placeholder 1"/>
          <p:cNvSpPr txBox="1">
            <a:spLocks/>
          </p:cNvSpPr>
          <p:nvPr/>
        </p:nvSpPr>
        <p:spPr bwMode="auto">
          <a:xfrm>
            <a:off x="411480" y="3105150"/>
            <a:ext cx="2788920" cy="1755648"/>
          </a:xfrm>
          <a:prstGeom prst="rect">
            <a:avLst/>
          </a:prstGeom>
          <a:noFill/>
          <a:ln w="9525">
            <a:solidFill>
              <a:srgbClr val="62BBA7"/>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 typeface="Arial" charset="0"/>
              <a:buNone/>
              <a:defRPr sz="2400" b="1" kern="1200">
                <a:solidFill>
                  <a:srgbClr val="B0CA53"/>
                </a:solidFill>
                <a:latin typeface="+mn-lt"/>
                <a:ea typeface="+mn-ea"/>
                <a:cs typeface="+mn-cs"/>
              </a:defRPr>
            </a:lvl1pPr>
            <a:lvl2pPr marL="742950" indent="-285750" algn="l" rtl="0" fontAlgn="base">
              <a:spcBef>
                <a:spcPct val="20000"/>
              </a:spcBef>
              <a:spcAft>
                <a:spcPct val="0"/>
              </a:spcAft>
              <a:buFont typeface="Wingdings" panose="05000000000000000000" pitchFamily="2" charset="2"/>
              <a:buChar char="§"/>
              <a:defRPr sz="1800" b="0" kern="1200">
                <a:solidFill>
                  <a:srgbClr val="595959"/>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rgbClr val="595959"/>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smtClean="0">
                <a:solidFill>
                  <a:srgbClr val="62BBA7"/>
                </a:solidFill>
                <a:effectLst>
                  <a:outerShdw blurRad="38100" dist="38100" dir="2700000" algn="tl">
                    <a:srgbClr val="000000">
                      <a:alpha val="43137"/>
                    </a:srgbClr>
                  </a:outerShdw>
                </a:effectLst>
                <a:latin typeface="+mj-lt"/>
                <a:ea typeface="+mj-ea"/>
                <a:cs typeface="+mj-cs"/>
              </a:rPr>
              <a:t>Mode 2: Consumption Abroad</a:t>
            </a:r>
          </a:p>
          <a:p>
            <a:r>
              <a:rPr lang="en-US" sz="1400" i="1" dirty="0" smtClean="0">
                <a:solidFill>
                  <a:schemeClr val="tx1">
                    <a:lumMod val="65000"/>
                    <a:lumOff val="35000"/>
                  </a:schemeClr>
                </a:solidFill>
              </a:rPr>
              <a:t>Consumption Abroad </a:t>
            </a:r>
            <a:r>
              <a:rPr lang="en-US" sz="1300" b="0" dirty="0" smtClean="0">
                <a:solidFill>
                  <a:schemeClr val="tx1">
                    <a:lumMod val="65000"/>
                    <a:lumOff val="35000"/>
                  </a:schemeClr>
                </a:solidFill>
              </a:rPr>
              <a:t>is when a service is supplied in the country of the supplier, but to a consumer from another country (i.e. </a:t>
            </a:r>
            <a:r>
              <a:rPr lang="en-US" sz="1300" u="sng" dirty="0" smtClean="0">
                <a:solidFill>
                  <a:schemeClr val="tx1">
                    <a:lumMod val="65000"/>
                    <a:lumOff val="35000"/>
                  </a:schemeClr>
                </a:solidFill>
              </a:rPr>
              <a:t>the consumer goes abroad</a:t>
            </a:r>
            <a:r>
              <a:rPr lang="en-US" sz="1300" b="0" dirty="0" smtClean="0">
                <a:solidFill>
                  <a:schemeClr val="tx1">
                    <a:lumMod val="65000"/>
                    <a:lumOff val="35000"/>
                  </a:schemeClr>
                </a:solidFill>
              </a:rPr>
              <a:t>).</a:t>
            </a:r>
            <a:endParaRPr lang="en-CA" sz="1300" b="0" dirty="0">
              <a:solidFill>
                <a:schemeClr val="tx1">
                  <a:lumMod val="65000"/>
                  <a:lumOff val="35000"/>
                </a:schemeClr>
              </a:solidFill>
            </a:endParaRPr>
          </a:p>
        </p:txBody>
      </p:sp>
      <p:sp>
        <p:nvSpPr>
          <p:cNvPr id="8" name="Content Placeholder 1"/>
          <p:cNvSpPr txBox="1">
            <a:spLocks/>
          </p:cNvSpPr>
          <p:nvPr/>
        </p:nvSpPr>
        <p:spPr bwMode="auto">
          <a:xfrm>
            <a:off x="415246" y="1201629"/>
            <a:ext cx="2785154" cy="1751121"/>
          </a:xfrm>
          <a:prstGeom prst="rect">
            <a:avLst/>
          </a:prstGeom>
          <a:noFill/>
          <a:ln w="9525">
            <a:solidFill>
              <a:srgbClr val="62BBA7"/>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 typeface="Arial" charset="0"/>
              <a:buNone/>
              <a:defRPr sz="2400" b="1" kern="1200">
                <a:solidFill>
                  <a:srgbClr val="B0CA53"/>
                </a:solidFill>
                <a:latin typeface="+mn-lt"/>
                <a:ea typeface="+mn-ea"/>
                <a:cs typeface="+mn-cs"/>
              </a:defRPr>
            </a:lvl1pPr>
            <a:lvl2pPr marL="742950" indent="-285750" algn="l" rtl="0" fontAlgn="base">
              <a:spcBef>
                <a:spcPct val="20000"/>
              </a:spcBef>
              <a:spcAft>
                <a:spcPct val="0"/>
              </a:spcAft>
              <a:buFont typeface="Wingdings" panose="05000000000000000000" pitchFamily="2" charset="2"/>
              <a:buChar char="§"/>
              <a:defRPr sz="1800" b="0" kern="1200">
                <a:solidFill>
                  <a:srgbClr val="595959"/>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rgbClr val="595959"/>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smtClean="0">
                <a:solidFill>
                  <a:srgbClr val="62BBA7"/>
                </a:solidFill>
                <a:effectLst>
                  <a:outerShdw blurRad="38100" dist="38100" dir="2700000" algn="tl">
                    <a:srgbClr val="000000">
                      <a:alpha val="43137"/>
                    </a:srgbClr>
                  </a:outerShdw>
                </a:effectLst>
                <a:latin typeface="+mj-lt"/>
                <a:ea typeface="+mj-ea"/>
                <a:cs typeface="+mj-cs"/>
              </a:rPr>
              <a:t>Mode 1: Cross Border Supply</a:t>
            </a:r>
          </a:p>
          <a:p>
            <a:r>
              <a:rPr lang="en-US" sz="1400" i="1" dirty="0" smtClean="0">
                <a:solidFill>
                  <a:schemeClr val="tx1">
                    <a:lumMod val="65000"/>
                    <a:lumOff val="35000"/>
                  </a:schemeClr>
                </a:solidFill>
              </a:rPr>
              <a:t>Cross Border Supply </a:t>
            </a:r>
            <a:r>
              <a:rPr lang="en-US" sz="1300" b="0" dirty="0" smtClean="0">
                <a:solidFill>
                  <a:schemeClr val="tx1">
                    <a:lumMod val="65000"/>
                    <a:lumOff val="35000"/>
                  </a:schemeClr>
                </a:solidFill>
              </a:rPr>
              <a:t>is when a service is provided from a supplier in one country, to a consumer in another and </a:t>
            </a:r>
            <a:r>
              <a:rPr lang="en-US" sz="1300" u="sng" dirty="0" smtClean="0">
                <a:solidFill>
                  <a:schemeClr val="tx1">
                    <a:lumMod val="65000"/>
                    <a:lumOff val="35000"/>
                  </a:schemeClr>
                </a:solidFill>
              </a:rPr>
              <a:t>only the service crosses the border</a:t>
            </a:r>
            <a:r>
              <a:rPr lang="en-US" sz="1300" b="0" dirty="0" smtClean="0">
                <a:solidFill>
                  <a:schemeClr val="tx1">
                    <a:lumMod val="65000"/>
                    <a:lumOff val="35000"/>
                  </a:schemeClr>
                </a:solidFill>
              </a:rPr>
              <a:t>. This is most often done using electronic delivery, namely the Internet.</a:t>
            </a:r>
            <a:endParaRPr lang="en-CA" sz="1300" b="0" dirty="0" smtClean="0">
              <a:solidFill>
                <a:schemeClr val="tx1">
                  <a:lumMod val="65000"/>
                  <a:lumOff val="35000"/>
                </a:schemeClr>
              </a:solidFill>
            </a:endParaRPr>
          </a:p>
        </p:txBody>
      </p:sp>
      <p:sp>
        <p:nvSpPr>
          <p:cNvPr id="9" name="Content Placeholder 1"/>
          <p:cNvSpPr txBox="1">
            <a:spLocks/>
          </p:cNvSpPr>
          <p:nvPr/>
        </p:nvSpPr>
        <p:spPr bwMode="auto">
          <a:xfrm>
            <a:off x="5928189" y="3129534"/>
            <a:ext cx="2788920" cy="1728216"/>
          </a:xfrm>
          <a:prstGeom prst="rect">
            <a:avLst/>
          </a:prstGeom>
          <a:noFill/>
          <a:ln w="9525">
            <a:solidFill>
              <a:srgbClr val="62BBA7"/>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 typeface="Arial" charset="0"/>
              <a:buNone/>
              <a:defRPr sz="2400" b="1" kern="1200">
                <a:solidFill>
                  <a:srgbClr val="B0CA53"/>
                </a:solidFill>
                <a:latin typeface="+mn-lt"/>
                <a:ea typeface="+mn-ea"/>
                <a:cs typeface="+mn-cs"/>
              </a:defRPr>
            </a:lvl1pPr>
            <a:lvl2pPr marL="742950" indent="-285750" algn="l" rtl="0" fontAlgn="base">
              <a:spcBef>
                <a:spcPct val="20000"/>
              </a:spcBef>
              <a:spcAft>
                <a:spcPct val="0"/>
              </a:spcAft>
              <a:buFont typeface="Wingdings" panose="05000000000000000000" pitchFamily="2" charset="2"/>
              <a:buChar char="§"/>
              <a:defRPr sz="1800" b="0" kern="1200">
                <a:solidFill>
                  <a:srgbClr val="595959"/>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rgbClr val="595959"/>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smtClean="0">
                <a:solidFill>
                  <a:srgbClr val="62BBA7"/>
                </a:solidFill>
                <a:effectLst>
                  <a:outerShdw blurRad="38100" dist="38100" dir="2700000" algn="tl">
                    <a:srgbClr val="000000">
                      <a:alpha val="43137"/>
                    </a:srgbClr>
                  </a:outerShdw>
                </a:effectLst>
                <a:latin typeface="+mj-lt"/>
                <a:ea typeface="+mj-ea"/>
                <a:cs typeface="+mj-cs"/>
              </a:rPr>
              <a:t>Mode 4: Movement of Natural Persons</a:t>
            </a:r>
          </a:p>
          <a:p>
            <a:r>
              <a:rPr lang="en-US" sz="1400" i="1" dirty="0" smtClean="0">
                <a:solidFill>
                  <a:schemeClr val="tx1">
                    <a:lumMod val="65000"/>
                    <a:lumOff val="35000"/>
                  </a:schemeClr>
                </a:solidFill>
              </a:rPr>
              <a:t>Movement of Natural Persons </a:t>
            </a:r>
            <a:r>
              <a:rPr lang="en-US" sz="1300" b="0" dirty="0" smtClean="0">
                <a:solidFill>
                  <a:schemeClr val="tx1">
                    <a:lumMod val="65000"/>
                    <a:lumOff val="35000"/>
                  </a:schemeClr>
                </a:solidFill>
              </a:rPr>
              <a:t>is when a supplier of a service temporarily visits the country of a consumer to offer a service (i.e. </a:t>
            </a:r>
            <a:r>
              <a:rPr lang="en-US" sz="1300" u="sng" dirty="0" smtClean="0">
                <a:solidFill>
                  <a:schemeClr val="tx1">
                    <a:lumMod val="65000"/>
                    <a:lumOff val="35000"/>
                  </a:schemeClr>
                </a:solidFill>
              </a:rPr>
              <a:t>the service provider goes abroad</a:t>
            </a:r>
            <a:r>
              <a:rPr lang="en-US" sz="1300" b="0" dirty="0" smtClean="0">
                <a:solidFill>
                  <a:schemeClr val="tx1">
                    <a:lumMod val="65000"/>
                    <a:lumOff val="35000"/>
                  </a:schemeClr>
                </a:solidFill>
              </a:rPr>
              <a:t>).</a:t>
            </a:r>
            <a:endParaRPr lang="en-CA" sz="1300" b="0" dirty="0">
              <a:solidFill>
                <a:schemeClr val="tx1">
                  <a:lumMod val="65000"/>
                  <a:lumOff val="35000"/>
                </a:schemeClr>
              </a:solidFill>
            </a:endParaRPr>
          </a:p>
        </p:txBody>
      </p:sp>
      <p:sp>
        <p:nvSpPr>
          <p:cNvPr id="10" name="Content Placeholder 1"/>
          <p:cNvSpPr txBox="1">
            <a:spLocks/>
          </p:cNvSpPr>
          <p:nvPr/>
        </p:nvSpPr>
        <p:spPr bwMode="auto">
          <a:xfrm>
            <a:off x="5928189" y="1200150"/>
            <a:ext cx="2788920" cy="1755648"/>
          </a:xfrm>
          <a:prstGeom prst="rect">
            <a:avLst/>
          </a:prstGeom>
          <a:noFill/>
          <a:ln w="9525">
            <a:solidFill>
              <a:srgbClr val="62BBA7"/>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 typeface="Arial" charset="0"/>
              <a:buNone/>
              <a:defRPr sz="2400" b="1" kern="1200">
                <a:solidFill>
                  <a:srgbClr val="B0CA53"/>
                </a:solidFill>
                <a:latin typeface="+mn-lt"/>
                <a:ea typeface="+mn-ea"/>
                <a:cs typeface="+mn-cs"/>
              </a:defRPr>
            </a:lvl1pPr>
            <a:lvl2pPr marL="742950" indent="-285750" algn="l" rtl="0" fontAlgn="base">
              <a:spcBef>
                <a:spcPct val="20000"/>
              </a:spcBef>
              <a:spcAft>
                <a:spcPct val="0"/>
              </a:spcAft>
              <a:buFont typeface="Wingdings" panose="05000000000000000000" pitchFamily="2" charset="2"/>
              <a:buChar char="§"/>
              <a:defRPr sz="1800" b="0" kern="1200">
                <a:solidFill>
                  <a:srgbClr val="595959"/>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rgbClr val="595959"/>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smtClean="0">
                <a:solidFill>
                  <a:srgbClr val="62BBA7"/>
                </a:solidFill>
                <a:effectLst>
                  <a:outerShdw blurRad="38100" dist="38100" dir="2700000" algn="tl">
                    <a:srgbClr val="000000">
                      <a:alpha val="43137"/>
                    </a:srgbClr>
                  </a:outerShdw>
                </a:effectLst>
                <a:latin typeface="+mj-lt"/>
                <a:ea typeface="+mj-ea"/>
                <a:cs typeface="+mj-cs"/>
              </a:rPr>
              <a:t>Mode 3: Commercial Presence</a:t>
            </a:r>
          </a:p>
          <a:p>
            <a:r>
              <a:rPr lang="en-US" sz="1400" i="1" dirty="0" smtClean="0">
                <a:solidFill>
                  <a:schemeClr val="tx1">
                    <a:lumMod val="65000"/>
                    <a:lumOff val="35000"/>
                  </a:schemeClr>
                </a:solidFill>
              </a:rPr>
              <a:t>Commercial Presence </a:t>
            </a:r>
            <a:r>
              <a:rPr lang="en-US" sz="1300" b="0" dirty="0" smtClean="0">
                <a:solidFill>
                  <a:schemeClr val="tx1">
                    <a:lumMod val="65000"/>
                    <a:lumOff val="35000"/>
                  </a:schemeClr>
                </a:solidFill>
              </a:rPr>
              <a:t>is when the supplier of a service establishes a presence in another country </a:t>
            </a:r>
            <a:r>
              <a:rPr lang="en-US" sz="1300" u="sng" dirty="0" smtClean="0">
                <a:solidFill>
                  <a:schemeClr val="tx1">
                    <a:lumMod val="65000"/>
                    <a:lumOff val="35000"/>
                  </a:schemeClr>
                </a:solidFill>
              </a:rPr>
              <a:t>by setting up a subsidiary or branch</a:t>
            </a:r>
            <a:r>
              <a:rPr lang="en-US" sz="1300" b="0" dirty="0" smtClean="0">
                <a:solidFill>
                  <a:schemeClr val="tx1">
                    <a:lumMod val="65000"/>
                    <a:lumOff val="35000"/>
                  </a:schemeClr>
                </a:solidFill>
              </a:rPr>
              <a:t>, for example.  The consumer then purchases the service from the subsidiary in their own country.</a:t>
            </a:r>
            <a:endParaRPr lang="en-CA" sz="1300" b="0" dirty="0" smtClean="0">
              <a:solidFill>
                <a:schemeClr val="tx1">
                  <a:lumMod val="65000"/>
                  <a:lumOff val="35000"/>
                </a:schemeClr>
              </a:solidFill>
            </a:endParaRPr>
          </a:p>
        </p:txBody>
      </p:sp>
      <p:sp>
        <p:nvSpPr>
          <p:cNvPr id="12" name="Content Placeholder 3"/>
          <p:cNvSpPr txBox="1">
            <a:spLocks/>
          </p:cNvSpPr>
          <p:nvPr/>
        </p:nvSpPr>
        <p:spPr>
          <a:xfrm>
            <a:off x="36445" y="264615"/>
            <a:ext cx="2667000" cy="238919"/>
          </a:xfrm>
          <a:prstGeom prst="rect">
            <a:avLst/>
          </a:prstGeom>
        </p:spPr>
        <p:txBody>
          <a:bodyPr/>
          <a:lstStyle>
            <a:lvl1pPr marL="0" indent="0" algn="l" rtl="0" fontAlgn="base">
              <a:spcBef>
                <a:spcPct val="20000"/>
              </a:spcBef>
              <a:spcAft>
                <a:spcPct val="0"/>
              </a:spcAft>
              <a:buFont typeface="Arial" charset="0"/>
              <a:buNone/>
              <a:defRPr sz="2400" b="1" kern="1200">
                <a:solidFill>
                  <a:srgbClr val="B0CA53"/>
                </a:solidFill>
                <a:latin typeface="+mn-lt"/>
                <a:ea typeface="+mn-ea"/>
                <a:cs typeface="+mn-cs"/>
              </a:defRPr>
            </a:lvl1pPr>
            <a:lvl2pPr marL="742950" indent="-285750" algn="l" rtl="0" fontAlgn="base">
              <a:spcBef>
                <a:spcPct val="20000"/>
              </a:spcBef>
              <a:spcAft>
                <a:spcPct val="0"/>
              </a:spcAft>
              <a:buFont typeface="Wingdings" panose="05000000000000000000" pitchFamily="2" charset="2"/>
              <a:buChar char="§"/>
              <a:defRPr sz="1800" b="0" kern="1200">
                <a:solidFill>
                  <a:srgbClr val="595959"/>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rgbClr val="595959"/>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1050" dirty="0" smtClean="0">
                <a:solidFill>
                  <a:schemeClr val="bg1"/>
                </a:solidFill>
                <a:effectLst>
                  <a:outerShdw blurRad="38100" dist="38100" dir="2700000" algn="tl">
                    <a:srgbClr val="000000">
                      <a:alpha val="43137"/>
                    </a:srgbClr>
                  </a:outerShdw>
                </a:effectLst>
              </a:rPr>
              <a:t>1.1.1 What is a Service Export?</a:t>
            </a:r>
            <a:endParaRPr lang="en-CA" sz="105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28176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457200"/>
          </a:xfrm>
        </p:spPr>
        <p:txBody>
          <a:bodyPr/>
          <a:lstStyle/>
          <a:p>
            <a:r>
              <a:rPr lang="en-CA" dirty="0" smtClean="0"/>
              <a:t>Constraints Affecting Service Firms</a:t>
            </a:r>
            <a:endParaRPr lang="en-CA" dirty="0"/>
          </a:p>
        </p:txBody>
      </p:sp>
      <p:sp>
        <p:nvSpPr>
          <p:cNvPr id="5" name="Text Placeholder 79"/>
          <p:cNvSpPr txBox="1">
            <a:spLocks/>
          </p:cNvSpPr>
          <p:nvPr/>
        </p:nvSpPr>
        <p:spPr>
          <a:xfrm>
            <a:off x="484988" y="1407050"/>
            <a:ext cx="1524000" cy="1342450"/>
          </a:xfrm>
          <a:prstGeom prst="rect">
            <a:avLst/>
          </a:prstGeom>
          <a:solidFill>
            <a:schemeClr val="accent5">
              <a:lumMod val="20000"/>
              <a:lumOff val="80000"/>
            </a:schemeClr>
          </a:solidFill>
        </p:spPr>
        <p:txBody>
          <a:bodyPr anchor="t"/>
          <a:lstStyle>
            <a:lvl1pPr marL="342900" indent="-3429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1pPr>
            <a:lvl2pPr marL="742950" indent="-285750" algn="l" rtl="0" fontAlgn="base">
              <a:spcBef>
                <a:spcPct val="20000"/>
              </a:spcBef>
              <a:spcAft>
                <a:spcPct val="0"/>
              </a:spcAft>
              <a:buFont typeface="Arial" charset="0"/>
              <a:buChar char="–"/>
              <a:defRPr sz="1800" kern="1200">
                <a:solidFill>
                  <a:schemeClr val="tx1">
                    <a:lumMod val="65000"/>
                    <a:lumOff val="35000"/>
                  </a:schemeClr>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lumMod val="65000"/>
                    <a:lumOff val="35000"/>
                  </a:schemeClr>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88900">
              <a:buFont typeface="Arial" panose="020B0604020202020204" pitchFamily="34" charset="0"/>
              <a:buChar char="•"/>
            </a:pPr>
            <a:r>
              <a:rPr lang="en-CA" sz="1050" dirty="0" smtClean="0">
                <a:solidFill>
                  <a:schemeClr val="tx1">
                    <a:lumMod val="75000"/>
                    <a:lumOff val="25000"/>
                  </a:schemeClr>
                </a:solidFill>
              </a:rPr>
              <a:t>Primarily MSMEs </a:t>
            </a:r>
            <a:r>
              <a:rPr lang="en-CA" sz="1000" dirty="0" smtClean="0">
                <a:solidFill>
                  <a:schemeClr val="tx1">
                    <a:lumMod val="75000"/>
                    <a:lumOff val="25000"/>
                  </a:schemeClr>
                </a:solidFill>
              </a:rPr>
              <a:t>(usually 1-10 employees)</a:t>
            </a:r>
          </a:p>
          <a:p>
            <a:pPr marL="88900" indent="-88900">
              <a:buFont typeface="Arial" panose="020B0604020202020204" pitchFamily="34" charset="0"/>
              <a:buChar char="•"/>
            </a:pPr>
            <a:r>
              <a:rPr lang="en-CA" sz="1050" dirty="0" smtClean="0">
                <a:solidFill>
                  <a:schemeClr val="tx1">
                    <a:lumMod val="75000"/>
                    <a:lumOff val="25000"/>
                  </a:schemeClr>
                </a:solidFill>
              </a:rPr>
              <a:t>No </a:t>
            </a:r>
            <a:r>
              <a:rPr lang="en-CA" sz="1050" dirty="0">
                <a:solidFill>
                  <a:schemeClr val="tx1">
                    <a:lumMod val="75000"/>
                    <a:lumOff val="25000"/>
                  </a:schemeClr>
                </a:solidFill>
              </a:rPr>
              <a:t>clear objectives</a:t>
            </a:r>
          </a:p>
          <a:p>
            <a:pPr marL="88900" indent="-88900">
              <a:buFont typeface="Arial" panose="020B0604020202020204" pitchFamily="34" charset="0"/>
              <a:buChar char="•"/>
            </a:pPr>
            <a:r>
              <a:rPr lang="en-CA" sz="1050" dirty="0">
                <a:solidFill>
                  <a:schemeClr val="tx1">
                    <a:lumMod val="75000"/>
                    <a:lumOff val="25000"/>
                  </a:schemeClr>
                </a:solidFill>
              </a:rPr>
              <a:t>Short-term thinking</a:t>
            </a:r>
          </a:p>
          <a:p>
            <a:pPr marL="88900" indent="-88900">
              <a:buFont typeface="Arial" panose="020B0604020202020204" pitchFamily="34" charset="0"/>
              <a:buChar char="•"/>
            </a:pPr>
            <a:r>
              <a:rPr lang="en-CA" sz="1050" dirty="0">
                <a:solidFill>
                  <a:schemeClr val="tx1">
                    <a:lumMod val="75000"/>
                    <a:lumOff val="25000"/>
                  </a:schemeClr>
                </a:solidFill>
              </a:rPr>
              <a:t>Strengths/weaknesses</a:t>
            </a:r>
          </a:p>
          <a:p>
            <a:pPr marL="88900" indent="-88900">
              <a:buFont typeface="Arial" panose="020B0604020202020204" pitchFamily="34" charset="0"/>
              <a:buChar char="•"/>
            </a:pPr>
            <a:r>
              <a:rPr lang="en-CA" sz="1050" dirty="0">
                <a:solidFill>
                  <a:schemeClr val="tx1">
                    <a:lumMod val="75000"/>
                    <a:lumOff val="25000"/>
                  </a:schemeClr>
                </a:solidFill>
              </a:rPr>
              <a:t>No business </a:t>
            </a:r>
            <a:r>
              <a:rPr lang="en-CA" sz="1050" dirty="0" smtClean="0">
                <a:solidFill>
                  <a:schemeClr val="tx1">
                    <a:lumMod val="75000"/>
                    <a:lumOff val="25000"/>
                  </a:schemeClr>
                </a:solidFill>
              </a:rPr>
              <a:t>plans</a:t>
            </a:r>
          </a:p>
          <a:p>
            <a:pPr marL="88900" indent="-88900">
              <a:buFont typeface="Arial" panose="020B0604020202020204" pitchFamily="34" charset="0"/>
              <a:buChar char="•"/>
            </a:pPr>
            <a:r>
              <a:rPr lang="en-CA" sz="1050" dirty="0" smtClean="0">
                <a:solidFill>
                  <a:schemeClr val="tx1">
                    <a:lumMod val="75000"/>
                    <a:lumOff val="25000"/>
                  </a:schemeClr>
                </a:solidFill>
              </a:rPr>
              <a:t>Insular thinking</a:t>
            </a:r>
            <a:endParaRPr lang="en-CA" sz="1100" dirty="0">
              <a:solidFill>
                <a:schemeClr val="tx1">
                  <a:lumMod val="75000"/>
                  <a:lumOff val="25000"/>
                </a:schemeClr>
              </a:solidFill>
            </a:endParaRPr>
          </a:p>
        </p:txBody>
      </p:sp>
      <p:sp>
        <p:nvSpPr>
          <p:cNvPr id="6" name="Text Placeholder 79"/>
          <p:cNvSpPr txBox="1">
            <a:spLocks/>
          </p:cNvSpPr>
          <p:nvPr/>
        </p:nvSpPr>
        <p:spPr>
          <a:xfrm>
            <a:off x="484988" y="1143500"/>
            <a:ext cx="1524000" cy="228600"/>
          </a:xfrm>
          <a:prstGeom prst="rect">
            <a:avLst/>
          </a:prstGeom>
          <a:solidFill>
            <a:schemeClr val="accent6">
              <a:lumMod val="60000"/>
              <a:lumOff val="40000"/>
            </a:schemeClr>
          </a:solidFill>
        </p:spPr>
        <p:txBody>
          <a:bodyPr anchor="t"/>
          <a:lstStyle>
            <a:lvl1pPr marL="342900" indent="-3429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1pPr>
            <a:lvl2pPr marL="742950" indent="-285750" algn="l" rtl="0" fontAlgn="base">
              <a:spcBef>
                <a:spcPct val="20000"/>
              </a:spcBef>
              <a:spcAft>
                <a:spcPct val="0"/>
              </a:spcAft>
              <a:buFont typeface="Arial" charset="0"/>
              <a:buChar char="–"/>
              <a:defRPr sz="1800" kern="1200">
                <a:solidFill>
                  <a:schemeClr val="tx1">
                    <a:lumMod val="65000"/>
                    <a:lumOff val="35000"/>
                  </a:schemeClr>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lumMod val="65000"/>
                    <a:lumOff val="35000"/>
                  </a:schemeClr>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CA" sz="1400" b="1" dirty="0" smtClean="0">
                <a:solidFill>
                  <a:schemeClr val="tx1">
                    <a:lumMod val="75000"/>
                    <a:lumOff val="25000"/>
                  </a:schemeClr>
                </a:solidFill>
              </a:rPr>
              <a:t>Management</a:t>
            </a:r>
            <a:endParaRPr lang="en-CA" sz="1400" b="1" dirty="0">
              <a:solidFill>
                <a:schemeClr val="tx1">
                  <a:lumMod val="75000"/>
                  <a:lumOff val="25000"/>
                </a:schemeClr>
              </a:solidFill>
            </a:endParaRPr>
          </a:p>
        </p:txBody>
      </p:sp>
      <p:sp>
        <p:nvSpPr>
          <p:cNvPr id="11" name="Text Placeholder 79"/>
          <p:cNvSpPr txBox="1">
            <a:spLocks/>
          </p:cNvSpPr>
          <p:nvPr/>
        </p:nvSpPr>
        <p:spPr>
          <a:xfrm>
            <a:off x="2029613" y="1407050"/>
            <a:ext cx="1641450" cy="1342450"/>
          </a:xfrm>
          <a:prstGeom prst="rect">
            <a:avLst/>
          </a:prstGeom>
          <a:solidFill>
            <a:schemeClr val="accent5">
              <a:lumMod val="20000"/>
              <a:lumOff val="80000"/>
            </a:schemeClr>
          </a:solidFill>
        </p:spPr>
        <p:txBody>
          <a:bodyPr anchor="t"/>
          <a:lstStyle>
            <a:lvl1pPr marL="342900" indent="-3429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1pPr>
            <a:lvl2pPr marL="742950" indent="-285750" algn="l" rtl="0" fontAlgn="base">
              <a:spcBef>
                <a:spcPct val="20000"/>
              </a:spcBef>
              <a:spcAft>
                <a:spcPct val="0"/>
              </a:spcAft>
              <a:buFont typeface="Arial" charset="0"/>
              <a:buChar char="–"/>
              <a:defRPr sz="1800" kern="1200">
                <a:solidFill>
                  <a:schemeClr val="tx1">
                    <a:lumMod val="65000"/>
                    <a:lumOff val="35000"/>
                  </a:schemeClr>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lumMod val="65000"/>
                    <a:lumOff val="35000"/>
                  </a:schemeClr>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8900" indent="-88900">
              <a:buFont typeface="Arial" panose="020B0604020202020204" pitchFamily="34" charset="0"/>
              <a:buChar char="•"/>
            </a:pPr>
            <a:r>
              <a:rPr lang="en-CA" sz="1050" dirty="0">
                <a:solidFill>
                  <a:schemeClr val="tx1">
                    <a:lumMod val="75000"/>
                    <a:lumOff val="25000"/>
                  </a:schemeClr>
                </a:solidFill>
              </a:rPr>
              <a:t>Quality standards</a:t>
            </a:r>
          </a:p>
          <a:p>
            <a:pPr marL="88900" indent="-88900">
              <a:buFont typeface="Arial" panose="020B0604020202020204" pitchFamily="34" charset="0"/>
              <a:buChar char="•"/>
            </a:pPr>
            <a:r>
              <a:rPr lang="en-CA" sz="1050" dirty="0" smtClean="0">
                <a:solidFill>
                  <a:schemeClr val="tx1">
                    <a:lumMod val="75000"/>
                    <a:lumOff val="25000"/>
                  </a:schemeClr>
                </a:solidFill>
              </a:rPr>
              <a:t>Differentiation</a:t>
            </a:r>
          </a:p>
          <a:p>
            <a:pPr marL="88900" indent="-88900">
              <a:buFont typeface="Arial" panose="020B0604020202020204" pitchFamily="34" charset="0"/>
              <a:buChar char="•"/>
            </a:pPr>
            <a:r>
              <a:rPr lang="en-CA" sz="1050" dirty="0" smtClean="0">
                <a:solidFill>
                  <a:schemeClr val="tx1">
                    <a:lumMod val="75000"/>
                    <a:lumOff val="25000"/>
                  </a:schemeClr>
                </a:solidFill>
              </a:rPr>
              <a:t>Branding</a:t>
            </a:r>
            <a:endParaRPr lang="en-CA" sz="1050" dirty="0">
              <a:solidFill>
                <a:schemeClr val="tx1">
                  <a:lumMod val="75000"/>
                  <a:lumOff val="25000"/>
                </a:schemeClr>
              </a:solidFill>
            </a:endParaRPr>
          </a:p>
          <a:p>
            <a:pPr marL="88900" indent="-88900">
              <a:buFont typeface="Arial" panose="020B0604020202020204" pitchFamily="34" charset="0"/>
              <a:buChar char="•"/>
            </a:pPr>
            <a:r>
              <a:rPr lang="en-CA" sz="1050" dirty="0" smtClean="0">
                <a:solidFill>
                  <a:schemeClr val="tx1">
                    <a:lumMod val="75000"/>
                    <a:lumOff val="25000"/>
                  </a:schemeClr>
                </a:solidFill>
              </a:rPr>
              <a:t>Intellectual </a:t>
            </a:r>
            <a:r>
              <a:rPr lang="en-CA" sz="1050" dirty="0">
                <a:solidFill>
                  <a:schemeClr val="tx1">
                    <a:lumMod val="75000"/>
                    <a:lumOff val="25000"/>
                  </a:schemeClr>
                </a:solidFill>
              </a:rPr>
              <a:t>property</a:t>
            </a:r>
          </a:p>
        </p:txBody>
      </p:sp>
      <p:sp>
        <p:nvSpPr>
          <p:cNvPr id="12" name="Text Placeholder 79"/>
          <p:cNvSpPr txBox="1">
            <a:spLocks/>
          </p:cNvSpPr>
          <p:nvPr/>
        </p:nvSpPr>
        <p:spPr>
          <a:xfrm>
            <a:off x="2029613" y="1143000"/>
            <a:ext cx="1641450" cy="228600"/>
          </a:xfrm>
          <a:prstGeom prst="rect">
            <a:avLst/>
          </a:prstGeom>
          <a:solidFill>
            <a:schemeClr val="accent1">
              <a:lumMod val="60000"/>
              <a:lumOff val="40000"/>
            </a:schemeClr>
          </a:solidFill>
        </p:spPr>
        <p:txBody>
          <a:bodyPr anchor="t"/>
          <a:lstStyle>
            <a:lvl1pPr marL="342900" indent="-3429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1pPr>
            <a:lvl2pPr marL="742950" indent="-285750" algn="l" rtl="0" fontAlgn="base">
              <a:spcBef>
                <a:spcPct val="20000"/>
              </a:spcBef>
              <a:spcAft>
                <a:spcPct val="0"/>
              </a:spcAft>
              <a:buFont typeface="Arial" charset="0"/>
              <a:buChar char="–"/>
              <a:defRPr sz="1800" kern="1200">
                <a:solidFill>
                  <a:schemeClr val="tx1">
                    <a:lumMod val="65000"/>
                    <a:lumOff val="35000"/>
                  </a:schemeClr>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lumMod val="65000"/>
                    <a:lumOff val="35000"/>
                  </a:schemeClr>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CA" sz="1400" b="1" dirty="0" smtClean="0">
                <a:solidFill>
                  <a:schemeClr val="tx1">
                    <a:lumMod val="75000"/>
                    <a:lumOff val="25000"/>
                  </a:schemeClr>
                </a:solidFill>
              </a:rPr>
              <a:t>Service Offerings</a:t>
            </a:r>
            <a:endParaRPr lang="en-CA" sz="1400" b="1" dirty="0">
              <a:solidFill>
                <a:schemeClr val="tx1">
                  <a:lumMod val="75000"/>
                  <a:lumOff val="25000"/>
                </a:schemeClr>
              </a:solidFill>
            </a:endParaRPr>
          </a:p>
        </p:txBody>
      </p:sp>
      <p:sp>
        <p:nvSpPr>
          <p:cNvPr id="13" name="Text Placeholder 79"/>
          <p:cNvSpPr txBox="1">
            <a:spLocks/>
          </p:cNvSpPr>
          <p:nvPr/>
        </p:nvSpPr>
        <p:spPr>
          <a:xfrm>
            <a:off x="484988" y="3048000"/>
            <a:ext cx="1524000" cy="1219200"/>
          </a:xfrm>
          <a:prstGeom prst="rect">
            <a:avLst/>
          </a:prstGeom>
          <a:solidFill>
            <a:schemeClr val="accent5">
              <a:lumMod val="20000"/>
              <a:lumOff val="80000"/>
            </a:schemeClr>
          </a:solidFill>
        </p:spPr>
        <p:txBody>
          <a:bodyPr anchor="t"/>
          <a:lstStyle>
            <a:lvl1pPr marL="342900" indent="-3429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1pPr>
            <a:lvl2pPr marL="742950" indent="-285750" algn="l" rtl="0" fontAlgn="base">
              <a:spcBef>
                <a:spcPct val="20000"/>
              </a:spcBef>
              <a:spcAft>
                <a:spcPct val="0"/>
              </a:spcAft>
              <a:buFont typeface="Arial" charset="0"/>
              <a:buChar char="–"/>
              <a:defRPr sz="1800" kern="1200">
                <a:solidFill>
                  <a:schemeClr val="tx1">
                    <a:lumMod val="65000"/>
                    <a:lumOff val="35000"/>
                  </a:schemeClr>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lumMod val="65000"/>
                    <a:lumOff val="35000"/>
                  </a:schemeClr>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8900" indent="-88900">
              <a:buFont typeface="Arial" panose="020B0604020202020204" pitchFamily="34" charset="0"/>
              <a:buChar char="•"/>
            </a:pPr>
            <a:r>
              <a:rPr lang="en-CA" sz="1050" dirty="0">
                <a:solidFill>
                  <a:schemeClr val="tx1">
                    <a:lumMod val="75000"/>
                    <a:lumOff val="25000"/>
                  </a:schemeClr>
                </a:solidFill>
              </a:rPr>
              <a:t>Confidence</a:t>
            </a:r>
          </a:p>
          <a:p>
            <a:pPr marL="88900" indent="-88900">
              <a:buFont typeface="Arial" panose="020B0604020202020204" pitchFamily="34" charset="0"/>
              <a:buChar char="•"/>
            </a:pPr>
            <a:r>
              <a:rPr lang="en-CA" sz="1050" dirty="0">
                <a:solidFill>
                  <a:schemeClr val="tx1">
                    <a:lumMod val="75000"/>
                    <a:lumOff val="25000"/>
                  </a:schemeClr>
                </a:solidFill>
              </a:rPr>
              <a:t>Complacency</a:t>
            </a:r>
          </a:p>
          <a:p>
            <a:pPr marL="88900" indent="-88900">
              <a:buFont typeface="Arial" panose="020B0604020202020204" pitchFamily="34" charset="0"/>
              <a:buChar char="•"/>
            </a:pPr>
            <a:r>
              <a:rPr lang="en-CA" sz="1050" dirty="0">
                <a:solidFill>
                  <a:schemeClr val="tx1">
                    <a:lumMod val="75000"/>
                    <a:lumOff val="25000"/>
                  </a:schemeClr>
                </a:solidFill>
              </a:rPr>
              <a:t>Lack of motivation</a:t>
            </a:r>
          </a:p>
          <a:p>
            <a:pPr marL="88900" indent="-88900">
              <a:buFont typeface="Arial" panose="020B0604020202020204" pitchFamily="34" charset="0"/>
              <a:buChar char="•"/>
            </a:pPr>
            <a:r>
              <a:rPr lang="en-CA" sz="1050" dirty="0" smtClean="0">
                <a:solidFill>
                  <a:schemeClr val="tx1">
                    <a:lumMod val="75000"/>
                    <a:lumOff val="25000"/>
                  </a:schemeClr>
                </a:solidFill>
              </a:rPr>
              <a:t>No sense </a:t>
            </a:r>
            <a:r>
              <a:rPr lang="en-CA" sz="1050" dirty="0">
                <a:solidFill>
                  <a:schemeClr val="tx1">
                    <a:lumMod val="75000"/>
                    <a:lumOff val="25000"/>
                  </a:schemeClr>
                </a:solidFill>
              </a:rPr>
              <a:t>of urgency</a:t>
            </a:r>
          </a:p>
          <a:p>
            <a:pPr marL="88900" indent="-88900">
              <a:buFont typeface="Arial" panose="020B0604020202020204" pitchFamily="34" charset="0"/>
              <a:buChar char="•"/>
            </a:pPr>
            <a:r>
              <a:rPr lang="en-CA" sz="1050" dirty="0">
                <a:solidFill>
                  <a:schemeClr val="tx1">
                    <a:lumMod val="75000"/>
                    <a:lumOff val="25000"/>
                  </a:schemeClr>
                </a:solidFill>
              </a:rPr>
              <a:t>Prioritization</a:t>
            </a:r>
          </a:p>
          <a:p>
            <a:pPr marL="88900" indent="-88900">
              <a:buFont typeface="Arial" panose="020B0604020202020204" pitchFamily="34" charset="0"/>
              <a:buChar char="•"/>
            </a:pPr>
            <a:r>
              <a:rPr lang="en-CA" sz="1050" dirty="0">
                <a:solidFill>
                  <a:schemeClr val="tx1">
                    <a:lumMod val="75000"/>
                    <a:lumOff val="25000"/>
                  </a:schemeClr>
                </a:solidFill>
              </a:rPr>
              <a:t>Time management</a:t>
            </a:r>
          </a:p>
        </p:txBody>
      </p:sp>
      <p:sp>
        <p:nvSpPr>
          <p:cNvPr id="14" name="Text Placeholder 79"/>
          <p:cNvSpPr txBox="1">
            <a:spLocks/>
          </p:cNvSpPr>
          <p:nvPr/>
        </p:nvSpPr>
        <p:spPr>
          <a:xfrm>
            <a:off x="484988" y="2800350"/>
            <a:ext cx="1524000" cy="228600"/>
          </a:xfrm>
          <a:prstGeom prst="rect">
            <a:avLst/>
          </a:prstGeom>
          <a:solidFill>
            <a:schemeClr val="accent3">
              <a:lumMod val="60000"/>
              <a:lumOff val="40000"/>
            </a:schemeClr>
          </a:solidFill>
        </p:spPr>
        <p:txBody>
          <a:bodyPr anchor="t"/>
          <a:lstStyle>
            <a:lvl1pPr marL="342900" indent="-3429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1pPr>
            <a:lvl2pPr marL="742950" indent="-285750" algn="l" rtl="0" fontAlgn="base">
              <a:spcBef>
                <a:spcPct val="20000"/>
              </a:spcBef>
              <a:spcAft>
                <a:spcPct val="0"/>
              </a:spcAft>
              <a:buFont typeface="Arial" charset="0"/>
              <a:buChar char="–"/>
              <a:defRPr sz="1800" kern="1200">
                <a:solidFill>
                  <a:schemeClr val="tx1">
                    <a:lumMod val="65000"/>
                    <a:lumOff val="35000"/>
                  </a:schemeClr>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lumMod val="65000"/>
                    <a:lumOff val="35000"/>
                  </a:schemeClr>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CA" sz="1400" b="1" dirty="0" smtClean="0">
                <a:solidFill>
                  <a:schemeClr val="tx1">
                    <a:lumMod val="75000"/>
                    <a:lumOff val="25000"/>
                  </a:schemeClr>
                </a:solidFill>
              </a:rPr>
              <a:t>Mindset</a:t>
            </a:r>
            <a:endParaRPr lang="en-CA" sz="1400" b="1" dirty="0">
              <a:solidFill>
                <a:schemeClr val="tx1">
                  <a:lumMod val="75000"/>
                  <a:lumOff val="25000"/>
                </a:schemeClr>
              </a:solidFill>
            </a:endParaRPr>
          </a:p>
        </p:txBody>
      </p:sp>
      <p:sp>
        <p:nvSpPr>
          <p:cNvPr id="15" name="Text Placeholder 79"/>
          <p:cNvSpPr txBox="1">
            <a:spLocks/>
          </p:cNvSpPr>
          <p:nvPr/>
        </p:nvSpPr>
        <p:spPr>
          <a:xfrm>
            <a:off x="5320538" y="1407050"/>
            <a:ext cx="1627700" cy="2862944"/>
          </a:xfrm>
          <a:prstGeom prst="rect">
            <a:avLst/>
          </a:prstGeom>
          <a:solidFill>
            <a:schemeClr val="accent5">
              <a:lumMod val="20000"/>
              <a:lumOff val="80000"/>
            </a:schemeClr>
          </a:solidFill>
        </p:spPr>
        <p:txBody>
          <a:bodyPr anchor="t"/>
          <a:lstStyle>
            <a:lvl1pPr marL="342900" indent="-3429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1pPr>
            <a:lvl2pPr marL="742950" indent="-285750" algn="l" rtl="0" fontAlgn="base">
              <a:spcBef>
                <a:spcPct val="20000"/>
              </a:spcBef>
              <a:spcAft>
                <a:spcPct val="0"/>
              </a:spcAft>
              <a:buFont typeface="Arial" charset="0"/>
              <a:buChar char="–"/>
              <a:defRPr sz="1800" kern="1200">
                <a:solidFill>
                  <a:schemeClr val="tx1">
                    <a:lumMod val="65000"/>
                    <a:lumOff val="35000"/>
                  </a:schemeClr>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lumMod val="65000"/>
                    <a:lumOff val="35000"/>
                  </a:schemeClr>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8900" indent="-88900">
              <a:buFont typeface="Arial" panose="020B0604020202020204" pitchFamily="34" charset="0"/>
              <a:buChar char="•"/>
            </a:pPr>
            <a:r>
              <a:rPr lang="en-CA" sz="1050" dirty="0">
                <a:solidFill>
                  <a:schemeClr val="tx1">
                    <a:lumMod val="75000"/>
                    <a:lumOff val="25000"/>
                  </a:schemeClr>
                </a:solidFill>
              </a:rPr>
              <a:t>How to market </a:t>
            </a:r>
            <a:r>
              <a:rPr lang="en-CA" sz="1050" dirty="0" smtClean="0">
                <a:solidFill>
                  <a:schemeClr val="tx1">
                    <a:lumMod val="75000"/>
                    <a:lumOff val="25000"/>
                  </a:schemeClr>
                </a:solidFill>
              </a:rPr>
              <a:t>“invisibles”</a:t>
            </a:r>
            <a:endParaRPr lang="en-CA" sz="1050" dirty="0">
              <a:solidFill>
                <a:schemeClr val="tx1">
                  <a:lumMod val="75000"/>
                  <a:lumOff val="25000"/>
                </a:schemeClr>
              </a:solidFill>
            </a:endParaRPr>
          </a:p>
          <a:p>
            <a:pPr marL="88900" indent="-88900">
              <a:buFont typeface="Arial" panose="020B0604020202020204" pitchFamily="34" charset="0"/>
              <a:buChar char="•"/>
            </a:pPr>
            <a:r>
              <a:rPr lang="en-CA" sz="1050" dirty="0" smtClean="0">
                <a:solidFill>
                  <a:schemeClr val="tx1">
                    <a:lumMod val="75000"/>
                    <a:lumOff val="25000"/>
                  </a:schemeClr>
                </a:solidFill>
              </a:rPr>
              <a:t>Rushing </a:t>
            </a:r>
            <a:r>
              <a:rPr lang="en-CA" sz="1050" dirty="0">
                <a:solidFill>
                  <a:schemeClr val="tx1">
                    <a:lumMod val="75000"/>
                    <a:lumOff val="25000"/>
                  </a:schemeClr>
                </a:solidFill>
              </a:rPr>
              <a:t>to market unprepared</a:t>
            </a:r>
          </a:p>
          <a:p>
            <a:pPr marL="88900" indent="-88900">
              <a:buFont typeface="Arial" panose="020B0604020202020204" pitchFamily="34" charset="0"/>
              <a:buChar char="•"/>
            </a:pPr>
            <a:r>
              <a:rPr lang="en-CA" sz="1050" dirty="0">
                <a:solidFill>
                  <a:schemeClr val="tx1">
                    <a:lumMod val="75000"/>
                    <a:lumOff val="25000"/>
                  </a:schemeClr>
                </a:solidFill>
              </a:rPr>
              <a:t>Technical skills but limited marketing skills</a:t>
            </a:r>
          </a:p>
          <a:p>
            <a:pPr marL="88900" indent="-88900">
              <a:buFont typeface="Arial" panose="020B0604020202020204" pitchFamily="34" charset="0"/>
              <a:buChar char="•"/>
            </a:pPr>
            <a:r>
              <a:rPr lang="en-CA" sz="1050" dirty="0" smtClean="0">
                <a:solidFill>
                  <a:schemeClr val="tx1">
                    <a:lumMod val="75000"/>
                    <a:lumOff val="25000"/>
                  </a:schemeClr>
                </a:solidFill>
              </a:rPr>
              <a:t>Access to market information and intelligence</a:t>
            </a:r>
          </a:p>
          <a:p>
            <a:pPr marL="88900" indent="-88900">
              <a:buFont typeface="Arial" panose="020B0604020202020204" pitchFamily="34" charset="0"/>
              <a:buChar char="•"/>
            </a:pPr>
            <a:r>
              <a:rPr lang="en-CA" sz="1050" dirty="0" smtClean="0">
                <a:solidFill>
                  <a:schemeClr val="tx1">
                    <a:lumMod val="75000"/>
                    <a:lumOff val="25000"/>
                  </a:schemeClr>
                </a:solidFill>
              </a:rPr>
              <a:t>Knowledge of market access requirements</a:t>
            </a:r>
          </a:p>
          <a:p>
            <a:pPr marL="88900" indent="-88900">
              <a:buFont typeface="Arial" panose="020B0604020202020204" pitchFamily="34" charset="0"/>
              <a:buChar char="•"/>
            </a:pPr>
            <a:r>
              <a:rPr lang="en-CA" sz="1050" dirty="0" smtClean="0">
                <a:solidFill>
                  <a:schemeClr val="tx1">
                    <a:lumMod val="75000"/>
                    <a:lumOff val="25000"/>
                  </a:schemeClr>
                </a:solidFill>
              </a:rPr>
              <a:t>Insufficient attention to marketing</a:t>
            </a:r>
          </a:p>
          <a:p>
            <a:pPr marL="88900" indent="-88900">
              <a:buFont typeface="Arial" panose="020B0604020202020204" pitchFamily="34" charset="0"/>
              <a:buChar char="•"/>
            </a:pPr>
            <a:r>
              <a:rPr lang="en-CA" sz="1050" dirty="0" smtClean="0">
                <a:solidFill>
                  <a:schemeClr val="tx1">
                    <a:lumMod val="75000"/>
                    <a:lumOff val="25000"/>
                  </a:schemeClr>
                </a:solidFill>
              </a:rPr>
              <a:t>Limited use of online strategies</a:t>
            </a:r>
            <a:endParaRPr lang="en-CA" sz="1050" dirty="0">
              <a:solidFill>
                <a:schemeClr val="tx1">
                  <a:lumMod val="75000"/>
                  <a:lumOff val="25000"/>
                </a:schemeClr>
              </a:solidFill>
            </a:endParaRPr>
          </a:p>
        </p:txBody>
      </p:sp>
      <p:sp>
        <p:nvSpPr>
          <p:cNvPr id="16" name="Text Placeholder 79"/>
          <p:cNvSpPr txBox="1">
            <a:spLocks/>
          </p:cNvSpPr>
          <p:nvPr/>
        </p:nvSpPr>
        <p:spPr>
          <a:xfrm>
            <a:off x="5321109" y="1143000"/>
            <a:ext cx="3414103" cy="228600"/>
          </a:xfrm>
          <a:prstGeom prst="rect">
            <a:avLst/>
          </a:prstGeom>
          <a:solidFill>
            <a:schemeClr val="accent5">
              <a:lumMod val="60000"/>
              <a:lumOff val="40000"/>
            </a:schemeClr>
          </a:solidFill>
        </p:spPr>
        <p:txBody>
          <a:bodyPr anchor="t"/>
          <a:lstStyle>
            <a:lvl1pPr marL="342900" indent="-3429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1pPr>
            <a:lvl2pPr marL="742950" indent="-285750" algn="l" rtl="0" fontAlgn="base">
              <a:spcBef>
                <a:spcPct val="20000"/>
              </a:spcBef>
              <a:spcAft>
                <a:spcPct val="0"/>
              </a:spcAft>
              <a:buFont typeface="Arial" charset="0"/>
              <a:buChar char="–"/>
              <a:defRPr sz="1800" kern="1200">
                <a:solidFill>
                  <a:schemeClr val="tx1">
                    <a:lumMod val="65000"/>
                    <a:lumOff val="35000"/>
                  </a:schemeClr>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lumMod val="65000"/>
                    <a:lumOff val="35000"/>
                  </a:schemeClr>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CA" sz="1400" b="1" dirty="0" smtClean="0">
                <a:solidFill>
                  <a:schemeClr val="tx1">
                    <a:lumMod val="75000"/>
                    <a:lumOff val="25000"/>
                  </a:schemeClr>
                </a:solidFill>
              </a:rPr>
              <a:t>Marketing</a:t>
            </a:r>
            <a:endParaRPr lang="en-CA" sz="1400" b="1" dirty="0">
              <a:solidFill>
                <a:schemeClr val="tx1">
                  <a:lumMod val="75000"/>
                  <a:lumOff val="25000"/>
                </a:schemeClr>
              </a:solidFill>
            </a:endParaRPr>
          </a:p>
        </p:txBody>
      </p:sp>
      <p:sp>
        <p:nvSpPr>
          <p:cNvPr id="17" name="Text Placeholder 79"/>
          <p:cNvSpPr txBox="1">
            <a:spLocks/>
          </p:cNvSpPr>
          <p:nvPr/>
        </p:nvSpPr>
        <p:spPr>
          <a:xfrm>
            <a:off x="3706013" y="1407050"/>
            <a:ext cx="1579575" cy="2863622"/>
          </a:xfrm>
          <a:prstGeom prst="rect">
            <a:avLst/>
          </a:prstGeom>
          <a:solidFill>
            <a:schemeClr val="accent5">
              <a:lumMod val="20000"/>
              <a:lumOff val="80000"/>
            </a:schemeClr>
          </a:solidFill>
        </p:spPr>
        <p:txBody>
          <a:bodyPr anchor="t"/>
          <a:lstStyle>
            <a:lvl1pPr marL="342900" indent="-3429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1pPr>
            <a:lvl2pPr marL="742950" indent="-285750" algn="l" rtl="0" fontAlgn="base">
              <a:spcBef>
                <a:spcPct val="20000"/>
              </a:spcBef>
              <a:spcAft>
                <a:spcPct val="0"/>
              </a:spcAft>
              <a:buFont typeface="Arial" charset="0"/>
              <a:buChar char="–"/>
              <a:defRPr sz="1800" kern="1200">
                <a:solidFill>
                  <a:schemeClr val="tx1">
                    <a:lumMod val="65000"/>
                    <a:lumOff val="35000"/>
                  </a:schemeClr>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lumMod val="65000"/>
                    <a:lumOff val="35000"/>
                  </a:schemeClr>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8900" indent="-88900">
              <a:buFont typeface="Arial" panose="020B0604020202020204" pitchFamily="34" charset="0"/>
              <a:buChar char="•"/>
            </a:pPr>
            <a:r>
              <a:rPr lang="en-CA" sz="1050" dirty="0">
                <a:solidFill>
                  <a:schemeClr val="tx1">
                    <a:lumMod val="75000"/>
                    <a:lumOff val="25000"/>
                  </a:schemeClr>
                </a:solidFill>
              </a:rPr>
              <a:t>Cost of travel</a:t>
            </a:r>
          </a:p>
          <a:p>
            <a:pPr marL="88900" indent="-88900">
              <a:buFont typeface="Arial" panose="020B0604020202020204" pitchFamily="34" charset="0"/>
              <a:buChar char="•"/>
            </a:pPr>
            <a:r>
              <a:rPr lang="en-CA" sz="1050" dirty="0" smtClean="0">
                <a:solidFill>
                  <a:schemeClr val="tx1">
                    <a:lumMod val="75000"/>
                    <a:lumOff val="25000"/>
                  </a:schemeClr>
                </a:solidFill>
              </a:rPr>
              <a:t>Cash </a:t>
            </a:r>
            <a:r>
              <a:rPr lang="en-CA" sz="1050" dirty="0">
                <a:solidFill>
                  <a:schemeClr val="tx1">
                    <a:lumMod val="75000"/>
                    <a:lumOff val="25000"/>
                  </a:schemeClr>
                </a:solidFill>
              </a:rPr>
              <a:t>flow </a:t>
            </a:r>
            <a:r>
              <a:rPr lang="en-CA" sz="1050" dirty="0" smtClean="0">
                <a:solidFill>
                  <a:schemeClr val="tx1">
                    <a:lumMod val="75000"/>
                    <a:lumOff val="25000"/>
                  </a:schemeClr>
                </a:solidFill>
              </a:rPr>
              <a:t>position</a:t>
            </a:r>
            <a:endParaRPr lang="en-CA" sz="1050" dirty="0">
              <a:solidFill>
                <a:schemeClr val="tx1">
                  <a:lumMod val="75000"/>
                  <a:lumOff val="25000"/>
                </a:schemeClr>
              </a:solidFill>
            </a:endParaRPr>
          </a:p>
          <a:p>
            <a:pPr marL="88900" indent="-88900">
              <a:buFont typeface="Arial" panose="020B0604020202020204" pitchFamily="34" charset="0"/>
              <a:buChar char="•"/>
            </a:pPr>
            <a:r>
              <a:rPr lang="en-CA" sz="1050" dirty="0">
                <a:solidFill>
                  <a:schemeClr val="tx1">
                    <a:lumMod val="75000"/>
                    <a:lumOff val="25000"/>
                  </a:schemeClr>
                </a:solidFill>
              </a:rPr>
              <a:t>Getting </a:t>
            </a:r>
            <a:r>
              <a:rPr lang="en-CA" sz="1050" dirty="0" smtClean="0">
                <a:solidFill>
                  <a:schemeClr val="tx1">
                    <a:lumMod val="75000"/>
                    <a:lumOff val="25000"/>
                  </a:schemeClr>
                </a:solidFill>
              </a:rPr>
              <a:t>paid</a:t>
            </a:r>
          </a:p>
          <a:p>
            <a:pPr marL="88900" indent="-88900"/>
            <a:r>
              <a:rPr lang="en-CA" sz="1050" dirty="0" smtClean="0">
                <a:solidFill>
                  <a:schemeClr val="tx1">
                    <a:lumMod val="75000"/>
                    <a:lumOff val="25000"/>
                  </a:schemeClr>
                </a:solidFill>
              </a:rPr>
              <a:t>Difficulty in accessing financing (no assets)</a:t>
            </a:r>
            <a:r>
              <a:rPr lang="en-CA" sz="1050" dirty="0">
                <a:solidFill>
                  <a:schemeClr val="tx1">
                    <a:lumMod val="75000"/>
                    <a:lumOff val="25000"/>
                  </a:schemeClr>
                </a:solidFill>
              </a:rPr>
              <a:t> </a:t>
            </a:r>
            <a:endParaRPr lang="en-CA" sz="1050" dirty="0" smtClean="0">
              <a:solidFill>
                <a:schemeClr val="tx1">
                  <a:lumMod val="75000"/>
                  <a:lumOff val="25000"/>
                </a:schemeClr>
              </a:solidFill>
            </a:endParaRPr>
          </a:p>
          <a:p>
            <a:pPr marL="88900" indent="-88900"/>
            <a:r>
              <a:rPr lang="en-CA" sz="1050" dirty="0">
                <a:solidFill>
                  <a:schemeClr val="tx1">
                    <a:lumMod val="75000"/>
                    <a:lumOff val="25000"/>
                  </a:schemeClr>
                </a:solidFill>
              </a:rPr>
              <a:t>A</a:t>
            </a:r>
            <a:r>
              <a:rPr lang="en-CA" sz="1050" dirty="0" smtClean="0">
                <a:solidFill>
                  <a:schemeClr val="tx1">
                    <a:lumMod val="75000"/>
                    <a:lumOff val="25000"/>
                  </a:schemeClr>
                </a:solidFill>
              </a:rPr>
              <a:t>bility </a:t>
            </a:r>
            <a:r>
              <a:rPr lang="en-CA" sz="1050" dirty="0">
                <a:solidFill>
                  <a:schemeClr val="tx1">
                    <a:lumMod val="75000"/>
                    <a:lumOff val="25000"/>
                  </a:schemeClr>
                </a:solidFill>
              </a:rPr>
              <a:t>to invest </a:t>
            </a:r>
          </a:p>
          <a:p>
            <a:pPr marL="88900" indent="-88900">
              <a:buFont typeface="Arial" panose="020B0604020202020204" pitchFamily="34" charset="0"/>
              <a:buChar char="•"/>
            </a:pPr>
            <a:endParaRPr lang="en-CA" sz="1050" dirty="0">
              <a:solidFill>
                <a:schemeClr val="tx1">
                  <a:lumMod val="75000"/>
                  <a:lumOff val="25000"/>
                </a:schemeClr>
              </a:solidFill>
            </a:endParaRPr>
          </a:p>
        </p:txBody>
      </p:sp>
      <p:sp>
        <p:nvSpPr>
          <p:cNvPr id="18" name="Text Placeholder 79"/>
          <p:cNvSpPr txBox="1">
            <a:spLocks/>
          </p:cNvSpPr>
          <p:nvPr/>
        </p:nvSpPr>
        <p:spPr>
          <a:xfrm>
            <a:off x="3706013" y="1143000"/>
            <a:ext cx="1579575" cy="228600"/>
          </a:xfrm>
          <a:prstGeom prst="rect">
            <a:avLst/>
          </a:prstGeom>
          <a:solidFill>
            <a:schemeClr val="accent3"/>
          </a:solidFill>
        </p:spPr>
        <p:txBody>
          <a:bodyPr anchor="t"/>
          <a:lstStyle>
            <a:lvl1pPr marL="342900" indent="-3429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1pPr>
            <a:lvl2pPr marL="742950" indent="-285750" algn="l" rtl="0" fontAlgn="base">
              <a:spcBef>
                <a:spcPct val="20000"/>
              </a:spcBef>
              <a:spcAft>
                <a:spcPct val="0"/>
              </a:spcAft>
              <a:buFont typeface="Arial" charset="0"/>
              <a:buChar char="–"/>
              <a:defRPr sz="1800" kern="1200">
                <a:solidFill>
                  <a:schemeClr val="tx1">
                    <a:lumMod val="65000"/>
                    <a:lumOff val="35000"/>
                  </a:schemeClr>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lumMod val="65000"/>
                    <a:lumOff val="35000"/>
                  </a:schemeClr>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CA" sz="1400" b="1" dirty="0" smtClean="0">
                <a:solidFill>
                  <a:schemeClr val="tx1">
                    <a:lumMod val="75000"/>
                    <a:lumOff val="25000"/>
                  </a:schemeClr>
                </a:solidFill>
              </a:rPr>
              <a:t>Financing</a:t>
            </a:r>
            <a:endParaRPr lang="en-CA" sz="1400" b="1" dirty="0">
              <a:solidFill>
                <a:schemeClr val="tx1">
                  <a:lumMod val="75000"/>
                  <a:lumOff val="25000"/>
                </a:schemeClr>
              </a:solidFill>
            </a:endParaRPr>
          </a:p>
        </p:txBody>
      </p:sp>
      <p:sp>
        <p:nvSpPr>
          <p:cNvPr id="21" name="Text Placeholder 79"/>
          <p:cNvSpPr txBox="1">
            <a:spLocks/>
          </p:cNvSpPr>
          <p:nvPr/>
        </p:nvSpPr>
        <p:spPr>
          <a:xfrm>
            <a:off x="2029613" y="2784450"/>
            <a:ext cx="1641450" cy="228600"/>
          </a:xfrm>
          <a:prstGeom prst="rect">
            <a:avLst/>
          </a:prstGeom>
          <a:solidFill>
            <a:schemeClr val="accent5">
              <a:lumMod val="40000"/>
              <a:lumOff val="60000"/>
            </a:schemeClr>
          </a:solidFill>
        </p:spPr>
        <p:txBody>
          <a:bodyPr anchor="t"/>
          <a:lstStyle>
            <a:lvl1pPr marL="342900" indent="-3429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1pPr>
            <a:lvl2pPr marL="742950" indent="-285750" algn="l" rtl="0" fontAlgn="base">
              <a:spcBef>
                <a:spcPct val="20000"/>
              </a:spcBef>
              <a:spcAft>
                <a:spcPct val="0"/>
              </a:spcAft>
              <a:buFont typeface="Arial" charset="0"/>
              <a:buChar char="–"/>
              <a:defRPr sz="1800" kern="1200">
                <a:solidFill>
                  <a:schemeClr val="tx1">
                    <a:lumMod val="65000"/>
                    <a:lumOff val="35000"/>
                  </a:schemeClr>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lumMod val="65000"/>
                    <a:lumOff val="35000"/>
                  </a:schemeClr>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CA" sz="1400" b="1" dirty="0" smtClean="0">
                <a:solidFill>
                  <a:schemeClr val="tx1">
                    <a:lumMod val="75000"/>
                    <a:lumOff val="25000"/>
                  </a:schemeClr>
                </a:solidFill>
              </a:rPr>
              <a:t>Human Resources</a:t>
            </a:r>
            <a:endParaRPr lang="en-CA" sz="1400" b="1" dirty="0">
              <a:solidFill>
                <a:schemeClr val="tx1">
                  <a:lumMod val="75000"/>
                  <a:lumOff val="25000"/>
                </a:schemeClr>
              </a:solidFill>
            </a:endParaRPr>
          </a:p>
        </p:txBody>
      </p:sp>
      <p:sp>
        <p:nvSpPr>
          <p:cNvPr id="22" name="Text Placeholder 79"/>
          <p:cNvSpPr txBox="1">
            <a:spLocks/>
          </p:cNvSpPr>
          <p:nvPr/>
        </p:nvSpPr>
        <p:spPr>
          <a:xfrm>
            <a:off x="2029613" y="3048000"/>
            <a:ext cx="1641450" cy="1219198"/>
          </a:xfrm>
          <a:prstGeom prst="rect">
            <a:avLst/>
          </a:prstGeom>
          <a:solidFill>
            <a:schemeClr val="accent5">
              <a:lumMod val="20000"/>
              <a:lumOff val="80000"/>
            </a:schemeClr>
          </a:solidFill>
        </p:spPr>
        <p:txBody>
          <a:bodyPr anchor="t"/>
          <a:lstStyle>
            <a:lvl1pPr marL="342900" indent="-3429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1pPr>
            <a:lvl2pPr marL="742950" indent="-285750" algn="l" rtl="0" fontAlgn="base">
              <a:spcBef>
                <a:spcPct val="20000"/>
              </a:spcBef>
              <a:spcAft>
                <a:spcPct val="0"/>
              </a:spcAft>
              <a:buFont typeface="Arial" charset="0"/>
              <a:buChar char="–"/>
              <a:defRPr sz="1800" kern="1200">
                <a:solidFill>
                  <a:schemeClr val="tx1">
                    <a:lumMod val="65000"/>
                    <a:lumOff val="35000"/>
                  </a:schemeClr>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lumMod val="65000"/>
                    <a:lumOff val="35000"/>
                  </a:schemeClr>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8900" indent="-88900">
              <a:buFont typeface="Arial" panose="020B0604020202020204" pitchFamily="34" charset="0"/>
              <a:buChar char="•"/>
            </a:pPr>
            <a:r>
              <a:rPr lang="en-CA" sz="1050" dirty="0" smtClean="0">
                <a:solidFill>
                  <a:schemeClr val="tx1">
                    <a:lumMod val="75000"/>
                    <a:lumOff val="25000"/>
                  </a:schemeClr>
                </a:solidFill>
              </a:rPr>
              <a:t>Recognition </a:t>
            </a:r>
            <a:r>
              <a:rPr lang="en-CA" sz="1050" dirty="0">
                <a:solidFill>
                  <a:schemeClr val="tx1">
                    <a:lumMod val="75000"/>
                    <a:lumOff val="25000"/>
                  </a:schemeClr>
                </a:solidFill>
              </a:rPr>
              <a:t>of professional credentials</a:t>
            </a:r>
          </a:p>
          <a:p>
            <a:pPr marL="88900" indent="-88900">
              <a:buFont typeface="Arial" panose="020B0604020202020204" pitchFamily="34" charset="0"/>
              <a:buChar char="•"/>
            </a:pPr>
            <a:r>
              <a:rPr lang="en-CA" sz="1050" dirty="0" smtClean="0">
                <a:solidFill>
                  <a:schemeClr val="tx1">
                    <a:lumMod val="75000"/>
                    <a:lumOff val="25000"/>
                  </a:schemeClr>
                </a:solidFill>
              </a:rPr>
              <a:t>Productivity</a:t>
            </a:r>
          </a:p>
          <a:p>
            <a:pPr marL="88900" indent="-88900">
              <a:buFont typeface="Arial" panose="020B0604020202020204" pitchFamily="34" charset="0"/>
              <a:buChar char="•"/>
            </a:pPr>
            <a:r>
              <a:rPr lang="en-CA" sz="1050" dirty="0" smtClean="0">
                <a:solidFill>
                  <a:schemeClr val="tx1">
                    <a:lumMod val="75000"/>
                    <a:lumOff val="25000"/>
                  </a:schemeClr>
                </a:solidFill>
              </a:rPr>
              <a:t>Mobility of personnel</a:t>
            </a:r>
          </a:p>
          <a:p>
            <a:pPr marL="88900" indent="-88900">
              <a:buFont typeface="Arial" panose="020B0604020202020204" pitchFamily="34" charset="0"/>
              <a:buChar char="•"/>
            </a:pPr>
            <a:r>
              <a:rPr lang="en-CA" sz="1050" dirty="0" smtClean="0">
                <a:solidFill>
                  <a:schemeClr val="tx1">
                    <a:lumMod val="75000"/>
                    <a:lumOff val="25000"/>
                  </a:schemeClr>
                </a:solidFill>
              </a:rPr>
              <a:t>Weak project management skills</a:t>
            </a:r>
          </a:p>
          <a:p>
            <a:pPr marL="88900" indent="-88900">
              <a:buFont typeface="Arial" panose="020B0604020202020204" pitchFamily="34" charset="0"/>
              <a:buChar char="•"/>
            </a:pPr>
            <a:endParaRPr lang="en-CA" sz="1050" dirty="0">
              <a:solidFill>
                <a:schemeClr val="tx1">
                  <a:lumMod val="75000"/>
                  <a:lumOff val="25000"/>
                </a:schemeClr>
              </a:solidFill>
            </a:endParaRPr>
          </a:p>
          <a:p>
            <a:pPr marL="88900" indent="-88900">
              <a:buFont typeface="Arial" panose="020B0604020202020204" pitchFamily="34" charset="0"/>
              <a:buChar char="•"/>
            </a:pPr>
            <a:endParaRPr lang="en-CA" sz="1050" dirty="0" smtClean="0">
              <a:solidFill>
                <a:schemeClr val="tx1">
                  <a:lumMod val="75000"/>
                  <a:lumOff val="25000"/>
                </a:schemeClr>
              </a:solidFill>
            </a:endParaRPr>
          </a:p>
          <a:p>
            <a:pPr marL="88900" indent="-88900">
              <a:buFont typeface="Arial" panose="020B0604020202020204" pitchFamily="34" charset="0"/>
              <a:buChar char="•"/>
            </a:pPr>
            <a:endParaRPr lang="en-CA" sz="1100" dirty="0">
              <a:solidFill>
                <a:schemeClr val="tx1">
                  <a:lumMod val="75000"/>
                  <a:lumOff val="25000"/>
                </a:schemeClr>
              </a:solidFill>
            </a:endParaRPr>
          </a:p>
        </p:txBody>
      </p:sp>
      <p:sp>
        <p:nvSpPr>
          <p:cNvPr id="23" name="Text Placeholder 79"/>
          <p:cNvSpPr txBox="1">
            <a:spLocks/>
          </p:cNvSpPr>
          <p:nvPr/>
        </p:nvSpPr>
        <p:spPr>
          <a:xfrm>
            <a:off x="6982613" y="1407050"/>
            <a:ext cx="1752600" cy="2860149"/>
          </a:xfrm>
          <a:prstGeom prst="rect">
            <a:avLst/>
          </a:prstGeom>
          <a:solidFill>
            <a:schemeClr val="accent5">
              <a:lumMod val="20000"/>
              <a:lumOff val="80000"/>
            </a:schemeClr>
          </a:solidFill>
        </p:spPr>
        <p:txBody>
          <a:bodyPr anchor="t"/>
          <a:lstStyle>
            <a:lvl1pPr marL="342900" indent="-3429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1pPr>
            <a:lvl2pPr marL="742950" indent="-285750" algn="l" rtl="0" fontAlgn="base">
              <a:spcBef>
                <a:spcPct val="20000"/>
              </a:spcBef>
              <a:spcAft>
                <a:spcPct val="0"/>
              </a:spcAft>
              <a:buFont typeface="Arial" charset="0"/>
              <a:buChar char="–"/>
              <a:defRPr sz="1800" kern="1200">
                <a:solidFill>
                  <a:schemeClr val="tx1">
                    <a:lumMod val="65000"/>
                    <a:lumOff val="35000"/>
                  </a:schemeClr>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chemeClr val="tx1">
                    <a:lumMod val="65000"/>
                    <a:lumOff val="35000"/>
                  </a:schemeClr>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8900" indent="-88900">
              <a:buFont typeface="Arial" panose="020B0604020202020204" pitchFamily="34" charset="0"/>
              <a:buChar char="•"/>
            </a:pPr>
            <a:r>
              <a:rPr lang="en-CA" sz="1050" dirty="0" smtClean="0">
                <a:solidFill>
                  <a:schemeClr val="tx1">
                    <a:lumMod val="75000"/>
                    <a:lumOff val="25000"/>
                  </a:schemeClr>
                </a:solidFill>
              </a:rPr>
              <a:t>Competitiveness</a:t>
            </a:r>
          </a:p>
          <a:p>
            <a:pPr marL="88900" indent="-88900">
              <a:buFont typeface="Arial" panose="020B0604020202020204" pitchFamily="34" charset="0"/>
              <a:buChar char="•"/>
            </a:pPr>
            <a:r>
              <a:rPr lang="en-CA" sz="1050" dirty="0" smtClean="0">
                <a:solidFill>
                  <a:schemeClr val="tx1">
                    <a:lumMod val="75000"/>
                    <a:lumOff val="25000"/>
                  </a:schemeClr>
                </a:solidFill>
              </a:rPr>
              <a:t>Strategic networking</a:t>
            </a:r>
          </a:p>
          <a:p>
            <a:pPr marL="88900" indent="-88900">
              <a:buFont typeface="Arial" panose="020B0604020202020204" pitchFamily="34" charset="0"/>
              <a:buChar char="•"/>
            </a:pPr>
            <a:r>
              <a:rPr lang="en-CA" sz="1050" dirty="0" smtClean="0">
                <a:solidFill>
                  <a:schemeClr val="tx1">
                    <a:lumMod val="75000"/>
                    <a:lumOff val="25000"/>
                  </a:schemeClr>
                </a:solidFill>
              </a:rPr>
              <a:t>Difficulty in establishing credibility</a:t>
            </a:r>
          </a:p>
          <a:p>
            <a:pPr marL="88900" indent="-88900">
              <a:buFont typeface="Arial" panose="020B0604020202020204" pitchFamily="34" charset="0"/>
              <a:buChar char="•"/>
            </a:pPr>
            <a:r>
              <a:rPr lang="en-CA" sz="1050" dirty="0" smtClean="0">
                <a:solidFill>
                  <a:schemeClr val="tx1">
                    <a:lumMod val="75000"/>
                    <a:lumOff val="25000"/>
                  </a:schemeClr>
                </a:solidFill>
              </a:rPr>
              <a:t>Knowledge re establishing partnerships</a:t>
            </a:r>
          </a:p>
          <a:p>
            <a:pPr marL="88900" indent="-88900">
              <a:buFont typeface="Arial" panose="020B0604020202020204" pitchFamily="34" charset="0"/>
              <a:buChar char="•"/>
            </a:pPr>
            <a:r>
              <a:rPr lang="en-CA" sz="1050" dirty="0">
                <a:solidFill>
                  <a:schemeClr val="tx1">
                    <a:lumMod val="75000"/>
                    <a:lumOff val="25000"/>
                  </a:schemeClr>
                </a:solidFill>
              </a:rPr>
              <a:t>Weak proposal writing </a:t>
            </a:r>
            <a:r>
              <a:rPr lang="en-CA" sz="1050" dirty="0" smtClean="0">
                <a:solidFill>
                  <a:schemeClr val="tx1">
                    <a:lumMod val="75000"/>
                    <a:lumOff val="25000"/>
                  </a:schemeClr>
                </a:solidFill>
              </a:rPr>
              <a:t>skills</a:t>
            </a:r>
          </a:p>
          <a:p>
            <a:pPr marL="88900" indent="-88900">
              <a:buFont typeface="Arial" panose="020B0604020202020204" pitchFamily="34" charset="0"/>
              <a:buChar char="•"/>
            </a:pPr>
            <a:r>
              <a:rPr lang="en-CA" sz="1050" dirty="0" smtClean="0">
                <a:solidFill>
                  <a:schemeClr val="tx1">
                    <a:lumMod val="75000"/>
                    <a:lumOff val="25000"/>
                  </a:schemeClr>
                </a:solidFill>
              </a:rPr>
              <a:t>Limited knowledge of pricing strategies</a:t>
            </a:r>
          </a:p>
          <a:p>
            <a:pPr marL="88900" indent="-88900">
              <a:buFont typeface="Arial" panose="020B0604020202020204" pitchFamily="34" charset="0"/>
              <a:buChar char="•"/>
            </a:pPr>
            <a:r>
              <a:rPr lang="en-CA" sz="1050" dirty="0" smtClean="0">
                <a:solidFill>
                  <a:schemeClr val="tx1">
                    <a:lumMod val="75000"/>
                    <a:lumOff val="25000"/>
                  </a:schemeClr>
                </a:solidFill>
              </a:rPr>
              <a:t>Limited use of ready-made templates</a:t>
            </a:r>
            <a:endParaRPr lang="en-CA" sz="1050" dirty="0">
              <a:solidFill>
                <a:schemeClr val="tx1">
                  <a:lumMod val="75000"/>
                  <a:lumOff val="25000"/>
                </a:schemeClr>
              </a:solidFill>
            </a:endParaRPr>
          </a:p>
          <a:p>
            <a:pPr marL="88900" indent="-88900">
              <a:buFont typeface="Arial" panose="020B0604020202020204" pitchFamily="34" charset="0"/>
              <a:buChar char="•"/>
            </a:pPr>
            <a:endParaRPr lang="en-CA" sz="1100" dirty="0" smtClean="0">
              <a:solidFill>
                <a:schemeClr val="tx1">
                  <a:lumMod val="75000"/>
                  <a:lumOff val="25000"/>
                </a:schemeClr>
              </a:solidFill>
            </a:endParaRPr>
          </a:p>
          <a:p>
            <a:pPr marL="88900" indent="-88900">
              <a:buFont typeface="Arial" panose="020B0604020202020204" pitchFamily="34" charset="0"/>
              <a:buChar char="•"/>
            </a:pPr>
            <a:endParaRPr lang="en-CA" sz="1100" dirty="0">
              <a:solidFill>
                <a:schemeClr val="tx1">
                  <a:lumMod val="75000"/>
                  <a:lumOff val="25000"/>
                </a:schemeClr>
              </a:solidFill>
            </a:endParaRPr>
          </a:p>
        </p:txBody>
      </p:sp>
      <p:sp>
        <p:nvSpPr>
          <p:cNvPr id="20" name="Text Box 7"/>
          <p:cNvSpPr txBox="1">
            <a:spLocks noChangeArrowheads="1"/>
          </p:cNvSpPr>
          <p:nvPr/>
        </p:nvSpPr>
        <p:spPr bwMode="auto">
          <a:xfrm>
            <a:off x="533400" y="4629150"/>
            <a:ext cx="8077200" cy="323165"/>
          </a:xfrm>
          <a:prstGeom prst="rect">
            <a:avLst/>
          </a:prstGeom>
          <a:solidFill>
            <a:srgbClr val="729ACA"/>
          </a:solidFill>
          <a:ln w="9525">
            <a:noFill/>
            <a:miter lim="800000"/>
            <a:headEnd/>
            <a:tailEnd/>
          </a:ln>
        </p:spPr>
        <p:txBody>
          <a:bodyPr wrap="square" lIns="45720" tIns="22860" rIns="45720" bIns="22860" anchor="ctr">
            <a:spAutoFit/>
          </a:bodyPr>
          <a:lstStyle/>
          <a:p>
            <a:pPr algn="ctr"/>
            <a:r>
              <a:rPr lang="en-CA" b="1" dirty="0" smtClean="0">
                <a:solidFill>
                  <a:schemeClr val="bg1"/>
                </a:solidFill>
                <a:effectLst>
                  <a:outerShdw blurRad="38100" dist="38100" dir="2700000" algn="tl">
                    <a:srgbClr val="000000">
                      <a:alpha val="43137"/>
                    </a:srgbClr>
                  </a:outerShdw>
                </a:effectLst>
              </a:rPr>
              <a:t>However, exporting services can be easy for companies who are prepared!</a:t>
            </a:r>
          </a:p>
        </p:txBody>
      </p:sp>
    </p:spTree>
    <p:extLst>
      <p:ext uri="{BB962C8B-B14F-4D97-AF65-F5344CB8AC3E}">
        <p14:creationId xmlns:p14="http://schemas.microsoft.com/office/powerpoint/2010/main" val="392670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0"/>
            <a:ext cx="914400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Michelle\Documents\Personal\Marketing\Stock Photos\Depositphotos_27429643_s.jpg"/>
          <p:cNvPicPr>
            <a:picLocks noChangeAspect="1" noChangeArrowheads="1"/>
          </p:cNvPicPr>
          <p:nvPr/>
        </p:nvPicPr>
        <p:blipFill>
          <a:blip r:embed="rId3" cstate="print"/>
          <a:srcRect t="6228"/>
          <a:stretch>
            <a:fillRect/>
          </a:stretch>
        </p:blipFill>
        <p:spPr bwMode="auto">
          <a:xfrm flipH="1">
            <a:off x="990600" y="0"/>
            <a:ext cx="8229600" cy="5162550"/>
          </a:xfrm>
          <a:prstGeom prst="rect">
            <a:avLst/>
          </a:prstGeom>
          <a:noFill/>
        </p:spPr>
      </p:pic>
      <p:sp>
        <p:nvSpPr>
          <p:cNvPr id="23" name="Text Box 5"/>
          <p:cNvSpPr txBox="1">
            <a:spLocks noChangeArrowheads="1"/>
          </p:cNvSpPr>
          <p:nvPr/>
        </p:nvSpPr>
        <p:spPr bwMode="auto">
          <a:xfrm>
            <a:off x="0" y="209550"/>
            <a:ext cx="9220200" cy="1015663"/>
          </a:xfrm>
          <a:prstGeom prst="rect">
            <a:avLst/>
          </a:prstGeom>
          <a:solidFill>
            <a:srgbClr val="FFFFFF">
              <a:alpha val="86000"/>
            </a:srgbClr>
          </a:solidFill>
          <a:ln>
            <a:noFill/>
          </a:ln>
          <a:extLst/>
        </p:spPr>
        <p:txBody>
          <a:bodyPr wrap="square">
            <a:spAutoFit/>
          </a:bodyPr>
          <a:lstStyle>
            <a:lvl1pPr eaLnBrk="0" hangingPunct="0">
              <a:defRPr sz="4800">
                <a:solidFill>
                  <a:schemeClr val="tx2"/>
                </a:solidFill>
                <a:latin typeface="Arial" pitchFamily="34" charset="0"/>
              </a:defRPr>
            </a:lvl1pPr>
            <a:lvl2pPr marL="742950" indent="-285750" eaLnBrk="0" hangingPunct="0">
              <a:defRPr sz="4800">
                <a:solidFill>
                  <a:schemeClr val="tx2"/>
                </a:solidFill>
                <a:latin typeface="Arial" pitchFamily="34" charset="0"/>
              </a:defRPr>
            </a:lvl2pPr>
            <a:lvl3pPr marL="1143000" indent="-228600" eaLnBrk="0" hangingPunct="0">
              <a:defRPr sz="4800">
                <a:solidFill>
                  <a:schemeClr val="tx2"/>
                </a:solidFill>
                <a:latin typeface="Arial" pitchFamily="34" charset="0"/>
              </a:defRPr>
            </a:lvl3pPr>
            <a:lvl4pPr marL="1600200" indent="-228600" eaLnBrk="0" hangingPunct="0">
              <a:defRPr sz="4800">
                <a:solidFill>
                  <a:schemeClr val="tx2"/>
                </a:solidFill>
                <a:latin typeface="Arial" pitchFamily="34" charset="0"/>
              </a:defRPr>
            </a:lvl4pPr>
            <a:lvl5pPr marL="2057400" indent="-228600" eaLnBrk="0" hangingPunct="0">
              <a:defRPr sz="4800">
                <a:solidFill>
                  <a:schemeClr val="tx2"/>
                </a:solidFill>
                <a:latin typeface="Arial" pitchFamily="34" charset="0"/>
              </a:defRPr>
            </a:lvl5pPr>
            <a:lvl6pPr marL="2514600" indent="-228600" algn="ctr" eaLnBrk="0" fontAlgn="base" hangingPunct="0">
              <a:spcBef>
                <a:spcPct val="0"/>
              </a:spcBef>
              <a:spcAft>
                <a:spcPct val="0"/>
              </a:spcAft>
              <a:defRPr sz="4800">
                <a:solidFill>
                  <a:schemeClr val="tx2"/>
                </a:solidFill>
                <a:latin typeface="Arial" pitchFamily="34" charset="0"/>
              </a:defRPr>
            </a:lvl6pPr>
            <a:lvl7pPr marL="2971800" indent="-228600" algn="ctr" eaLnBrk="0" fontAlgn="base" hangingPunct="0">
              <a:spcBef>
                <a:spcPct val="0"/>
              </a:spcBef>
              <a:spcAft>
                <a:spcPct val="0"/>
              </a:spcAft>
              <a:defRPr sz="4800">
                <a:solidFill>
                  <a:schemeClr val="tx2"/>
                </a:solidFill>
                <a:latin typeface="Arial" pitchFamily="34" charset="0"/>
              </a:defRPr>
            </a:lvl7pPr>
            <a:lvl8pPr marL="3429000" indent="-228600" algn="ctr" eaLnBrk="0" fontAlgn="base" hangingPunct="0">
              <a:spcBef>
                <a:spcPct val="0"/>
              </a:spcBef>
              <a:spcAft>
                <a:spcPct val="0"/>
              </a:spcAft>
              <a:defRPr sz="4800">
                <a:solidFill>
                  <a:schemeClr val="tx2"/>
                </a:solidFill>
                <a:latin typeface="Arial" pitchFamily="34" charset="0"/>
              </a:defRPr>
            </a:lvl8pPr>
            <a:lvl9pPr marL="3886200" indent="-228600" algn="ctr" eaLnBrk="0" fontAlgn="base" hangingPunct="0">
              <a:spcBef>
                <a:spcPct val="0"/>
              </a:spcBef>
              <a:spcAft>
                <a:spcPct val="0"/>
              </a:spcAft>
              <a:defRPr sz="4800">
                <a:solidFill>
                  <a:schemeClr val="tx2"/>
                </a:solidFill>
                <a:latin typeface="Arial" pitchFamily="34" charset="0"/>
              </a:defRPr>
            </a:lvl9pPr>
          </a:lstStyle>
          <a:p>
            <a:pPr algn="ctr"/>
            <a:r>
              <a:rPr lang="en-CA" sz="2000" b="1" dirty="0" smtClean="0">
                <a:solidFill>
                  <a:srgbClr val="6E8FB7"/>
                </a:solidFill>
                <a:latin typeface="+mj-lt"/>
                <a:cs typeface="Calibri" pitchFamily="34" charset="0"/>
              </a:rPr>
              <a:t>SERVICES Go Global is an export-readiness programme that leads</a:t>
            </a:r>
          </a:p>
          <a:p>
            <a:pPr algn="ctr"/>
            <a:r>
              <a:rPr lang="en-CA" sz="2000" b="1" dirty="0" smtClean="0">
                <a:solidFill>
                  <a:srgbClr val="6E8FB7"/>
                </a:solidFill>
                <a:latin typeface="+mj-lt"/>
                <a:cs typeface="Calibri" pitchFamily="34" charset="0"/>
              </a:rPr>
              <a:t> to the development of a company’s Export Plan.</a:t>
            </a:r>
          </a:p>
          <a:p>
            <a:pPr algn="ctr"/>
            <a:r>
              <a:rPr lang="en-CA" sz="2000" b="1" dirty="0" smtClean="0">
                <a:solidFill>
                  <a:srgbClr val="36568A"/>
                </a:solidFill>
                <a:latin typeface="+mj-lt"/>
                <a:cs typeface="Calibri" pitchFamily="34" charset="0"/>
              </a:rPr>
              <a:t>The Roadmap to Exporting Your Services!</a:t>
            </a:r>
          </a:p>
        </p:txBody>
      </p:sp>
      <p:sp>
        <p:nvSpPr>
          <p:cNvPr id="3" name="TextBox 2"/>
          <p:cNvSpPr txBox="1"/>
          <p:nvPr/>
        </p:nvSpPr>
        <p:spPr bwMode="auto">
          <a:xfrm>
            <a:off x="5056932" y="3149590"/>
            <a:ext cx="3934668" cy="1708160"/>
          </a:xfrm>
          <a:prstGeom prst="rect">
            <a:avLst/>
          </a:prstGeom>
          <a:noFill/>
          <a:ln w="9525">
            <a:noFill/>
            <a:miter lim="800000"/>
            <a:headEnd/>
            <a:tailEnd/>
          </a:ln>
        </p:spPr>
        <p:txBody>
          <a:bodyPr wrap="none" lIns="45720" tIns="22860" rIns="45720" bIns="22860" rtlCol="0">
            <a:spAutoFit/>
          </a:bodyPr>
          <a:lstStyle/>
          <a:p>
            <a:pPr algn="ctr" defTabSz="1088232" fontAlgn="auto">
              <a:lnSpc>
                <a:spcPct val="150000"/>
              </a:lnSpc>
              <a:spcBef>
                <a:spcPts val="0"/>
              </a:spcBef>
              <a:spcAft>
                <a:spcPts val="0"/>
              </a:spcAft>
            </a:pPr>
            <a:r>
              <a:rPr lang="en-CA" sz="1400" b="1" dirty="0" smtClean="0">
                <a:solidFill>
                  <a:srgbClr val="6E8FB7"/>
                </a:solidFill>
                <a:ea typeface="Open Sans" pitchFamily="34" charset="0"/>
                <a:cs typeface="Open Sans" pitchFamily="34" charset="0"/>
              </a:rPr>
              <a:t>▪  </a:t>
            </a:r>
            <a:r>
              <a:rPr lang="en-CA" sz="1400" b="1" dirty="0" smtClean="0">
                <a:solidFill>
                  <a:schemeClr val="tx1">
                    <a:lumMod val="65000"/>
                    <a:lumOff val="35000"/>
                  </a:schemeClr>
                </a:solidFill>
                <a:latin typeface="Open Sans" pitchFamily="34" charset="0"/>
                <a:ea typeface="Open Sans" pitchFamily="34" charset="0"/>
                <a:cs typeface="Open Sans" pitchFamily="34" charset="0"/>
              </a:rPr>
              <a:t>4 stages </a:t>
            </a:r>
            <a:r>
              <a:rPr lang="en-CA" sz="1400" b="1" dirty="0" smtClean="0">
                <a:solidFill>
                  <a:srgbClr val="6E8FB7"/>
                </a:solidFill>
                <a:ea typeface="Open Sans" pitchFamily="34" charset="0"/>
                <a:cs typeface="Open Sans" pitchFamily="34" charset="0"/>
              </a:rPr>
              <a:t>▪ </a:t>
            </a:r>
            <a:r>
              <a:rPr lang="en-CA" sz="1400" b="1" dirty="0" smtClean="0">
                <a:solidFill>
                  <a:schemeClr val="bg1"/>
                </a:solidFill>
                <a:latin typeface="Open Sans" pitchFamily="34" charset="0"/>
                <a:ea typeface="Open Sans" pitchFamily="34" charset="0"/>
                <a:cs typeface="Open Sans" pitchFamily="34" charset="0"/>
              </a:rPr>
              <a:t> </a:t>
            </a:r>
            <a:r>
              <a:rPr lang="en-CA" sz="1400" b="1" dirty="0" smtClean="0">
                <a:solidFill>
                  <a:schemeClr val="tx1">
                    <a:lumMod val="65000"/>
                    <a:lumOff val="35000"/>
                  </a:schemeClr>
                </a:solidFill>
                <a:latin typeface="Open Sans" pitchFamily="34" charset="0"/>
                <a:ea typeface="Open Sans" pitchFamily="34" charset="0"/>
                <a:cs typeface="Open Sans" pitchFamily="34" charset="0"/>
              </a:rPr>
              <a:t>2 modules </a:t>
            </a:r>
            <a:r>
              <a:rPr lang="en-CA" sz="1400" b="1" dirty="0" smtClean="0">
                <a:solidFill>
                  <a:srgbClr val="6E8FB7"/>
                </a:solidFill>
                <a:ea typeface="Open Sans" pitchFamily="34" charset="0"/>
                <a:cs typeface="Open Sans" pitchFamily="34" charset="0"/>
              </a:rPr>
              <a:t>▪</a:t>
            </a:r>
            <a:r>
              <a:rPr lang="en-CA" sz="1400" b="1" dirty="0" smtClean="0">
                <a:solidFill>
                  <a:schemeClr val="bg1"/>
                </a:solidFill>
                <a:latin typeface="Open Sans" pitchFamily="34" charset="0"/>
                <a:ea typeface="Open Sans" pitchFamily="34" charset="0"/>
                <a:cs typeface="Open Sans" pitchFamily="34" charset="0"/>
              </a:rPr>
              <a:t> </a:t>
            </a:r>
            <a:r>
              <a:rPr lang="en-CA" sz="1400" b="1" dirty="0" smtClean="0">
                <a:solidFill>
                  <a:schemeClr val="tx1">
                    <a:lumMod val="65000"/>
                    <a:lumOff val="35000"/>
                  </a:schemeClr>
                </a:solidFill>
                <a:latin typeface="Open Sans" pitchFamily="34" charset="0"/>
                <a:ea typeface="Open Sans" pitchFamily="34" charset="0"/>
                <a:cs typeface="Open Sans" pitchFamily="34" charset="0"/>
              </a:rPr>
              <a:t>100 competencies</a:t>
            </a:r>
          </a:p>
          <a:p>
            <a:pPr algn="ctr" defTabSz="1088232" fontAlgn="auto">
              <a:lnSpc>
                <a:spcPct val="150000"/>
              </a:lnSpc>
              <a:spcBef>
                <a:spcPts val="0"/>
              </a:spcBef>
              <a:spcAft>
                <a:spcPts val="0"/>
              </a:spcAft>
            </a:pPr>
            <a:r>
              <a:rPr lang="en-CA" sz="1400" b="1" dirty="0" smtClean="0">
                <a:solidFill>
                  <a:srgbClr val="6E8FB7"/>
                </a:solidFill>
                <a:ea typeface="Open Sans" pitchFamily="34" charset="0"/>
                <a:cs typeface="Open Sans" pitchFamily="34" charset="0"/>
              </a:rPr>
              <a:t>▪  </a:t>
            </a:r>
            <a:r>
              <a:rPr lang="en-CA" sz="1400" b="1" dirty="0" smtClean="0">
                <a:solidFill>
                  <a:schemeClr val="tx1">
                    <a:lumMod val="65000"/>
                    <a:lumOff val="35000"/>
                  </a:schemeClr>
                </a:solidFill>
                <a:latin typeface="Open Sans" pitchFamily="34" charset="0"/>
                <a:ea typeface="Open Sans" pitchFamily="34" charset="0"/>
                <a:cs typeface="Open Sans" pitchFamily="34" charset="0"/>
              </a:rPr>
              <a:t>Qualified, experienced trainers</a:t>
            </a:r>
          </a:p>
          <a:p>
            <a:pPr algn="ctr" defTabSz="1088232" fontAlgn="auto">
              <a:lnSpc>
                <a:spcPct val="150000"/>
              </a:lnSpc>
              <a:spcBef>
                <a:spcPts val="0"/>
              </a:spcBef>
              <a:spcAft>
                <a:spcPts val="0"/>
              </a:spcAft>
            </a:pPr>
            <a:r>
              <a:rPr lang="en-CA" sz="1400" b="1" dirty="0" smtClean="0">
                <a:solidFill>
                  <a:srgbClr val="6E8FB7"/>
                </a:solidFill>
                <a:ea typeface="Open Sans" pitchFamily="34" charset="0"/>
                <a:cs typeface="Open Sans" pitchFamily="34" charset="0"/>
              </a:rPr>
              <a:t>▪  </a:t>
            </a:r>
            <a:r>
              <a:rPr lang="en-CA" sz="1400" b="1" dirty="0" err="1" smtClean="0">
                <a:solidFill>
                  <a:schemeClr val="tx1">
                    <a:lumMod val="65000"/>
                    <a:lumOff val="35000"/>
                  </a:schemeClr>
                </a:solidFill>
                <a:latin typeface="Open Sans" pitchFamily="34" charset="0"/>
                <a:ea typeface="Open Sans" pitchFamily="34" charset="0"/>
                <a:cs typeface="Open Sans" pitchFamily="34" charset="0"/>
              </a:rPr>
              <a:t>PowerPoints</a:t>
            </a:r>
            <a:r>
              <a:rPr lang="en-CA" sz="1400" b="1" dirty="0" smtClean="0">
                <a:solidFill>
                  <a:schemeClr val="bg1">
                    <a:lumMod val="85000"/>
                  </a:schemeClr>
                </a:solidFill>
                <a:latin typeface="Open Sans" pitchFamily="34" charset="0"/>
                <a:ea typeface="Open Sans" pitchFamily="34" charset="0"/>
                <a:cs typeface="Open Sans" pitchFamily="34" charset="0"/>
              </a:rPr>
              <a:t>  </a:t>
            </a:r>
            <a:r>
              <a:rPr lang="en-CA" sz="1400" b="1" dirty="0" smtClean="0">
                <a:solidFill>
                  <a:srgbClr val="6E8FB7"/>
                </a:solidFill>
                <a:ea typeface="Open Sans" pitchFamily="34" charset="0"/>
                <a:cs typeface="Open Sans" pitchFamily="34" charset="0"/>
              </a:rPr>
              <a:t>▪ </a:t>
            </a:r>
            <a:r>
              <a:rPr lang="en-CA" sz="1400" b="1" dirty="0" smtClean="0">
                <a:solidFill>
                  <a:schemeClr val="tx1">
                    <a:lumMod val="65000"/>
                    <a:lumOff val="35000"/>
                  </a:schemeClr>
                </a:solidFill>
                <a:latin typeface="Open Sans" pitchFamily="34" charset="0"/>
                <a:ea typeface="Open Sans" pitchFamily="34" charset="0"/>
                <a:cs typeface="Open Sans" pitchFamily="34" charset="0"/>
              </a:rPr>
              <a:t>Speaker Notes </a:t>
            </a:r>
            <a:r>
              <a:rPr lang="en-CA" sz="1400" b="1" dirty="0" smtClean="0">
                <a:solidFill>
                  <a:srgbClr val="6E8FB7"/>
                </a:solidFill>
                <a:ea typeface="Open Sans" pitchFamily="34" charset="0"/>
                <a:cs typeface="Open Sans" pitchFamily="34" charset="0"/>
              </a:rPr>
              <a:t>▪  </a:t>
            </a:r>
            <a:r>
              <a:rPr lang="en-CA" sz="1400" b="1" dirty="0" smtClean="0">
                <a:solidFill>
                  <a:schemeClr val="tx1">
                    <a:lumMod val="65000"/>
                    <a:lumOff val="35000"/>
                  </a:schemeClr>
                </a:solidFill>
                <a:latin typeface="Open Sans" pitchFamily="34" charset="0"/>
                <a:ea typeface="Open Sans" pitchFamily="34" charset="0"/>
                <a:cs typeface="Open Sans" pitchFamily="34" charset="0"/>
              </a:rPr>
              <a:t>Workbooks</a:t>
            </a:r>
          </a:p>
          <a:p>
            <a:pPr algn="ctr" defTabSz="1088232" fontAlgn="auto">
              <a:lnSpc>
                <a:spcPct val="150000"/>
              </a:lnSpc>
              <a:spcBef>
                <a:spcPts val="0"/>
              </a:spcBef>
              <a:spcAft>
                <a:spcPts val="0"/>
              </a:spcAft>
            </a:pPr>
            <a:r>
              <a:rPr lang="en-CA" sz="1400" b="1" dirty="0" smtClean="0">
                <a:solidFill>
                  <a:schemeClr val="bg1"/>
                </a:solidFill>
                <a:latin typeface="Open Sans" pitchFamily="34" charset="0"/>
                <a:ea typeface="Open Sans" pitchFamily="34" charset="0"/>
                <a:cs typeface="Open Sans" pitchFamily="34" charset="0"/>
              </a:rPr>
              <a:t> </a:t>
            </a:r>
            <a:r>
              <a:rPr lang="en-CA" sz="1400" b="1" dirty="0">
                <a:solidFill>
                  <a:srgbClr val="6E8FB7"/>
                </a:solidFill>
                <a:ea typeface="Open Sans" pitchFamily="34" charset="0"/>
                <a:cs typeface="Open Sans" pitchFamily="34" charset="0"/>
              </a:rPr>
              <a:t>▪ </a:t>
            </a:r>
            <a:r>
              <a:rPr lang="en-CA" sz="1400" b="1" dirty="0" smtClean="0">
                <a:solidFill>
                  <a:srgbClr val="6E8FB7"/>
                </a:solidFill>
                <a:ea typeface="Open Sans" pitchFamily="34" charset="0"/>
                <a:cs typeface="Open Sans" pitchFamily="34" charset="0"/>
              </a:rPr>
              <a:t> </a:t>
            </a:r>
            <a:r>
              <a:rPr lang="en-CA" sz="1400" b="1" dirty="0" smtClean="0">
                <a:solidFill>
                  <a:schemeClr val="tx1">
                    <a:lumMod val="65000"/>
                    <a:lumOff val="35000"/>
                  </a:schemeClr>
                </a:solidFill>
                <a:latin typeface="Open Sans" pitchFamily="34" charset="0"/>
                <a:ea typeface="Open Sans" pitchFamily="34" charset="0"/>
                <a:cs typeface="Open Sans" pitchFamily="34" charset="0"/>
              </a:rPr>
              <a:t>Exercises</a:t>
            </a:r>
            <a:r>
              <a:rPr lang="en-CA" sz="1400" b="1" dirty="0" smtClean="0">
                <a:solidFill>
                  <a:schemeClr val="bg1">
                    <a:lumMod val="85000"/>
                  </a:schemeClr>
                </a:solidFill>
                <a:latin typeface="Open Sans" pitchFamily="34" charset="0"/>
                <a:ea typeface="Open Sans" pitchFamily="34" charset="0"/>
                <a:cs typeface="Open Sans" pitchFamily="34" charset="0"/>
              </a:rPr>
              <a:t> </a:t>
            </a:r>
            <a:r>
              <a:rPr lang="en-CA" sz="1400" b="1" dirty="0" smtClean="0">
                <a:solidFill>
                  <a:schemeClr val="bg1"/>
                </a:solidFill>
                <a:latin typeface="Open Sans" pitchFamily="34" charset="0"/>
                <a:ea typeface="Open Sans" pitchFamily="34" charset="0"/>
                <a:cs typeface="Open Sans" pitchFamily="34" charset="0"/>
              </a:rPr>
              <a:t> </a:t>
            </a:r>
            <a:r>
              <a:rPr lang="en-CA" sz="1400" b="1" dirty="0">
                <a:solidFill>
                  <a:srgbClr val="6E8FB7"/>
                </a:solidFill>
                <a:ea typeface="Open Sans" pitchFamily="34" charset="0"/>
                <a:cs typeface="Open Sans" pitchFamily="34" charset="0"/>
              </a:rPr>
              <a:t>▪</a:t>
            </a:r>
            <a:r>
              <a:rPr lang="en-CA" sz="1400" b="1" dirty="0" smtClean="0">
                <a:solidFill>
                  <a:schemeClr val="bg1"/>
                </a:solidFill>
                <a:latin typeface="Open Sans" pitchFamily="34" charset="0"/>
                <a:ea typeface="Open Sans" pitchFamily="34" charset="0"/>
                <a:cs typeface="Open Sans" pitchFamily="34" charset="0"/>
              </a:rPr>
              <a:t>  </a:t>
            </a:r>
            <a:r>
              <a:rPr lang="en-CA" sz="1400" b="1" dirty="0" smtClean="0">
                <a:solidFill>
                  <a:schemeClr val="tx1">
                    <a:lumMod val="65000"/>
                    <a:lumOff val="35000"/>
                  </a:schemeClr>
                </a:solidFill>
                <a:latin typeface="Open Sans" pitchFamily="34" charset="0"/>
                <a:ea typeface="Open Sans" pitchFamily="34" charset="0"/>
                <a:cs typeface="Open Sans" pitchFamily="34" charset="0"/>
              </a:rPr>
              <a:t>Tools </a:t>
            </a:r>
            <a:r>
              <a:rPr lang="en-CA" sz="1400" b="1" dirty="0" smtClean="0">
                <a:solidFill>
                  <a:schemeClr val="bg1"/>
                </a:solidFill>
                <a:latin typeface="Open Sans" pitchFamily="34" charset="0"/>
                <a:ea typeface="Open Sans" pitchFamily="34" charset="0"/>
                <a:cs typeface="Open Sans" pitchFamily="34" charset="0"/>
              </a:rPr>
              <a:t> </a:t>
            </a:r>
            <a:r>
              <a:rPr lang="en-CA" sz="1400" b="1" dirty="0" smtClean="0">
                <a:solidFill>
                  <a:srgbClr val="6E8FB7"/>
                </a:solidFill>
                <a:ea typeface="Open Sans" pitchFamily="34" charset="0"/>
                <a:cs typeface="Open Sans" pitchFamily="34" charset="0"/>
              </a:rPr>
              <a:t>▪ </a:t>
            </a:r>
            <a:r>
              <a:rPr lang="en-CA" sz="1400" b="1" dirty="0" smtClean="0">
                <a:solidFill>
                  <a:schemeClr val="bg1"/>
                </a:solidFill>
                <a:latin typeface="Open Sans" pitchFamily="34" charset="0"/>
                <a:ea typeface="Open Sans" pitchFamily="34" charset="0"/>
                <a:cs typeface="Open Sans" pitchFamily="34" charset="0"/>
              </a:rPr>
              <a:t> </a:t>
            </a:r>
            <a:r>
              <a:rPr lang="en-CA" sz="1400" b="1" dirty="0" smtClean="0">
                <a:solidFill>
                  <a:schemeClr val="tx1">
                    <a:lumMod val="65000"/>
                    <a:lumOff val="35000"/>
                  </a:schemeClr>
                </a:solidFill>
                <a:latin typeface="Open Sans" pitchFamily="34" charset="0"/>
                <a:ea typeface="Open Sans" pitchFamily="34" charset="0"/>
                <a:cs typeface="Open Sans" pitchFamily="34" charset="0"/>
              </a:rPr>
              <a:t>Templates</a:t>
            </a:r>
          </a:p>
          <a:p>
            <a:pPr algn="ctr" defTabSz="1088232" fontAlgn="auto">
              <a:lnSpc>
                <a:spcPct val="150000"/>
              </a:lnSpc>
              <a:spcBef>
                <a:spcPts val="0"/>
              </a:spcBef>
              <a:spcAft>
                <a:spcPts val="0"/>
              </a:spcAft>
            </a:pPr>
            <a:r>
              <a:rPr lang="en-CA" sz="1200" b="1" dirty="0">
                <a:solidFill>
                  <a:srgbClr val="6E8FB7"/>
                </a:solidFill>
                <a:ea typeface="Open Sans" pitchFamily="34" charset="0"/>
                <a:cs typeface="Open Sans" pitchFamily="34" charset="0"/>
              </a:rPr>
              <a:t>▪ ▪ ▪ </a:t>
            </a:r>
            <a:r>
              <a:rPr lang="en-CA" sz="1200" b="1" dirty="0" smtClean="0">
                <a:solidFill>
                  <a:srgbClr val="6E8FB7"/>
                </a:solidFill>
                <a:ea typeface="Open Sans" pitchFamily="34" charset="0"/>
                <a:cs typeface="Open Sans" pitchFamily="34" charset="0"/>
              </a:rPr>
              <a:t> </a:t>
            </a:r>
            <a:r>
              <a:rPr lang="en-CA" sz="1600" b="1" dirty="0" smtClean="0">
                <a:solidFill>
                  <a:schemeClr val="tx1">
                    <a:lumMod val="65000"/>
                    <a:lumOff val="35000"/>
                  </a:schemeClr>
                </a:solidFill>
                <a:latin typeface="Open Sans" pitchFamily="34" charset="0"/>
                <a:ea typeface="Open Sans" pitchFamily="34" charset="0"/>
                <a:cs typeface="Open Sans" pitchFamily="34" charset="0"/>
              </a:rPr>
              <a:t>Your Export Plan  </a:t>
            </a:r>
            <a:r>
              <a:rPr lang="en-CA" sz="1200" b="1" dirty="0" smtClean="0">
                <a:solidFill>
                  <a:srgbClr val="6E8FB7"/>
                </a:solidFill>
                <a:ea typeface="Open Sans" pitchFamily="34" charset="0"/>
                <a:cs typeface="Open Sans" pitchFamily="34" charset="0"/>
              </a:rPr>
              <a:t>▪ ▪ </a:t>
            </a:r>
            <a:r>
              <a:rPr lang="en-CA" sz="1200" b="1" dirty="0">
                <a:solidFill>
                  <a:srgbClr val="6E8FB7"/>
                </a:solidFill>
                <a:ea typeface="Open Sans" pitchFamily="34" charset="0"/>
                <a:cs typeface="Open Sans" pitchFamily="34" charset="0"/>
              </a:rPr>
              <a:t>▪</a:t>
            </a:r>
            <a:endParaRPr lang="en-CA" sz="1200" b="1" dirty="0" smtClean="0">
              <a:solidFill>
                <a:schemeClr val="bg1">
                  <a:lumMod val="85000"/>
                </a:schemeClr>
              </a:solidFill>
              <a:latin typeface="Open Sans" pitchFamily="34" charset="0"/>
              <a:ea typeface="Open Sans" pitchFamily="34" charset="0"/>
              <a:cs typeface="Open Sans" pitchFamily="34" charset="0"/>
            </a:endParaRPr>
          </a:p>
        </p:txBody>
      </p:sp>
      <p:grpSp>
        <p:nvGrpSpPr>
          <p:cNvPr id="2" name="Group 8"/>
          <p:cNvGrpSpPr/>
          <p:nvPr/>
        </p:nvGrpSpPr>
        <p:grpSpPr>
          <a:xfrm>
            <a:off x="3200400" y="2038350"/>
            <a:ext cx="1011815" cy="1193106"/>
            <a:chOff x="2569063" y="3000234"/>
            <a:chExt cx="1011815" cy="1193106"/>
          </a:xfrm>
        </p:grpSpPr>
        <p:pic>
          <p:nvPicPr>
            <p:cNvPr id="49" name="Picture 48"/>
            <p:cNvPicPr>
              <a:picLocks noChangeAspect="1"/>
            </p:cNvPicPr>
            <p:nvPr/>
          </p:nvPicPr>
          <p:blipFill rotWithShape="1">
            <a:blip r:embed="rId4" cstate="email">
              <a:extLst>
                <a:ext uri="{28A0092B-C50C-407E-A947-70E740481C1C}">
                  <a14:useLocalDpi xmlns:a14="http://schemas.microsoft.com/office/drawing/2010/main"/>
                </a:ext>
              </a:extLst>
            </a:blip>
            <a:srcRect l="19172" t="15974" r="19765" b="23452"/>
            <a:stretch/>
          </p:blipFill>
          <p:spPr>
            <a:xfrm>
              <a:off x="2771552" y="3583740"/>
              <a:ext cx="606839" cy="609600"/>
            </a:xfrm>
            <a:prstGeom prst="rect">
              <a:avLst/>
            </a:prstGeom>
            <a:effectLst>
              <a:softEdge rad="63500"/>
            </a:effectLst>
          </p:spPr>
        </p:pic>
        <p:sp>
          <p:nvSpPr>
            <p:cNvPr id="50" name="TextBox 49"/>
            <p:cNvSpPr txBox="1"/>
            <p:nvPr/>
          </p:nvSpPr>
          <p:spPr>
            <a:xfrm>
              <a:off x="2569063" y="3276707"/>
              <a:ext cx="1011815" cy="338554"/>
            </a:xfrm>
            <a:prstGeom prst="rect">
              <a:avLst/>
            </a:prstGeom>
            <a:noFill/>
          </p:spPr>
          <p:txBody>
            <a:bodyPr wrap="none" rtlCol="0">
              <a:spAutoFit/>
            </a:bodyPr>
            <a:lstStyle/>
            <a:p>
              <a:pPr algn="ctr"/>
              <a:r>
                <a:rPr lang="en-CA" sz="800" dirty="0" smtClean="0">
                  <a:solidFill>
                    <a:schemeClr val="tx1">
                      <a:lumMod val="65000"/>
                      <a:lumOff val="35000"/>
                    </a:schemeClr>
                  </a:solidFill>
                  <a:latin typeface="Aharoni" panose="02010803020104030203" pitchFamily="2" charset="-79"/>
                  <a:cs typeface="Aharoni" panose="02010803020104030203" pitchFamily="2" charset="-79"/>
                </a:rPr>
                <a:t>Conducting </a:t>
              </a:r>
            </a:p>
            <a:p>
              <a:pPr algn="ctr"/>
              <a:r>
                <a:rPr lang="en-CA" sz="800" dirty="0" smtClean="0">
                  <a:solidFill>
                    <a:schemeClr val="tx1">
                      <a:lumMod val="65000"/>
                      <a:lumOff val="35000"/>
                    </a:schemeClr>
                  </a:solidFill>
                  <a:latin typeface="Aharoni" panose="02010803020104030203" pitchFamily="2" charset="-79"/>
                  <a:cs typeface="Aharoni" panose="02010803020104030203" pitchFamily="2" charset="-79"/>
                </a:rPr>
                <a:t>Market Research</a:t>
              </a:r>
              <a:endParaRPr lang="en-CA" sz="800" dirty="0">
                <a:solidFill>
                  <a:schemeClr val="tx1">
                    <a:lumMod val="65000"/>
                    <a:lumOff val="35000"/>
                  </a:schemeClr>
                </a:solidFill>
                <a:latin typeface="Aharoni" panose="02010803020104030203" pitchFamily="2" charset="-79"/>
                <a:cs typeface="Aharoni" panose="02010803020104030203" pitchFamily="2" charset="-79"/>
              </a:endParaRPr>
            </a:p>
          </p:txBody>
        </p:sp>
        <p:sp>
          <p:nvSpPr>
            <p:cNvPr id="51" name="TextBox 50"/>
            <p:cNvSpPr txBox="1"/>
            <p:nvPr/>
          </p:nvSpPr>
          <p:spPr>
            <a:xfrm>
              <a:off x="2719560" y="3000234"/>
              <a:ext cx="742511" cy="415498"/>
            </a:xfrm>
            <a:prstGeom prst="rect">
              <a:avLst/>
            </a:prstGeom>
            <a:noFill/>
          </p:spPr>
          <p:txBody>
            <a:bodyPr wrap="none" rtlCol="0">
              <a:spAutoFit/>
            </a:bodyPr>
            <a:lstStyle/>
            <a:p>
              <a:r>
                <a:rPr lang="en-CA" sz="1200" dirty="0" smtClean="0">
                  <a:solidFill>
                    <a:srgbClr val="00B0F0"/>
                  </a:solidFill>
                  <a:latin typeface="Aharoni" panose="02010803020104030203" pitchFamily="2" charset="-79"/>
                  <a:cs typeface="Aharoni" panose="02010803020104030203" pitchFamily="2" charset="-79"/>
                </a:rPr>
                <a:t>Stage </a:t>
              </a:r>
              <a:r>
                <a:rPr lang="en-CA" dirty="0" smtClean="0">
                  <a:solidFill>
                    <a:srgbClr val="00B0F0"/>
                  </a:solidFill>
                  <a:latin typeface="Aharoni" panose="02010803020104030203" pitchFamily="2" charset="-79"/>
                  <a:cs typeface="Aharoni" panose="02010803020104030203" pitchFamily="2" charset="-79"/>
                </a:rPr>
                <a:t>2</a:t>
              </a:r>
              <a:endParaRPr lang="en-CA" sz="2100" dirty="0">
                <a:solidFill>
                  <a:srgbClr val="00B0F0"/>
                </a:solidFill>
                <a:latin typeface="Aharoni" panose="02010803020104030203" pitchFamily="2" charset="-79"/>
                <a:cs typeface="Aharoni" panose="02010803020104030203" pitchFamily="2" charset="-79"/>
              </a:endParaRPr>
            </a:p>
          </p:txBody>
        </p:sp>
      </p:grpSp>
      <p:grpSp>
        <p:nvGrpSpPr>
          <p:cNvPr id="4" name="Group 7"/>
          <p:cNvGrpSpPr/>
          <p:nvPr/>
        </p:nvGrpSpPr>
        <p:grpSpPr>
          <a:xfrm>
            <a:off x="5638800" y="1276350"/>
            <a:ext cx="1138452" cy="1179027"/>
            <a:chOff x="3690723" y="2097680"/>
            <a:chExt cx="1138452" cy="1179027"/>
          </a:xfrm>
        </p:grpSpPr>
        <p:pic>
          <p:nvPicPr>
            <p:cNvPr id="52" name="Picture 51"/>
            <p:cNvPicPr>
              <a:picLocks noChangeAspect="1"/>
            </p:cNvPicPr>
            <p:nvPr/>
          </p:nvPicPr>
          <p:blipFill rotWithShape="1">
            <a:blip r:embed="rId5" cstate="email">
              <a:extLst>
                <a:ext uri="{28A0092B-C50C-407E-A947-70E740481C1C}">
                  <a14:useLocalDpi xmlns:a14="http://schemas.microsoft.com/office/drawing/2010/main"/>
                </a:ext>
              </a:extLst>
            </a:blip>
            <a:srcRect l="7715" t="5885" r="8094" b="29832"/>
            <a:stretch/>
          </p:blipFill>
          <p:spPr>
            <a:xfrm>
              <a:off x="3905250" y="2667107"/>
              <a:ext cx="685800" cy="609600"/>
            </a:xfrm>
            <a:prstGeom prst="rect">
              <a:avLst/>
            </a:prstGeom>
            <a:effectLst>
              <a:glow>
                <a:schemeClr val="bg1">
                  <a:lumMod val="85000"/>
                  <a:alpha val="60000"/>
                </a:schemeClr>
              </a:glow>
              <a:softEdge rad="63500"/>
            </a:effectLst>
          </p:spPr>
        </p:pic>
        <p:sp>
          <p:nvSpPr>
            <p:cNvPr id="53" name="TextBox 52"/>
            <p:cNvSpPr txBox="1"/>
            <p:nvPr/>
          </p:nvSpPr>
          <p:spPr>
            <a:xfrm>
              <a:off x="3690723" y="2369511"/>
              <a:ext cx="1138452" cy="338554"/>
            </a:xfrm>
            <a:prstGeom prst="rect">
              <a:avLst/>
            </a:prstGeom>
            <a:noFill/>
          </p:spPr>
          <p:txBody>
            <a:bodyPr wrap="none" rtlCol="0">
              <a:spAutoFit/>
            </a:bodyPr>
            <a:lstStyle/>
            <a:p>
              <a:pPr algn="ctr"/>
              <a:r>
                <a:rPr lang="en-CA" sz="800" dirty="0" smtClean="0">
                  <a:solidFill>
                    <a:schemeClr val="tx1">
                      <a:lumMod val="65000"/>
                      <a:lumOff val="35000"/>
                    </a:schemeClr>
                  </a:solidFill>
                  <a:latin typeface="Aharoni" panose="02010803020104030203" pitchFamily="2" charset="-79"/>
                  <a:cs typeface="Aharoni" panose="02010803020104030203" pitchFamily="2" charset="-79"/>
                </a:rPr>
                <a:t>Developing a</a:t>
              </a:r>
            </a:p>
            <a:p>
              <a:pPr algn="ctr"/>
              <a:r>
                <a:rPr lang="en-CA" sz="800" dirty="0" smtClean="0">
                  <a:solidFill>
                    <a:schemeClr val="tx1">
                      <a:lumMod val="65000"/>
                      <a:lumOff val="35000"/>
                    </a:schemeClr>
                  </a:solidFill>
                  <a:latin typeface="Aharoni" panose="02010803020104030203" pitchFamily="2" charset="-79"/>
                  <a:cs typeface="Aharoni" panose="02010803020104030203" pitchFamily="2" charset="-79"/>
                </a:rPr>
                <a:t>Marketing Strategy</a:t>
              </a:r>
              <a:endParaRPr lang="en-CA" sz="800" dirty="0">
                <a:solidFill>
                  <a:schemeClr val="tx1">
                    <a:lumMod val="65000"/>
                    <a:lumOff val="35000"/>
                  </a:schemeClr>
                </a:solidFill>
                <a:latin typeface="Aharoni" panose="02010803020104030203" pitchFamily="2" charset="-79"/>
                <a:cs typeface="Aharoni" panose="02010803020104030203" pitchFamily="2" charset="-79"/>
              </a:endParaRPr>
            </a:p>
          </p:txBody>
        </p:sp>
        <p:sp>
          <p:nvSpPr>
            <p:cNvPr id="54" name="TextBox 53"/>
            <p:cNvSpPr txBox="1"/>
            <p:nvPr/>
          </p:nvSpPr>
          <p:spPr>
            <a:xfrm>
              <a:off x="3898751" y="2097680"/>
              <a:ext cx="742511" cy="415498"/>
            </a:xfrm>
            <a:prstGeom prst="rect">
              <a:avLst/>
            </a:prstGeom>
            <a:noFill/>
          </p:spPr>
          <p:txBody>
            <a:bodyPr wrap="none" rtlCol="0">
              <a:spAutoFit/>
            </a:bodyPr>
            <a:lstStyle/>
            <a:p>
              <a:pPr algn="ctr"/>
              <a:r>
                <a:rPr lang="en-CA" sz="1200" dirty="0" smtClean="0">
                  <a:solidFill>
                    <a:srgbClr val="00B0F0"/>
                  </a:solidFill>
                  <a:latin typeface="Aharoni" panose="02010803020104030203" pitchFamily="2" charset="-79"/>
                  <a:cs typeface="Aharoni" panose="02010803020104030203" pitchFamily="2" charset="-79"/>
                </a:rPr>
                <a:t>Stage </a:t>
              </a:r>
              <a:r>
                <a:rPr lang="en-CA" dirty="0" smtClean="0">
                  <a:solidFill>
                    <a:srgbClr val="00B0F0"/>
                  </a:solidFill>
                  <a:latin typeface="Aharoni" panose="02010803020104030203" pitchFamily="2" charset="-79"/>
                  <a:cs typeface="Aharoni" panose="02010803020104030203" pitchFamily="2" charset="-79"/>
                </a:rPr>
                <a:t>3</a:t>
              </a:r>
              <a:endParaRPr lang="en-CA" sz="2100" dirty="0">
                <a:solidFill>
                  <a:srgbClr val="00B0F0"/>
                </a:solidFill>
                <a:latin typeface="Aharoni" panose="02010803020104030203" pitchFamily="2" charset="-79"/>
                <a:cs typeface="Aharoni" panose="02010803020104030203" pitchFamily="2" charset="-79"/>
              </a:endParaRPr>
            </a:p>
          </p:txBody>
        </p:sp>
      </p:grpSp>
      <p:grpSp>
        <p:nvGrpSpPr>
          <p:cNvPr id="5" name="Group 11"/>
          <p:cNvGrpSpPr/>
          <p:nvPr/>
        </p:nvGrpSpPr>
        <p:grpSpPr>
          <a:xfrm>
            <a:off x="8077200" y="514350"/>
            <a:ext cx="763351" cy="1117610"/>
            <a:chOff x="8333024" y="904134"/>
            <a:chExt cx="763351" cy="1117610"/>
          </a:xfrm>
        </p:grpSpPr>
        <p:pic>
          <p:nvPicPr>
            <p:cNvPr id="55" name="Picture 54"/>
            <p:cNvPicPr>
              <a:picLocks noChangeAspect="1"/>
            </p:cNvPicPr>
            <p:nvPr/>
          </p:nvPicPr>
          <p:blipFill rotWithShape="1">
            <a:blip r:embed="rId6" cstate="email">
              <a:extLst>
                <a:ext uri="{28A0092B-C50C-407E-A947-70E740481C1C}">
                  <a14:useLocalDpi xmlns:a14="http://schemas.microsoft.com/office/drawing/2010/main"/>
                </a:ext>
              </a:extLst>
            </a:blip>
            <a:srcRect l="11759" t="7585" r="9069" b="25013"/>
            <a:stretch/>
          </p:blipFill>
          <p:spPr>
            <a:xfrm>
              <a:off x="8410030" y="1412144"/>
              <a:ext cx="609600" cy="609600"/>
            </a:xfrm>
            <a:prstGeom prst="rect">
              <a:avLst/>
            </a:prstGeom>
            <a:effectLst>
              <a:glow>
                <a:schemeClr val="bg1">
                  <a:lumMod val="50000"/>
                  <a:alpha val="23000"/>
                </a:schemeClr>
              </a:glow>
              <a:softEdge rad="63500"/>
            </a:effectLst>
          </p:spPr>
        </p:pic>
        <p:sp>
          <p:nvSpPr>
            <p:cNvPr id="56" name="TextBox 55"/>
            <p:cNvSpPr txBox="1"/>
            <p:nvPr/>
          </p:nvSpPr>
          <p:spPr>
            <a:xfrm>
              <a:off x="8333024" y="1160732"/>
              <a:ext cx="763351" cy="338554"/>
            </a:xfrm>
            <a:prstGeom prst="rect">
              <a:avLst/>
            </a:prstGeom>
            <a:noFill/>
          </p:spPr>
          <p:txBody>
            <a:bodyPr wrap="none" rtlCol="0">
              <a:spAutoFit/>
            </a:bodyPr>
            <a:lstStyle/>
            <a:p>
              <a:pPr algn="ctr"/>
              <a:r>
                <a:rPr lang="en-CA" sz="800" dirty="0" smtClean="0">
                  <a:solidFill>
                    <a:schemeClr val="tx1">
                      <a:lumMod val="65000"/>
                      <a:lumOff val="35000"/>
                    </a:schemeClr>
                  </a:solidFill>
                  <a:latin typeface="Aharoni" panose="02010803020104030203" pitchFamily="2" charset="-79"/>
                  <a:cs typeface="Aharoni" panose="02010803020104030203" pitchFamily="2" charset="-79"/>
                </a:rPr>
                <a:t>Entering the</a:t>
              </a:r>
            </a:p>
            <a:p>
              <a:pPr algn="ctr"/>
              <a:r>
                <a:rPr lang="en-CA" sz="800" dirty="0" smtClean="0">
                  <a:solidFill>
                    <a:schemeClr val="tx1">
                      <a:lumMod val="65000"/>
                      <a:lumOff val="35000"/>
                    </a:schemeClr>
                  </a:solidFill>
                  <a:latin typeface="Aharoni" panose="02010803020104030203" pitchFamily="2" charset="-79"/>
                  <a:cs typeface="Aharoni" panose="02010803020104030203" pitchFamily="2" charset="-79"/>
                </a:rPr>
                <a:t>Market</a:t>
              </a:r>
              <a:endParaRPr lang="en-CA" sz="800" dirty="0">
                <a:solidFill>
                  <a:schemeClr val="tx1">
                    <a:lumMod val="65000"/>
                    <a:lumOff val="35000"/>
                  </a:schemeClr>
                </a:solidFill>
                <a:latin typeface="Aharoni" panose="02010803020104030203" pitchFamily="2" charset="-79"/>
                <a:cs typeface="Aharoni" panose="02010803020104030203" pitchFamily="2" charset="-79"/>
              </a:endParaRPr>
            </a:p>
          </p:txBody>
        </p:sp>
        <p:sp>
          <p:nvSpPr>
            <p:cNvPr id="57" name="TextBox 56"/>
            <p:cNvSpPr txBox="1"/>
            <p:nvPr/>
          </p:nvSpPr>
          <p:spPr>
            <a:xfrm>
              <a:off x="8343575" y="904134"/>
              <a:ext cx="742511" cy="415498"/>
            </a:xfrm>
            <a:prstGeom prst="rect">
              <a:avLst/>
            </a:prstGeom>
            <a:noFill/>
          </p:spPr>
          <p:txBody>
            <a:bodyPr wrap="none" rtlCol="0">
              <a:spAutoFit/>
            </a:bodyPr>
            <a:lstStyle/>
            <a:p>
              <a:pPr algn="ctr"/>
              <a:r>
                <a:rPr lang="en-CA" sz="1200" dirty="0" smtClean="0">
                  <a:solidFill>
                    <a:srgbClr val="00B0F0"/>
                  </a:solidFill>
                  <a:latin typeface="Aharoni" panose="02010803020104030203" pitchFamily="2" charset="-79"/>
                  <a:cs typeface="Aharoni" panose="02010803020104030203" pitchFamily="2" charset="-79"/>
                </a:rPr>
                <a:t>Stage </a:t>
              </a:r>
              <a:r>
                <a:rPr lang="en-CA" dirty="0" smtClean="0">
                  <a:solidFill>
                    <a:srgbClr val="00B0F0"/>
                  </a:solidFill>
                  <a:latin typeface="Aharoni" panose="02010803020104030203" pitchFamily="2" charset="-79"/>
                  <a:cs typeface="Aharoni" panose="02010803020104030203" pitchFamily="2" charset="-79"/>
                </a:rPr>
                <a:t>4</a:t>
              </a:r>
              <a:endParaRPr lang="en-CA" sz="2100" dirty="0">
                <a:solidFill>
                  <a:srgbClr val="00B0F0"/>
                </a:solidFill>
                <a:latin typeface="Aharoni" panose="02010803020104030203" pitchFamily="2" charset="-79"/>
                <a:cs typeface="Aharoni" panose="02010803020104030203" pitchFamily="2" charset="-79"/>
              </a:endParaRPr>
            </a:p>
          </p:txBody>
        </p:sp>
      </p:grpSp>
      <p:grpSp>
        <p:nvGrpSpPr>
          <p:cNvPr id="6" name="Group 9"/>
          <p:cNvGrpSpPr/>
          <p:nvPr/>
        </p:nvGrpSpPr>
        <p:grpSpPr>
          <a:xfrm>
            <a:off x="1219200" y="3486150"/>
            <a:ext cx="857927" cy="1131120"/>
            <a:chOff x="1401735" y="3985591"/>
            <a:chExt cx="857927" cy="1131120"/>
          </a:xfrm>
        </p:grpSpPr>
        <p:sp>
          <p:nvSpPr>
            <p:cNvPr id="46" name="TextBox 45"/>
            <p:cNvSpPr txBox="1"/>
            <p:nvPr/>
          </p:nvSpPr>
          <p:spPr>
            <a:xfrm>
              <a:off x="1401735" y="4282115"/>
              <a:ext cx="857927" cy="338554"/>
            </a:xfrm>
            <a:prstGeom prst="rect">
              <a:avLst/>
            </a:prstGeom>
            <a:noFill/>
          </p:spPr>
          <p:txBody>
            <a:bodyPr wrap="none" rtlCol="0">
              <a:spAutoFit/>
            </a:bodyPr>
            <a:lstStyle/>
            <a:p>
              <a:pPr algn="ctr"/>
              <a:r>
                <a:rPr lang="en-CA" sz="800" dirty="0" smtClean="0">
                  <a:solidFill>
                    <a:schemeClr val="tx1">
                      <a:lumMod val="65000"/>
                      <a:lumOff val="35000"/>
                    </a:schemeClr>
                  </a:solidFill>
                  <a:latin typeface="Aharoni" panose="02010803020104030203" pitchFamily="2" charset="-79"/>
                  <a:cs typeface="Aharoni" panose="02010803020104030203" pitchFamily="2" charset="-79"/>
                </a:rPr>
                <a:t>Preparing </a:t>
              </a:r>
            </a:p>
            <a:p>
              <a:pPr algn="ctr"/>
              <a:r>
                <a:rPr lang="en-CA" sz="800" dirty="0" smtClean="0">
                  <a:solidFill>
                    <a:schemeClr val="tx1">
                      <a:lumMod val="65000"/>
                      <a:lumOff val="35000"/>
                    </a:schemeClr>
                  </a:solidFill>
                  <a:latin typeface="Aharoni" panose="02010803020104030203" pitchFamily="2" charset="-79"/>
                  <a:cs typeface="Aharoni" panose="02010803020104030203" pitchFamily="2" charset="-79"/>
                </a:rPr>
                <a:t>Your Business</a:t>
              </a:r>
              <a:endParaRPr lang="en-CA" sz="800" dirty="0">
                <a:solidFill>
                  <a:schemeClr val="tx1">
                    <a:lumMod val="65000"/>
                    <a:lumOff val="35000"/>
                  </a:schemeClr>
                </a:solidFill>
                <a:latin typeface="Aharoni" panose="02010803020104030203" pitchFamily="2" charset="-79"/>
                <a:cs typeface="Aharoni" panose="02010803020104030203" pitchFamily="2" charset="-79"/>
              </a:endParaRPr>
            </a:p>
          </p:txBody>
        </p:sp>
        <p:sp>
          <p:nvSpPr>
            <p:cNvPr id="47" name="TextBox 46"/>
            <p:cNvSpPr txBox="1"/>
            <p:nvPr/>
          </p:nvSpPr>
          <p:spPr>
            <a:xfrm>
              <a:off x="1482258" y="3985591"/>
              <a:ext cx="742511" cy="415498"/>
            </a:xfrm>
            <a:prstGeom prst="rect">
              <a:avLst/>
            </a:prstGeom>
            <a:noFill/>
          </p:spPr>
          <p:txBody>
            <a:bodyPr wrap="none" rtlCol="0">
              <a:spAutoFit/>
            </a:bodyPr>
            <a:lstStyle/>
            <a:p>
              <a:pPr algn="ctr"/>
              <a:r>
                <a:rPr lang="en-CA" sz="1200" dirty="0" smtClean="0">
                  <a:solidFill>
                    <a:srgbClr val="00B0F0"/>
                  </a:solidFill>
                  <a:latin typeface="Aharoni" panose="02010803020104030203" pitchFamily="2" charset="-79"/>
                  <a:cs typeface="Aharoni" panose="02010803020104030203" pitchFamily="2" charset="-79"/>
                </a:rPr>
                <a:t>Stage </a:t>
              </a:r>
              <a:r>
                <a:rPr lang="en-CA" dirty="0" smtClean="0">
                  <a:solidFill>
                    <a:srgbClr val="00B0F0"/>
                  </a:solidFill>
                  <a:latin typeface="Aharoni" panose="02010803020104030203" pitchFamily="2" charset="-79"/>
                  <a:cs typeface="Aharoni" panose="02010803020104030203" pitchFamily="2" charset="-79"/>
                </a:rPr>
                <a:t>1</a:t>
              </a:r>
              <a:endParaRPr lang="en-CA" sz="2100" dirty="0">
                <a:solidFill>
                  <a:srgbClr val="00B0F0"/>
                </a:solidFill>
                <a:latin typeface="Aharoni" panose="02010803020104030203" pitchFamily="2" charset="-79"/>
                <a:cs typeface="Aharoni" panose="02010803020104030203" pitchFamily="2" charset="-79"/>
              </a:endParaRPr>
            </a:p>
          </p:txBody>
        </p:sp>
        <p:pic>
          <p:nvPicPr>
            <p:cNvPr id="58" name="Picture 57"/>
            <p:cNvPicPr>
              <a:picLocks noChangeAspect="1"/>
            </p:cNvPicPr>
            <p:nvPr/>
          </p:nvPicPr>
          <p:blipFill rotWithShape="1">
            <a:blip r:embed="rId7" cstate="email">
              <a:extLst>
                <a:ext uri="{28A0092B-C50C-407E-A947-70E740481C1C}">
                  <a14:useLocalDpi xmlns:a14="http://schemas.microsoft.com/office/drawing/2010/main"/>
                </a:ext>
              </a:extLst>
            </a:blip>
            <a:srcRect l="18899" t="14141" r="15086" b="25846"/>
            <a:stretch/>
          </p:blipFill>
          <p:spPr>
            <a:xfrm>
              <a:off x="1563998" y="4583311"/>
              <a:ext cx="533400" cy="533400"/>
            </a:xfrm>
            <a:prstGeom prst="rect">
              <a:avLst/>
            </a:prstGeom>
            <a:effectLst>
              <a:glow>
                <a:schemeClr val="bg1">
                  <a:lumMod val="85000"/>
                  <a:alpha val="40000"/>
                </a:schemeClr>
              </a:glow>
              <a:softEdge rad="63500"/>
            </a:effectLst>
          </p:spPr>
        </p:pic>
      </p:grpSp>
    </p:spTree>
    <p:extLst>
      <p:ext uri="{BB962C8B-B14F-4D97-AF65-F5344CB8AC3E}">
        <p14:creationId xmlns:p14="http://schemas.microsoft.com/office/powerpoint/2010/main" val="303638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500"/>
                            </p:stCondLst>
                            <p:childTnLst>
                              <p:par>
                                <p:cTn id="9" presetID="10" presetClass="entr" presetSubtype="0" fill="hold" nodeType="afterEffect">
                                  <p:stCondLst>
                                    <p:cond delay="1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3500"/>
                            </p:stCondLst>
                            <p:childTnLst>
                              <p:par>
                                <p:cTn id="13" presetID="10" presetClass="entr" presetSubtype="0" fill="hold" nodeType="afterEffect">
                                  <p:stCondLst>
                                    <p:cond delay="1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500"/>
                            </p:stCondLst>
                            <p:childTnLst>
                              <p:par>
                                <p:cTn id="17" presetID="10" presetClass="entr" presetSubtype="0" fill="hold" nodeType="afterEffect">
                                  <p:stCondLst>
                                    <p:cond delay="1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7500"/>
                            </p:stCondLst>
                            <p:childTnLst>
                              <p:par>
                                <p:cTn id="21" presetID="10" presetClass="entr" presetSubtype="0" fill="hold" grpId="0" nodeType="afterEffect">
                                  <p:stCondLst>
                                    <p:cond delay="15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1475474" y="537710"/>
            <a:ext cx="6741822" cy="4243840"/>
            <a:chOff x="469387" y="-114693"/>
            <a:chExt cx="8229601" cy="5180356"/>
          </a:xfrm>
        </p:grpSpPr>
        <p:sp>
          <p:nvSpPr>
            <p:cNvPr id="4" name="Title 1"/>
            <p:cNvSpPr txBox="1">
              <a:spLocks/>
            </p:cNvSpPr>
            <p:nvPr/>
          </p:nvSpPr>
          <p:spPr>
            <a:xfrm>
              <a:off x="469387" y="-114693"/>
              <a:ext cx="8229601" cy="436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200" b="1" dirty="0" smtClean="0">
                  <a:solidFill>
                    <a:srgbClr val="36568A"/>
                  </a:solidFill>
                  <a:effectLst>
                    <a:outerShdw blurRad="38100" dist="38100" dir="2700000" algn="tl">
                      <a:srgbClr val="000000">
                        <a:alpha val="43137"/>
                      </a:srgbClr>
                    </a:outerShdw>
                  </a:effectLst>
                </a:rPr>
                <a:t>Roadmap for Exporting Services</a:t>
              </a:r>
            </a:p>
            <a:p>
              <a:pPr lvl="0" algn="ctr"/>
              <a:r>
                <a:rPr lang="en-US" sz="1500" b="1" dirty="0" smtClean="0">
                  <a:solidFill>
                    <a:srgbClr val="96BE50"/>
                  </a:solidFill>
                  <a:effectLst>
                    <a:outerShdw blurRad="38100" dist="38100" dir="2700000" algn="tl">
                      <a:srgbClr val="000000">
                        <a:alpha val="43137"/>
                      </a:srgbClr>
                    </a:outerShdw>
                  </a:effectLst>
                </a:rPr>
                <a:t>The 4 Stages of Export Preparation</a:t>
              </a:r>
              <a:r>
                <a:rPr lang="en-US" sz="2400" b="1" dirty="0" smtClean="0">
                  <a:solidFill>
                    <a:srgbClr val="96BE50"/>
                  </a:solidFill>
                  <a:effectLst>
                    <a:outerShdw blurRad="38100" dist="38100" dir="2700000" algn="tl">
                      <a:srgbClr val="000000">
                        <a:alpha val="43137"/>
                      </a:srgbClr>
                    </a:outerShdw>
                  </a:effectLst>
                </a:rPr>
                <a:t> </a:t>
              </a:r>
              <a:endParaRPr lang="en-CA" sz="2400" b="1" dirty="0" smtClean="0">
                <a:solidFill>
                  <a:srgbClr val="36568A"/>
                </a:solidFill>
                <a:effectLst>
                  <a:outerShdw blurRad="38100" dist="38100" dir="2700000" algn="tl">
                    <a:srgbClr val="000000">
                      <a:alpha val="43137"/>
                    </a:srgbClr>
                  </a:outerShdw>
                </a:effectLst>
              </a:endParaRPr>
            </a:p>
            <a:p>
              <a:pPr algn="ctr"/>
              <a:r>
                <a:rPr lang="en-CA" sz="2400" b="1" dirty="0" smtClean="0">
                  <a:solidFill>
                    <a:srgbClr val="36568A"/>
                  </a:solidFill>
                  <a:effectLst>
                    <a:outerShdw blurRad="38100" dist="38100" dir="2700000" algn="tl">
                      <a:srgbClr val="000000">
                        <a:alpha val="43137"/>
                      </a:srgbClr>
                    </a:outerShdw>
                  </a:effectLst>
                </a:rPr>
                <a:t> </a:t>
              </a:r>
              <a:endParaRPr lang="en-CA" sz="1200" b="1" dirty="0" smtClean="0">
                <a:solidFill>
                  <a:schemeClr val="tx1">
                    <a:lumMod val="50000"/>
                    <a:lumOff val="50000"/>
                  </a:schemeClr>
                </a:solidFill>
              </a:endParaRPr>
            </a:p>
          </p:txBody>
        </p:sp>
        <p:grpSp>
          <p:nvGrpSpPr>
            <p:cNvPr id="3" name="Group 4"/>
            <p:cNvGrpSpPr/>
            <p:nvPr/>
          </p:nvGrpSpPr>
          <p:grpSpPr>
            <a:xfrm>
              <a:off x="990600" y="1058616"/>
              <a:ext cx="1371600" cy="3511818"/>
              <a:chOff x="811381" y="1098371"/>
              <a:chExt cx="1371600" cy="3511818"/>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0145" y="1696455"/>
                <a:ext cx="986303" cy="1084934"/>
              </a:xfrm>
              <a:prstGeom prst="rect">
                <a:avLst/>
              </a:prstGeom>
            </p:spPr>
          </p:pic>
          <p:sp>
            <p:nvSpPr>
              <p:cNvPr id="7" name="Rounded Rectangle 6"/>
              <p:cNvSpPr/>
              <p:nvPr/>
            </p:nvSpPr>
            <p:spPr>
              <a:xfrm>
                <a:off x="811381" y="2496097"/>
                <a:ext cx="1371600" cy="2114092"/>
              </a:xfrm>
              <a:prstGeom prst="roundRect">
                <a:avLst/>
              </a:prstGeom>
              <a:gradFill flip="none" rotWithShape="1">
                <a:gsLst>
                  <a:gs pos="67000">
                    <a:srgbClr val="3DA7D9">
                      <a:lumMod val="96000"/>
                      <a:lumOff val="4000"/>
                      <a:alpha val="54000"/>
                    </a:srgbClr>
                  </a:gs>
                  <a:gs pos="12000">
                    <a:schemeClr val="accent1">
                      <a:lumMod val="95000"/>
                      <a:lumOff val="5000"/>
                    </a:schemeClr>
                  </a:gs>
                  <a:gs pos="100000">
                    <a:schemeClr val="accent1">
                      <a:lumMod val="6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8" name="Straight Connector 7"/>
              <p:cNvCxnSpPr>
                <a:stCxn id="9" idx="2"/>
                <a:endCxn id="11" idx="0"/>
              </p:cNvCxnSpPr>
              <p:nvPr/>
            </p:nvCxnSpPr>
            <p:spPr>
              <a:xfrm>
                <a:off x="1495501" y="3162389"/>
                <a:ext cx="0" cy="833227"/>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885433" y="2653999"/>
                <a:ext cx="1220136" cy="508390"/>
              </a:xfrm>
              <a:prstGeom prst="roundRect">
                <a:avLst/>
              </a:prstGeom>
              <a:solidFill>
                <a:schemeClr val="bg1"/>
              </a:solidFill>
              <a:ln>
                <a:solidFill>
                  <a:schemeClr val="bg1">
                    <a:lumMod val="65000"/>
                  </a:schemeClr>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CA" sz="800" b="1" dirty="0" smtClean="0">
                    <a:solidFill>
                      <a:schemeClr val="tx1">
                        <a:lumMod val="75000"/>
                        <a:lumOff val="25000"/>
                      </a:schemeClr>
                    </a:solidFill>
                  </a:rPr>
                  <a:t>1.1 </a:t>
                </a:r>
              </a:p>
              <a:p>
                <a:pPr algn="ctr"/>
                <a:r>
                  <a:rPr lang="en-CA" sz="800" b="1" dirty="0" smtClean="0">
                    <a:solidFill>
                      <a:schemeClr val="tx1">
                        <a:lumMod val="75000"/>
                        <a:lumOff val="25000"/>
                      </a:schemeClr>
                    </a:solidFill>
                  </a:rPr>
                  <a:t>Understanding</a:t>
                </a:r>
              </a:p>
              <a:p>
                <a:pPr algn="ctr"/>
                <a:r>
                  <a:rPr lang="en-CA" sz="800" b="1" dirty="0" smtClean="0">
                    <a:solidFill>
                      <a:schemeClr val="tx1">
                        <a:lumMod val="75000"/>
                        <a:lumOff val="25000"/>
                      </a:schemeClr>
                    </a:solidFill>
                  </a:rPr>
                  <a:t>Trade in Services</a:t>
                </a:r>
                <a:endParaRPr lang="en-CA" sz="800" b="1" dirty="0">
                  <a:solidFill>
                    <a:schemeClr val="tx1">
                      <a:lumMod val="75000"/>
                      <a:lumOff val="25000"/>
                    </a:schemeClr>
                  </a:solidFill>
                </a:endParaRPr>
              </a:p>
            </p:txBody>
          </p:sp>
          <p:sp>
            <p:nvSpPr>
              <p:cNvPr id="10" name="Rounded Rectangle 9"/>
              <p:cNvSpPr/>
              <p:nvPr/>
            </p:nvSpPr>
            <p:spPr>
              <a:xfrm>
                <a:off x="885433" y="3322381"/>
                <a:ext cx="1220136" cy="508390"/>
              </a:xfrm>
              <a:prstGeom prst="roundRect">
                <a:avLst/>
              </a:prstGeom>
              <a:solidFill>
                <a:schemeClr val="bg1"/>
              </a:solidFill>
              <a:ln>
                <a:solidFill>
                  <a:schemeClr val="bg1">
                    <a:lumMod val="65000"/>
                  </a:schemeClr>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CA" sz="800" b="1" dirty="0" smtClean="0">
                    <a:solidFill>
                      <a:schemeClr val="tx1">
                        <a:lumMod val="75000"/>
                        <a:lumOff val="25000"/>
                      </a:schemeClr>
                    </a:solidFill>
                  </a:rPr>
                  <a:t>1.2 </a:t>
                </a:r>
              </a:p>
              <a:p>
                <a:pPr algn="ctr"/>
                <a:r>
                  <a:rPr lang="en-CA" sz="800" b="1" dirty="0" smtClean="0">
                    <a:solidFill>
                      <a:schemeClr val="tx1">
                        <a:lumMod val="75000"/>
                        <a:lumOff val="25000"/>
                      </a:schemeClr>
                    </a:solidFill>
                  </a:rPr>
                  <a:t>Assessing </a:t>
                </a:r>
              </a:p>
              <a:p>
                <a:pPr algn="ctr"/>
                <a:r>
                  <a:rPr lang="en-CA" sz="800" b="1" dirty="0" smtClean="0">
                    <a:solidFill>
                      <a:schemeClr val="tx1">
                        <a:lumMod val="75000"/>
                        <a:lumOff val="25000"/>
                      </a:schemeClr>
                    </a:solidFill>
                  </a:rPr>
                  <a:t>Export-readiness</a:t>
                </a:r>
                <a:endParaRPr lang="en-CA" sz="800" b="1" dirty="0">
                  <a:solidFill>
                    <a:schemeClr val="tx1">
                      <a:lumMod val="75000"/>
                      <a:lumOff val="25000"/>
                    </a:schemeClr>
                  </a:solidFill>
                </a:endParaRPr>
              </a:p>
            </p:txBody>
          </p:sp>
          <p:sp>
            <p:nvSpPr>
              <p:cNvPr id="11" name="Rounded Rectangle 10"/>
              <p:cNvSpPr/>
              <p:nvPr/>
            </p:nvSpPr>
            <p:spPr>
              <a:xfrm>
                <a:off x="885433" y="3995616"/>
                <a:ext cx="1220136" cy="462173"/>
              </a:xfrm>
              <a:prstGeom prst="roundRect">
                <a:avLst/>
              </a:prstGeom>
              <a:solidFill>
                <a:schemeClr val="bg1"/>
              </a:solidFill>
              <a:ln>
                <a:solidFill>
                  <a:schemeClr val="bg1">
                    <a:lumMod val="65000"/>
                  </a:schemeClr>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CA" sz="800" b="1" dirty="0" smtClean="0">
                    <a:solidFill>
                      <a:schemeClr val="tx1">
                        <a:lumMod val="75000"/>
                        <a:lumOff val="25000"/>
                      </a:schemeClr>
                    </a:solidFill>
                  </a:rPr>
                  <a:t>1.3 </a:t>
                </a:r>
              </a:p>
              <a:p>
                <a:pPr algn="ctr"/>
                <a:r>
                  <a:rPr lang="en-CA" sz="800" b="1" dirty="0" smtClean="0">
                    <a:solidFill>
                      <a:schemeClr val="tx1">
                        <a:lumMod val="75000"/>
                        <a:lumOff val="25000"/>
                      </a:schemeClr>
                    </a:solidFill>
                  </a:rPr>
                  <a:t>Developing your </a:t>
                </a:r>
              </a:p>
              <a:p>
                <a:pPr algn="ctr"/>
                <a:r>
                  <a:rPr lang="en-CA" sz="800" b="1" dirty="0" smtClean="0">
                    <a:solidFill>
                      <a:schemeClr val="tx1">
                        <a:lumMod val="75000"/>
                        <a:lumOff val="25000"/>
                      </a:schemeClr>
                    </a:solidFill>
                  </a:rPr>
                  <a:t>Export Plan</a:t>
                </a:r>
                <a:endParaRPr lang="en-CA" sz="800" b="1" dirty="0">
                  <a:solidFill>
                    <a:schemeClr val="tx1">
                      <a:lumMod val="75000"/>
                      <a:lumOff val="25000"/>
                    </a:schemeClr>
                  </a:solidFill>
                </a:endParaRPr>
              </a:p>
            </p:txBody>
          </p:sp>
          <p:sp>
            <p:nvSpPr>
              <p:cNvPr id="12" name="TextBox 11"/>
              <p:cNvSpPr txBox="1"/>
              <p:nvPr/>
            </p:nvSpPr>
            <p:spPr>
              <a:xfrm>
                <a:off x="933679" y="1469446"/>
                <a:ext cx="1047253" cy="413265"/>
              </a:xfrm>
              <a:prstGeom prst="rect">
                <a:avLst/>
              </a:prstGeom>
              <a:noFill/>
            </p:spPr>
            <p:txBody>
              <a:bodyPr wrap="none" rtlCol="0">
                <a:spAutoFit/>
              </a:bodyPr>
              <a:lstStyle/>
              <a:p>
                <a:pPr algn="ctr"/>
                <a:r>
                  <a:rPr lang="en-CA" sz="800" dirty="0" smtClean="0">
                    <a:solidFill>
                      <a:schemeClr val="tx1">
                        <a:lumMod val="65000"/>
                        <a:lumOff val="35000"/>
                      </a:schemeClr>
                    </a:solidFill>
                    <a:latin typeface="Aharoni" panose="02010803020104030203" pitchFamily="2" charset="-79"/>
                    <a:cs typeface="Aharoni" panose="02010803020104030203" pitchFamily="2" charset="-79"/>
                  </a:rPr>
                  <a:t>Preparing </a:t>
                </a:r>
              </a:p>
              <a:p>
                <a:pPr algn="ctr"/>
                <a:r>
                  <a:rPr lang="en-CA" sz="800" dirty="0" smtClean="0">
                    <a:solidFill>
                      <a:schemeClr val="tx1">
                        <a:lumMod val="65000"/>
                        <a:lumOff val="35000"/>
                      </a:schemeClr>
                    </a:solidFill>
                    <a:latin typeface="Aharoni" panose="02010803020104030203" pitchFamily="2" charset="-79"/>
                    <a:cs typeface="Aharoni" panose="02010803020104030203" pitchFamily="2" charset="-79"/>
                  </a:rPr>
                  <a:t>Your Business</a:t>
                </a:r>
                <a:endParaRPr lang="en-CA" sz="800" dirty="0">
                  <a:solidFill>
                    <a:schemeClr val="tx1">
                      <a:lumMod val="65000"/>
                      <a:lumOff val="35000"/>
                    </a:schemeClr>
                  </a:solidFill>
                  <a:latin typeface="Aharoni" panose="02010803020104030203" pitchFamily="2" charset="-79"/>
                  <a:cs typeface="Aharoni" panose="02010803020104030203" pitchFamily="2" charset="-79"/>
                </a:endParaRPr>
              </a:p>
            </p:txBody>
          </p:sp>
          <p:sp>
            <p:nvSpPr>
              <p:cNvPr id="13" name="TextBox 12"/>
              <p:cNvSpPr txBox="1"/>
              <p:nvPr/>
            </p:nvSpPr>
            <p:spPr>
              <a:xfrm>
                <a:off x="999241" y="1098371"/>
                <a:ext cx="906368" cy="507188"/>
              </a:xfrm>
              <a:prstGeom prst="rect">
                <a:avLst/>
              </a:prstGeom>
              <a:noFill/>
            </p:spPr>
            <p:txBody>
              <a:bodyPr wrap="none" rtlCol="0">
                <a:spAutoFit/>
              </a:bodyPr>
              <a:lstStyle/>
              <a:p>
                <a:pPr algn="ctr"/>
                <a:r>
                  <a:rPr lang="en-CA" sz="1200" dirty="0" smtClean="0">
                    <a:solidFill>
                      <a:srgbClr val="2A98D0"/>
                    </a:solidFill>
                    <a:latin typeface="Aharoni" panose="02010803020104030203" pitchFamily="2" charset="-79"/>
                    <a:cs typeface="Aharoni" panose="02010803020104030203" pitchFamily="2" charset="-79"/>
                  </a:rPr>
                  <a:t>Stage </a:t>
                </a:r>
                <a:r>
                  <a:rPr lang="en-CA" dirty="0" smtClean="0">
                    <a:solidFill>
                      <a:srgbClr val="2A98D0"/>
                    </a:solidFill>
                    <a:latin typeface="Aharoni" panose="02010803020104030203" pitchFamily="2" charset="-79"/>
                    <a:cs typeface="Aharoni" panose="02010803020104030203" pitchFamily="2" charset="-79"/>
                  </a:rPr>
                  <a:t>1</a:t>
                </a:r>
                <a:endParaRPr lang="en-CA" sz="2100" dirty="0">
                  <a:solidFill>
                    <a:srgbClr val="2A98D0"/>
                  </a:solidFill>
                  <a:latin typeface="Aharoni" panose="02010803020104030203" pitchFamily="2" charset="-79"/>
                  <a:cs typeface="Aharoni" panose="02010803020104030203" pitchFamily="2" charset="-79"/>
                </a:endParaRPr>
              </a:p>
            </p:txBody>
          </p:sp>
        </p:grpSp>
        <p:grpSp>
          <p:nvGrpSpPr>
            <p:cNvPr id="5" name="Group 13"/>
            <p:cNvGrpSpPr/>
            <p:nvPr/>
          </p:nvGrpSpPr>
          <p:grpSpPr>
            <a:xfrm>
              <a:off x="4903488" y="1058365"/>
              <a:ext cx="1414512" cy="3506606"/>
              <a:chOff x="4990312" y="1098120"/>
              <a:chExt cx="1414512" cy="3506606"/>
            </a:xfrm>
          </p:grpSpPr>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77266" y="1737530"/>
                <a:ext cx="994331" cy="1157578"/>
              </a:xfrm>
              <a:prstGeom prst="rect">
                <a:avLst/>
              </a:prstGeom>
            </p:spPr>
          </p:pic>
          <p:sp>
            <p:nvSpPr>
              <p:cNvPr id="16" name="Rounded Rectangle 15"/>
              <p:cNvSpPr/>
              <p:nvPr/>
            </p:nvSpPr>
            <p:spPr>
              <a:xfrm>
                <a:off x="4990312" y="2490634"/>
                <a:ext cx="1371600" cy="2114092"/>
              </a:xfrm>
              <a:prstGeom prst="roundRect">
                <a:avLst/>
              </a:prstGeom>
              <a:gradFill flip="none" rotWithShape="1">
                <a:gsLst>
                  <a:gs pos="67000">
                    <a:srgbClr val="3DA7D9">
                      <a:lumMod val="96000"/>
                      <a:lumOff val="4000"/>
                      <a:alpha val="54000"/>
                    </a:srgbClr>
                  </a:gs>
                  <a:gs pos="12000">
                    <a:schemeClr val="accent1">
                      <a:lumMod val="95000"/>
                      <a:lumOff val="5000"/>
                    </a:schemeClr>
                  </a:gs>
                  <a:gs pos="100000">
                    <a:schemeClr val="accent1">
                      <a:lumMod val="6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ounded Rectangle 17"/>
              <p:cNvSpPr/>
              <p:nvPr/>
            </p:nvSpPr>
            <p:spPr>
              <a:xfrm>
                <a:off x="5064364" y="2648536"/>
                <a:ext cx="1220136" cy="508390"/>
              </a:xfrm>
              <a:prstGeom prst="roundRect">
                <a:avLst/>
              </a:prstGeom>
              <a:solidFill>
                <a:schemeClr val="bg1"/>
              </a:solidFill>
              <a:ln>
                <a:solidFill>
                  <a:schemeClr val="bg1">
                    <a:lumMod val="65000"/>
                  </a:schemeClr>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CA" sz="800" b="1" dirty="0" smtClean="0">
                    <a:solidFill>
                      <a:schemeClr val="tx1">
                        <a:lumMod val="75000"/>
                        <a:lumOff val="25000"/>
                      </a:schemeClr>
                    </a:solidFill>
                  </a:rPr>
                  <a:t>3.1</a:t>
                </a:r>
              </a:p>
              <a:p>
                <a:pPr algn="ctr"/>
                <a:r>
                  <a:rPr lang="en-CA" sz="800" b="1" dirty="0" smtClean="0">
                    <a:solidFill>
                      <a:schemeClr val="tx1">
                        <a:lumMod val="75000"/>
                        <a:lumOff val="25000"/>
                      </a:schemeClr>
                    </a:solidFill>
                  </a:rPr>
                  <a:t>Starting with a Marketing Plan</a:t>
                </a:r>
              </a:p>
            </p:txBody>
          </p:sp>
          <p:cxnSp>
            <p:nvCxnSpPr>
              <p:cNvPr id="17" name="Straight Connector 16"/>
              <p:cNvCxnSpPr>
                <a:stCxn id="18" idx="2"/>
                <a:endCxn id="20" idx="0"/>
              </p:cNvCxnSpPr>
              <p:nvPr/>
            </p:nvCxnSpPr>
            <p:spPr>
              <a:xfrm>
                <a:off x="5674432" y="3156926"/>
                <a:ext cx="0" cy="833227"/>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5064364" y="3316918"/>
                <a:ext cx="1220136" cy="508390"/>
              </a:xfrm>
              <a:prstGeom prst="roundRect">
                <a:avLst/>
              </a:prstGeom>
              <a:solidFill>
                <a:schemeClr val="bg1"/>
              </a:solidFill>
              <a:ln>
                <a:solidFill>
                  <a:schemeClr val="bg1">
                    <a:lumMod val="65000"/>
                  </a:schemeClr>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CA" sz="800" b="1" dirty="0" smtClean="0">
                    <a:solidFill>
                      <a:schemeClr val="tx1">
                        <a:lumMod val="75000"/>
                        <a:lumOff val="25000"/>
                      </a:schemeClr>
                    </a:solidFill>
                  </a:rPr>
                  <a:t>3.2</a:t>
                </a:r>
              </a:p>
              <a:p>
                <a:pPr algn="ctr"/>
                <a:r>
                  <a:rPr lang="en-CA" sz="800" b="1" dirty="0" smtClean="0">
                    <a:solidFill>
                      <a:schemeClr val="tx1">
                        <a:lumMod val="75000"/>
                        <a:lumOff val="25000"/>
                      </a:schemeClr>
                    </a:solidFill>
                  </a:rPr>
                  <a:t>Developing an Online Strategy</a:t>
                </a:r>
                <a:endParaRPr lang="en-CA" sz="800" b="1" dirty="0">
                  <a:solidFill>
                    <a:schemeClr val="tx1">
                      <a:lumMod val="75000"/>
                      <a:lumOff val="25000"/>
                    </a:schemeClr>
                  </a:solidFill>
                </a:endParaRPr>
              </a:p>
            </p:txBody>
          </p:sp>
          <p:sp>
            <p:nvSpPr>
              <p:cNvPr id="20" name="Rounded Rectangle 19"/>
              <p:cNvSpPr/>
              <p:nvPr/>
            </p:nvSpPr>
            <p:spPr>
              <a:xfrm>
                <a:off x="5064364" y="3990153"/>
                <a:ext cx="1220136" cy="462173"/>
              </a:xfrm>
              <a:prstGeom prst="roundRect">
                <a:avLst/>
              </a:prstGeom>
              <a:solidFill>
                <a:schemeClr val="bg1"/>
              </a:solidFill>
              <a:ln>
                <a:solidFill>
                  <a:schemeClr val="bg1">
                    <a:lumMod val="65000"/>
                  </a:schemeClr>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CA" sz="800" b="1" dirty="0" smtClean="0">
                    <a:solidFill>
                      <a:schemeClr val="tx1">
                        <a:lumMod val="75000"/>
                        <a:lumOff val="25000"/>
                      </a:schemeClr>
                    </a:solidFill>
                  </a:rPr>
                  <a:t>3.3</a:t>
                </a:r>
              </a:p>
              <a:p>
                <a:pPr algn="ctr"/>
                <a:r>
                  <a:rPr lang="en-CA" sz="800" b="1" dirty="0" smtClean="0">
                    <a:solidFill>
                      <a:schemeClr val="tx1">
                        <a:lumMod val="75000"/>
                        <a:lumOff val="25000"/>
                      </a:schemeClr>
                    </a:solidFill>
                  </a:rPr>
                  <a:t>Winning Business</a:t>
                </a:r>
                <a:endParaRPr lang="en-CA" sz="800" b="1" dirty="0">
                  <a:solidFill>
                    <a:schemeClr val="tx1">
                      <a:lumMod val="75000"/>
                      <a:lumOff val="25000"/>
                    </a:schemeClr>
                  </a:solidFill>
                </a:endParaRPr>
              </a:p>
            </p:txBody>
          </p:sp>
          <p:sp>
            <p:nvSpPr>
              <p:cNvPr id="21" name="TextBox 20"/>
              <p:cNvSpPr txBox="1"/>
              <p:nvPr/>
            </p:nvSpPr>
            <p:spPr>
              <a:xfrm>
                <a:off x="5015140" y="1469446"/>
                <a:ext cx="1389684" cy="413265"/>
              </a:xfrm>
              <a:prstGeom prst="rect">
                <a:avLst/>
              </a:prstGeom>
              <a:noFill/>
            </p:spPr>
            <p:txBody>
              <a:bodyPr wrap="none" rtlCol="0">
                <a:spAutoFit/>
              </a:bodyPr>
              <a:lstStyle/>
              <a:p>
                <a:pPr algn="ctr"/>
                <a:r>
                  <a:rPr lang="en-CA" sz="800" dirty="0" smtClean="0">
                    <a:solidFill>
                      <a:schemeClr val="tx1">
                        <a:lumMod val="65000"/>
                        <a:lumOff val="35000"/>
                      </a:schemeClr>
                    </a:solidFill>
                    <a:latin typeface="Aharoni" panose="02010803020104030203" pitchFamily="2" charset="-79"/>
                    <a:cs typeface="Aharoni" panose="02010803020104030203" pitchFamily="2" charset="-79"/>
                  </a:rPr>
                  <a:t>Developing a</a:t>
                </a:r>
              </a:p>
              <a:p>
                <a:pPr algn="ctr"/>
                <a:r>
                  <a:rPr lang="en-CA" sz="800" dirty="0" smtClean="0">
                    <a:solidFill>
                      <a:schemeClr val="tx1">
                        <a:lumMod val="65000"/>
                        <a:lumOff val="35000"/>
                      </a:schemeClr>
                    </a:solidFill>
                    <a:latin typeface="Aharoni" panose="02010803020104030203" pitchFamily="2" charset="-79"/>
                    <a:cs typeface="Aharoni" panose="02010803020104030203" pitchFamily="2" charset="-79"/>
                  </a:rPr>
                  <a:t>Marketing Strategy</a:t>
                </a:r>
                <a:endParaRPr lang="en-CA" sz="800" dirty="0">
                  <a:solidFill>
                    <a:schemeClr val="tx1">
                      <a:lumMod val="65000"/>
                      <a:lumOff val="35000"/>
                    </a:schemeClr>
                  </a:solidFill>
                  <a:latin typeface="Aharoni" panose="02010803020104030203" pitchFamily="2" charset="-79"/>
                  <a:cs typeface="Aharoni" panose="02010803020104030203" pitchFamily="2" charset="-79"/>
                </a:endParaRPr>
              </a:p>
            </p:txBody>
          </p:sp>
          <p:sp>
            <p:nvSpPr>
              <p:cNvPr id="22" name="TextBox 21"/>
              <p:cNvSpPr txBox="1"/>
              <p:nvPr/>
            </p:nvSpPr>
            <p:spPr>
              <a:xfrm>
                <a:off x="5216746" y="1098120"/>
                <a:ext cx="906368" cy="507189"/>
              </a:xfrm>
              <a:prstGeom prst="rect">
                <a:avLst/>
              </a:prstGeom>
              <a:noFill/>
            </p:spPr>
            <p:txBody>
              <a:bodyPr wrap="none" rtlCol="0">
                <a:spAutoFit/>
              </a:bodyPr>
              <a:lstStyle/>
              <a:p>
                <a:r>
                  <a:rPr lang="en-CA" sz="1200" dirty="0" smtClean="0">
                    <a:solidFill>
                      <a:srgbClr val="2A98D0"/>
                    </a:solidFill>
                    <a:latin typeface="Aharoni" panose="02010803020104030203" pitchFamily="2" charset="-79"/>
                    <a:cs typeface="Aharoni" panose="02010803020104030203" pitchFamily="2" charset="-79"/>
                  </a:rPr>
                  <a:t>Stage </a:t>
                </a:r>
                <a:r>
                  <a:rPr lang="en-CA" dirty="0" smtClean="0">
                    <a:solidFill>
                      <a:srgbClr val="2A98D0"/>
                    </a:solidFill>
                    <a:latin typeface="Aharoni" panose="02010803020104030203" pitchFamily="2" charset="-79"/>
                    <a:cs typeface="Aharoni" panose="02010803020104030203" pitchFamily="2" charset="-79"/>
                  </a:rPr>
                  <a:t>3</a:t>
                </a:r>
                <a:endParaRPr lang="en-CA" sz="2100" dirty="0">
                  <a:solidFill>
                    <a:srgbClr val="2A98D0"/>
                  </a:solidFill>
                  <a:latin typeface="Aharoni" panose="02010803020104030203" pitchFamily="2" charset="-79"/>
                  <a:cs typeface="Aharoni" panose="02010803020104030203" pitchFamily="2" charset="-79"/>
                </a:endParaRPr>
              </a:p>
            </p:txBody>
          </p:sp>
        </p:grpSp>
        <p:grpSp>
          <p:nvGrpSpPr>
            <p:cNvPr id="14" name="Group 22"/>
            <p:cNvGrpSpPr/>
            <p:nvPr/>
          </p:nvGrpSpPr>
          <p:grpSpPr>
            <a:xfrm>
              <a:off x="6839957" y="1058365"/>
              <a:ext cx="1371600" cy="3506606"/>
              <a:chOff x="6839957" y="1098120"/>
              <a:chExt cx="1371600" cy="3506606"/>
            </a:xfrm>
          </p:grpSpPr>
          <p:pic>
            <p:nvPicPr>
              <p:cNvPr id="24" name="Picture 2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50741" y="1720887"/>
                <a:ext cx="939894" cy="1104000"/>
              </a:xfrm>
              <a:prstGeom prst="rect">
                <a:avLst/>
              </a:prstGeom>
            </p:spPr>
          </p:pic>
          <p:sp>
            <p:nvSpPr>
              <p:cNvPr id="25" name="Rounded Rectangle 24"/>
              <p:cNvSpPr/>
              <p:nvPr/>
            </p:nvSpPr>
            <p:spPr>
              <a:xfrm>
                <a:off x="6839957" y="2490634"/>
                <a:ext cx="1371600" cy="2114092"/>
              </a:xfrm>
              <a:prstGeom prst="roundRect">
                <a:avLst/>
              </a:prstGeom>
              <a:gradFill flip="none" rotWithShape="1">
                <a:gsLst>
                  <a:gs pos="67000">
                    <a:srgbClr val="3DA7D9">
                      <a:lumMod val="96000"/>
                      <a:lumOff val="4000"/>
                      <a:alpha val="54000"/>
                    </a:srgbClr>
                  </a:gs>
                  <a:gs pos="12000">
                    <a:schemeClr val="accent1">
                      <a:lumMod val="95000"/>
                      <a:lumOff val="5000"/>
                    </a:schemeClr>
                  </a:gs>
                  <a:gs pos="100000">
                    <a:schemeClr val="accent1">
                      <a:lumMod val="6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6" name="Straight Connector 25"/>
              <p:cNvCxnSpPr>
                <a:stCxn id="27" idx="2"/>
                <a:endCxn id="29" idx="0"/>
              </p:cNvCxnSpPr>
              <p:nvPr/>
            </p:nvCxnSpPr>
            <p:spPr>
              <a:xfrm>
                <a:off x="7524077" y="3156926"/>
                <a:ext cx="0" cy="833227"/>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6914009" y="2648536"/>
                <a:ext cx="1220136" cy="508390"/>
              </a:xfrm>
              <a:prstGeom prst="roundRect">
                <a:avLst/>
              </a:prstGeom>
              <a:solidFill>
                <a:schemeClr val="bg1"/>
              </a:solidFill>
              <a:ln>
                <a:solidFill>
                  <a:schemeClr val="bg1">
                    <a:lumMod val="65000"/>
                  </a:schemeClr>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CA" sz="800" b="1" dirty="0" smtClean="0">
                    <a:solidFill>
                      <a:schemeClr val="tx1">
                        <a:lumMod val="75000"/>
                        <a:lumOff val="25000"/>
                      </a:schemeClr>
                    </a:solidFill>
                  </a:rPr>
                  <a:t>4.1</a:t>
                </a:r>
              </a:p>
              <a:p>
                <a:pPr algn="ctr"/>
                <a:r>
                  <a:rPr lang="en-CA" sz="800" b="1" dirty="0" smtClean="0">
                    <a:solidFill>
                      <a:schemeClr val="tx1">
                        <a:lumMod val="75000"/>
                        <a:lumOff val="25000"/>
                      </a:schemeClr>
                    </a:solidFill>
                  </a:rPr>
                  <a:t>Market Entry </a:t>
                </a:r>
              </a:p>
              <a:p>
                <a:pPr algn="ctr"/>
                <a:r>
                  <a:rPr lang="en-CA" sz="800" b="1" dirty="0" smtClean="0">
                    <a:solidFill>
                      <a:schemeClr val="tx1">
                        <a:lumMod val="75000"/>
                        <a:lumOff val="25000"/>
                      </a:schemeClr>
                    </a:solidFill>
                  </a:rPr>
                  <a:t>Options</a:t>
                </a:r>
                <a:endParaRPr lang="en-CA" sz="800" b="1" dirty="0">
                  <a:solidFill>
                    <a:schemeClr val="tx1">
                      <a:lumMod val="75000"/>
                      <a:lumOff val="25000"/>
                    </a:schemeClr>
                  </a:solidFill>
                </a:endParaRPr>
              </a:p>
            </p:txBody>
          </p:sp>
          <p:sp>
            <p:nvSpPr>
              <p:cNvPr id="28" name="Rounded Rectangle 27"/>
              <p:cNvSpPr/>
              <p:nvPr/>
            </p:nvSpPr>
            <p:spPr>
              <a:xfrm>
                <a:off x="6914009" y="3316918"/>
                <a:ext cx="1220136" cy="508390"/>
              </a:xfrm>
              <a:prstGeom prst="roundRect">
                <a:avLst/>
              </a:prstGeom>
              <a:solidFill>
                <a:schemeClr val="bg1"/>
              </a:solidFill>
              <a:ln>
                <a:solidFill>
                  <a:schemeClr val="bg1">
                    <a:lumMod val="65000"/>
                  </a:schemeClr>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CA" sz="800" b="1" dirty="0" smtClean="0">
                    <a:solidFill>
                      <a:schemeClr val="tx1">
                        <a:lumMod val="75000"/>
                        <a:lumOff val="25000"/>
                      </a:schemeClr>
                    </a:solidFill>
                  </a:rPr>
                  <a:t>4.2</a:t>
                </a:r>
              </a:p>
              <a:p>
                <a:pPr algn="ctr"/>
                <a:r>
                  <a:rPr lang="en-CA" sz="800" b="1" dirty="0" smtClean="0">
                    <a:solidFill>
                      <a:schemeClr val="tx1">
                        <a:lumMod val="75000"/>
                        <a:lumOff val="25000"/>
                      </a:schemeClr>
                    </a:solidFill>
                  </a:rPr>
                  <a:t>Travelling</a:t>
                </a:r>
              </a:p>
              <a:p>
                <a:pPr algn="ctr"/>
                <a:r>
                  <a:rPr lang="en-CA" sz="800" b="1" dirty="0" smtClean="0">
                    <a:solidFill>
                      <a:schemeClr val="tx1">
                        <a:lumMod val="75000"/>
                        <a:lumOff val="25000"/>
                      </a:schemeClr>
                    </a:solidFill>
                  </a:rPr>
                  <a:t>to the Market</a:t>
                </a:r>
                <a:endParaRPr lang="en-CA" sz="800" b="1" dirty="0">
                  <a:solidFill>
                    <a:schemeClr val="tx1">
                      <a:lumMod val="75000"/>
                      <a:lumOff val="25000"/>
                    </a:schemeClr>
                  </a:solidFill>
                </a:endParaRPr>
              </a:p>
            </p:txBody>
          </p:sp>
          <p:sp>
            <p:nvSpPr>
              <p:cNvPr id="29" name="Rounded Rectangle 28"/>
              <p:cNvSpPr/>
              <p:nvPr/>
            </p:nvSpPr>
            <p:spPr>
              <a:xfrm>
                <a:off x="6914009" y="3990153"/>
                <a:ext cx="1220136" cy="462173"/>
              </a:xfrm>
              <a:prstGeom prst="roundRect">
                <a:avLst/>
              </a:prstGeom>
              <a:solidFill>
                <a:schemeClr val="bg1"/>
              </a:solidFill>
              <a:ln>
                <a:solidFill>
                  <a:schemeClr val="bg1">
                    <a:lumMod val="65000"/>
                  </a:schemeClr>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CA" sz="800" b="1" dirty="0" smtClean="0">
                    <a:solidFill>
                      <a:schemeClr val="tx1">
                        <a:lumMod val="75000"/>
                        <a:lumOff val="25000"/>
                      </a:schemeClr>
                    </a:solidFill>
                  </a:rPr>
                  <a:t>4.3</a:t>
                </a:r>
              </a:p>
              <a:p>
                <a:pPr algn="ctr"/>
                <a:r>
                  <a:rPr lang="en-CA" sz="800" b="1" dirty="0" smtClean="0">
                    <a:solidFill>
                      <a:schemeClr val="tx1">
                        <a:lumMod val="75000"/>
                        <a:lumOff val="25000"/>
                      </a:schemeClr>
                    </a:solidFill>
                  </a:rPr>
                  <a:t>Financing</a:t>
                </a:r>
              </a:p>
              <a:p>
                <a:pPr algn="ctr"/>
                <a:r>
                  <a:rPr lang="en-CA" sz="800" b="1" dirty="0">
                    <a:solidFill>
                      <a:schemeClr val="tx1">
                        <a:lumMod val="75000"/>
                        <a:lumOff val="25000"/>
                      </a:schemeClr>
                    </a:solidFill>
                  </a:rPr>
                  <a:t>a</a:t>
                </a:r>
                <a:r>
                  <a:rPr lang="en-CA" sz="800" b="1" dirty="0" smtClean="0">
                    <a:solidFill>
                      <a:schemeClr val="tx1">
                        <a:lumMod val="75000"/>
                        <a:lumOff val="25000"/>
                      </a:schemeClr>
                    </a:solidFill>
                  </a:rPr>
                  <a:t>nd Contracting</a:t>
                </a:r>
                <a:endParaRPr lang="en-CA" sz="800" b="1" dirty="0">
                  <a:solidFill>
                    <a:schemeClr val="tx1">
                      <a:lumMod val="75000"/>
                      <a:lumOff val="25000"/>
                    </a:schemeClr>
                  </a:solidFill>
                </a:endParaRPr>
              </a:p>
            </p:txBody>
          </p:sp>
          <p:sp>
            <p:nvSpPr>
              <p:cNvPr id="30" name="TextBox 29"/>
              <p:cNvSpPr txBox="1"/>
              <p:nvPr/>
            </p:nvSpPr>
            <p:spPr>
              <a:xfrm>
                <a:off x="7033574" y="1469446"/>
                <a:ext cx="931806" cy="413265"/>
              </a:xfrm>
              <a:prstGeom prst="rect">
                <a:avLst/>
              </a:prstGeom>
              <a:noFill/>
            </p:spPr>
            <p:txBody>
              <a:bodyPr wrap="none" rtlCol="0">
                <a:spAutoFit/>
              </a:bodyPr>
              <a:lstStyle/>
              <a:p>
                <a:pPr algn="ctr"/>
                <a:r>
                  <a:rPr lang="en-CA" sz="800" dirty="0" smtClean="0">
                    <a:solidFill>
                      <a:schemeClr val="tx1">
                        <a:lumMod val="65000"/>
                        <a:lumOff val="35000"/>
                      </a:schemeClr>
                    </a:solidFill>
                    <a:latin typeface="Aharoni" panose="02010803020104030203" pitchFamily="2" charset="-79"/>
                    <a:cs typeface="Aharoni" panose="02010803020104030203" pitchFamily="2" charset="-79"/>
                  </a:rPr>
                  <a:t>Entering the</a:t>
                </a:r>
              </a:p>
              <a:p>
                <a:pPr algn="ctr"/>
                <a:r>
                  <a:rPr lang="en-CA" sz="800" dirty="0" smtClean="0">
                    <a:solidFill>
                      <a:schemeClr val="tx1">
                        <a:lumMod val="65000"/>
                        <a:lumOff val="35000"/>
                      </a:schemeClr>
                    </a:solidFill>
                    <a:latin typeface="Aharoni" panose="02010803020104030203" pitchFamily="2" charset="-79"/>
                    <a:cs typeface="Aharoni" panose="02010803020104030203" pitchFamily="2" charset="-79"/>
                  </a:rPr>
                  <a:t>Market</a:t>
                </a:r>
                <a:endParaRPr lang="en-CA" sz="800" dirty="0">
                  <a:solidFill>
                    <a:schemeClr val="tx1">
                      <a:lumMod val="65000"/>
                      <a:lumOff val="35000"/>
                    </a:schemeClr>
                  </a:solidFill>
                  <a:latin typeface="Aharoni" panose="02010803020104030203" pitchFamily="2" charset="-79"/>
                  <a:cs typeface="Aharoni" panose="02010803020104030203" pitchFamily="2" charset="-79"/>
                </a:endParaRPr>
              </a:p>
            </p:txBody>
          </p:sp>
          <p:sp>
            <p:nvSpPr>
              <p:cNvPr id="31" name="TextBox 30"/>
              <p:cNvSpPr txBox="1"/>
              <p:nvPr/>
            </p:nvSpPr>
            <p:spPr>
              <a:xfrm>
                <a:off x="7029646" y="1098120"/>
                <a:ext cx="906368" cy="507189"/>
              </a:xfrm>
              <a:prstGeom prst="rect">
                <a:avLst/>
              </a:prstGeom>
              <a:noFill/>
            </p:spPr>
            <p:txBody>
              <a:bodyPr wrap="none" rtlCol="0">
                <a:spAutoFit/>
              </a:bodyPr>
              <a:lstStyle/>
              <a:p>
                <a:r>
                  <a:rPr lang="en-CA" sz="1200" dirty="0" smtClean="0">
                    <a:solidFill>
                      <a:srgbClr val="2A98D0"/>
                    </a:solidFill>
                    <a:latin typeface="Aharoni" panose="02010803020104030203" pitchFamily="2" charset="-79"/>
                    <a:cs typeface="Aharoni" panose="02010803020104030203" pitchFamily="2" charset="-79"/>
                  </a:rPr>
                  <a:t>Stage </a:t>
                </a:r>
                <a:r>
                  <a:rPr lang="en-CA" dirty="0" smtClean="0">
                    <a:solidFill>
                      <a:srgbClr val="2A98D0"/>
                    </a:solidFill>
                    <a:latin typeface="Aharoni" panose="02010803020104030203" pitchFamily="2" charset="-79"/>
                    <a:cs typeface="Aharoni" panose="02010803020104030203" pitchFamily="2" charset="-79"/>
                  </a:rPr>
                  <a:t>4</a:t>
                </a:r>
                <a:endParaRPr lang="en-CA" sz="2100" dirty="0">
                  <a:solidFill>
                    <a:srgbClr val="2A98D0"/>
                  </a:solidFill>
                  <a:latin typeface="Aharoni" panose="02010803020104030203" pitchFamily="2" charset="-79"/>
                  <a:cs typeface="Aharoni" panose="02010803020104030203" pitchFamily="2" charset="-79"/>
                </a:endParaRPr>
              </a:p>
            </p:txBody>
          </p:sp>
        </p:grpSp>
        <p:cxnSp>
          <p:nvCxnSpPr>
            <p:cNvPr id="32" name="Straight Connector 31"/>
            <p:cNvCxnSpPr/>
            <p:nvPr/>
          </p:nvCxnSpPr>
          <p:spPr>
            <a:xfrm>
              <a:off x="864035" y="1429691"/>
              <a:ext cx="734752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3" name="Group 32"/>
            <p:cNvGrpSpPr/>
            <p:nvPr/>
          </p:nvGrpSpPr>
          <p:grpSpPr>
            <a:xfrm>
              <a:off x="2919453" y="1063828"/>
              <a:ext cx="1371600" cy="3506606"/>
              <a:chOff x="2821768" y="1103583"/>
              <a:chExt cx="1371600" cy="3506606"/>
            </a:xfrm>
          </p:grpSpPr>
          <p:pic>
            <p:nvPicPr>
              <p:cNvPr id="34" name="Picture 3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95820" y="1664032"/>
                <a:ext cx="1213082" cy="1228434"/>
              </a:xfrm>
              <a:prstGeom prst="rect">
                <a:avLst/>
              </a:prstGeom>
            </p:spPr>
          </p:pic>
          <p:sp>
            <p:nvSpPr>
              <p:cNvPr id="35" name="Rounded Rectangle 34"/>
              <p:cNvSpPr/>
              <p:nvPr/>
            </p:nvSpPr>
            <p:spPr>
              <a:xfrm>
                <a:off x="2821768" y="2496097"/>
                <a:ext cx="1371600" cy="2114092"/>
              </a:xfrm>
              <a:prstGeom prst="roundRect">
                <a:avLst/>
              </a:prstGeom>
              <a:gradFill flip="none" rotWithShape="1">
                <a:gsLst>
                  <a:gs pos="67000">
                    <a:srgbClr val="3DA7D9">
                      <a:lumMod val="96000"/>
                      <a:lumOff val="4000"/>
                      <a:alpha val="54000"/>
                    </a:srgbClr>
                  </a:gs>
                  <a:gs pos="12000">
                    <a:schemeClr val="accent1">
                      <a:lumMod val="95000"/>
                      <a:lumOff val="5000"/>
                    </a:schemeClr>
                  </a:gs>
                  <a:gs pos="100000">
                    <a:schemeClr val="accent1">
                      <a:lumMod val="6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6" name="Straight Connector 35"/>
              <p:cNvCxnSpPr>
                <a:stCxn id="37" idx="2"/>
                <a:endCxn id="39" idx="0"/>
              </p:cNvCxnSpPr>
              <p:nvPr/>
            </p:nvCxnSpPr>
            <p:spPr>
              <a:xfrm>
                <a:off x="3505888" y="3162389"/>
                <a:ext cx="0" cy="833227"/>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2895820" y="2653999"/>
                <a:ext cx="1220136" cy="508390"/>
              </a:xfrm>
              <a:prstGeom prst="roundRect">
                <a:avLst/>
              </a:prstGeom>
              <a:solidFill>
                <a:schemeClr val="bg1"/>
              </a:solidFill>
              <a:ln>
                <a:solidFill>
                  <a:schemeClr val="bg1">
                    <a:lumMod val="65000"/>
                  </a:schemeClr>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CA" sz="800" b="1" dirty="0" smtClean="0">
                    <a:solidFill>
                      <a:schemeClr val="tx1">
                        <a:lumMod val="75000"/>
                        <a:lumOff val="25000"/>
                      </a:schemeClr>
                    </a:solidFill>
                  </a:rPr>
                  <a:t>2.1</a:t>
                </a:r>
              </a:p>
              <a:p>
                <a:pPr algn="ctr"/>
                <a:r>
                  <a:rPr lang="en-CA" sz="800" b="1" dirty="0" smtClean="0">
                    <a:solidFill>
                      <a:schemeClr val="tx1">
                        <a:lumMod val="75000"/>
                        <a:lumOff val="25000"/>
                      </a:schemeClr>
                    </a:solidFill>
                  </a:rPr>
                  <a:t>Researching</a:t>
                </a:r>
              </a:p>
              <a:p>
                <a:pPr algn="ctr"/>
                <a:r>
                  <a:rPr lang="en-CA" sz="800" b="1" dirty="0" smtClean="0">
                    <a:solidFill>
                      <a:schemeClr val="tx1">
                        <a:lumMod val="75000"/>
                        <a:lumOff val="25000"/>
                      </a:schemeClr>
                    </a:solidFill>
                  </a:rPr>
                  <a:t>Markets</a:t>
                </a:r>
                <a:endParaRPr lang="en-CA" sz="800" b="1" dirty="0">
                  <a:solidFill>
                    <a:schemeClr val="tx1">
                      <a:lumMod val="75000"/>
                      <a:lumOff val="25000"/>
                    </a:schemeClr>
                  </a:solidFill>
                </a:endParaRPr>
              </a:p>
            </p:txBody>
          </p:sp>
          <p:sp>
            <p:nvSpPr>
              <p:cNvPr id="38" name="Rounded Rectangle 37"/>
              <p:cNvSpPr/>
              <p:nvPr/>
            </p:nvSpPr>
            <p:spPr>
              <a:xfrm>
                <a:off x="2895820" y="3322381"/>
                <a:ext cx="1220136" cy="508390"/>
              </a:xfrm>
              <a:prstGeom prst="roundRect">
                <a:avLst/>
              </a:prstGeom>
              <a:solidFill>
                <a:schemeClr val="bg1"/>
              </a:solidFill>
              <a:ln>
                <a:solidFill>
                  <a:schemeClr val="bg1">
                    <a:lumMod val="65000"/>
                  </a:schemeClr>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CA" sz="800" b="1" dirty="0" smtClean="0">
                    <a:solidFill>
                      <a:schemeClr val="tx1">
                        <a:lumMod val="75000"/>
                        <a:lumOff val="25000"/>
                      </a:schemeClr>
                    </a:solidFill>
                  </a:rPr>
                  <a:t>2.2</a:t>
                </a:r>
              </a:p>
              <a:p>
                <a:pPr algn="ctr"/>
                <a:r>
                  <a:rPr lang="en-CA" sz="800" b="1" dirty="0" smtClean="0">
                    <a:solidFill>
                      <a:schemeClr val="tx1">
                        <a:lumMod val="75000"/>
                        <a:lumOff val="25000"/>
                      </a:schemeClr>
                    </a:solidFill>
                  </a:rPr>
                  <a:t>Researching </a:t>
                </a:r>
              </a:p>
              <a:p>
                <a:pPr algn="ctr"/>
                <a:r>
                  <a:rPr lang="en-CA" sz="800" b="1" dirty="0" smtClean="0">
                    <a:solidFill>
                      <a:schemeClr val="tx1">
                        <a:lumMod val="75000"/>
                        <a:lumOff val="25000"/>
                      </a:schemeClr>
                    </a:solidFill>
                  </a:rPr>
                  <a:t>Sectors</a:t>
                </a:r>
                <a:endParaRPr lang="en-CA" sz="800" b="1" dirty="0">
                  <a:solidFill>
                    <a:schemeClr val="tx1">
                      <a:lumMod val="75000"/>
                      <a:lumOff val="25000"/>
                    </a:schemeClr>
                  </a:solidFill>
                </a:endParaRPr>
              </a:p>
            </p:txBody>
          </p:sp>
          <p:sp>
            <p:nvSpPr>
              <p:cNvPr id="39" name="Rounded Rectangle 38"/>
              <p:cNvSpPr/>
              <p:nvPr/>
            </p:nvSpPr>
            <p:spPr>
              <a:xfrm>
                <a:off x="2895820" y="3995616"/>
                <a:ext cx="1220136" cy="462173"/>
              </a:xfrm>
              <a:prstGeom prst="roundRect">
                <a:avLst/>
              </a:prstGeom>
              <a:solidFill>
                <a:schemeClr val="bg1"/>
              </a:solidFill>
              <a:ln>
                <a:solidFill>
                  <a:schemeClr val="bg1">
                    <a:lumMod val="65000"/>
                  </a:schemeClr>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CA" sz="800" b="1" dirty="0" smtClean="0">
                    <a:solidFill>
                      <a:schemeClr val="tx1">
                        <a:lumMod val="75000"/>
                        <a:lumOff val="25000"/>
                      </a:schemeClr>
                    </a:solidFill>
                  </a:rPr>
                  <a:t>2.3</a:t>
                </a:r>
              </a:p>
              <a:p>
                <a:pPr algn="ctr"/>
                <a:r>
                  <a:rPr lang="en-CA" sz="800" b="1" dirty="0" smtClean="0">
                    <a:solidFill>
                      <a:schemeClr val="tx1">
                        <a:lumMod val="75000"/>
                        <a:lumOff val="25000"/>
                      </a:schemeClr>
                    </a:solidFill>
                  </a:rPr>
                  <a:t>Gathering </a:t>
                </a:r>
              </a:p>
              <a:p>
                <a:pPr algn="ctr"/>
                <a:r>
                  <a:rPr lang="en-CA" sz="800" b="1" dirty="0" smtClean="0">
                    <a:solidFill>
                      <a:schemeClr val="tx1">
                        <a:lumMod val="75000"/>
                        <a:lumOff val="25000"/>
                      </a:schemeClr>
                    </a:solidFill>
                  </a:rPr>
                  <a:t>Market Intelligence</a:t>
                </a:r>
                <a:endParaRPr lang="en-CA" sz="800" b="1" dirty="0">
                  <a:solidFill>
                    <a:schemeClr val="tx1">
                      <a:lumMod val="75000"/>
                      <a:lumOff val="25000"/>
                    </a:schemeClr>
                  </a:solidFill>
                </a:endParaRPr>
              </a:p>
            </p:txBody>
          </p:sp>
          <p:sp>
            <p:nvSpPr>
              <p:cNvPr id="40" name="TextBox 39"/>
              <p:cNvSpPr txBox="1"/>
              <p:nvPr/>
            </p:nvSpPr>
            <p:spPr>
              <a:xfrm>
                <a:off x="2939784" y="1474909"/>
                <a:ext cx="1235101" cy="413265"/>
              </a:xfrm>
              <a:prstGeom prst="rect">
                <a:avLst/>
              </a:prstGeom>
              <a:noFill/>
            </p:spPr>
            <p:txBody>
              <a:bodyPr wrap="none" rtlCol="0">
                <a:spAutoFit/>
              </a:bodyPr>
              <a:lstStyle/>
              <a:p>
                <a:pPr algn="ctr"/>
                <a:r>
                  <a:rPr lang="en-CA" sz="800" dirty="0" smtClean="0">
                    <a:solidFill>
                      <a:schemeClr val="tx1">
                        <a:lumMod val="65000"/>
                        <a:lumOff val="35000"/>
                      </a:schemeClr>
                    </a:solidFill>
                    <a:latin typeface="Aharoni" panose="02010803020104030203" pitchFamily="2" charset="-79"/>
                    <a:cs typeface="Aharoni" panose="02010803020104030203" pitchFamily="2" charset="-79"/>
                  </a:rPr>
                  <a:t>Conducting </a:t>
                </a:r>
              </a:p>
              <a:p>
                <a:pPr algn="ctr"/>
                <a:r>
                  <a:rPr lang="en-CA" sz="800" dirty="0" smtClean="0">
                    <a:solidFill>
                      <a:schemeClr val="tx1">
                        <a:lumMod val="65000"/>
                        <a:lumOff val="35000"/>
                      </a:schemeClr>
                    </a:solidFill>
                    <a:latin typeface="Aharoni" panose="02010803020104030203" pitchFamily="2" charset="-79"/>
                    <a:cs typeface="Aharoni" panose="02010803020104030203" pitchFamily="2" charset="-79"/>
                  </a:rPr>
                  <a:t>Market Research</a:t>
                </a:r>
                <a:endParaRPr lang="en-CA" sz="800" dirty="0">
                  <a:solidFill>
                    <a:schemeClr val="tx1">
                      <a:lumMod val="65000"/>
                      <a:lumOff val="35000"/>
                    </a:schemeClr>
                  </a:solidFill>
                  <a:latin typeface="Aharoni" panose="02010803020104030203" pitchFamily="2" charset="-79"/>
                  <a:cs typeface="Aharoni" panose="02010803020104030203" pitchFamily="2" charset="-79"/>
                </a:endParaRPr>
              </a:p>
            </p:txBody>
          </p:sp>
          <p:sp>
            <p:nvSpPr>
              <p:cNvPr id="41" name="TextBox 40"/>
              <p:cNvSpPr txBox="1"/>
              <p:nvPr/>
            </p:nvSpPr>
            <p:spPr>
              <a:xfrm>
                <a:off x="3038749" y="1103583"/>
                <a:ext cx="906368" cy="507189"/>
              </a:xfrm>
              <a:prstGeom prst="rect">
                <a:avLst/>
              </a:prstGeom>
              <a:noFill/>
            </p:spPr>
            <p:txBody>
              <a:bodyPr wrap="none" rtlCol="0">
                <a:spAutoFit/>
              </a:bodyPr>
              <a:lstStyle/>
              <a:p>
                <a:r>
                  <a:rPr lang="en-CA" sz="1200" dirty="0" smtClean="0">
                    <a:solidFill>
                      <a:srgbClr val="2A98D0"/>
                    </a:solidFill>
                    <a:latin typeface="Aharoni" panose="02010803020104030203" pitchFamily="2" charset="-79"/>
                    <a:cs typeface="Aharoni" panose="02010803020104030203" pitchFamily="2" charset="-79"/>
                  </a:rPr>
                  <a:t>Stage </a:t>
                </a:r>
                <a:r>
                  <a:rPr lang="en-CA" dirty="0" smtClean="0">
                    <a:solidFill>
                      <a:srgbClr val="2A98D0"/>
                    </a:solidFill>
                    <a:latin typeface="Aharoni" panose="02010803020104030203" pitchFamily="2" charset="-79"/>
                    <a:cs typeface="Aharoni" panose="02010803020104030203" pitchFamily="2" charset="-79"/>
                  </a:rPr>
                  <a:t>2</a:t>
                </a:r>
                <a:endParaRPr lang="en-CA" sz="2100" dirty="0">
                  <a:solidFill>
                    <a:srgbClr val="2A98D0"/>
                  </a:solidFill>
                  <a:latin typeface="Aharoni" panose="02010803020104030203" pitchFamily="2" charset="-79"/>
                  <a:cs typeface="Aharoni" panose="02010803020104030203" pitchFamily="2" charset="-79"/>
                </a:endParaRPr>
              </a:p>
            </p:txBody>
          </p:sp>
        </p:grpSp>
        <p:grpSp>
          <p:nvGrpSpPr>
            <p:cNvPr id="33" name="Group 41"/>
            <p:cNvGrpSpPr/>
            <p:nvPr/>
          </p:nvGrpSpPr>
          <p:grpSpPr>
            <a:xfrm>
              <a:off x="829294" y="4583938"/>
              <a:ext cx="7400176" cy="481725"/>
              <a:chOff x="829294" y="4623693"/>
              <a:chExt cx="7400176" cy="481725"/>
            </a:xfrm>
          </p:grpSpPr>
          <p:sp>
            <p:nvSpPr>
              <p:cNvPr id="43" name="Rounded Rectangle 42"/>
              <p:cNvSpPr/>
              <p:nvPr/>
            </p:nvSpPr>
            <p:spPr>
              <a:xfrm>
                <a:off x="829294" y="4817293"/>
                <a:ext cx="7400176" cy="288125"/>
              </a:xfrm>
              <a:prstGeom prst="roundRect">
                <a:avLst/>
              </a:prstGeom>
              <a:gradFill flip="none" rotWithShape="1">
                <a:gsLst>
                  <a:gs pos="0">
                    <a:schemeClr val="accent1">
                      <a:lumMod val="5000"/>
                      <a:lumOff val="95000"/>
                    </a:schemeClr>
                  </a:gs>
                  <a:gs pos="35000">
                    <a:schemeClr val="accent1">
                      <a:lumMod val="45000"/>
                      <a:lumOff val="55000"/>
                    </a:schemeClr>
                  </a:gs>
                  <a:gs pos="15000">
                    <a:schemeClr val="accent1">
                      <a:lumMod val="45000"/>
                      <a:lumOff val="55000"/>
                    </a:schemeClr>
                  </a:gs>
                  <a:gs pos="58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solidFill>
                      <a:srgbClr val="385D8A"/>
                    </a:solidFill>
                    <a:effectLst>
                      <a:outerShdw blurRad="38100" dist="38100" dir="2700000" algn="tl">
                        <a:srgbClr val="000000">
                          <a:alpha val="43137"/>
                        </a:srgbClr>
                      </a:outerShdw>
                    </a:effectLst>
                  </a:rPr>
                  <a:t>Export Plan</a:t>
                </a:r>
                <a:endParaRPr lang="en-CA" sz="1200" b="1" dirty="0">
                  <a:solidFill>
                    <a:srgbClr val="385D8A"/>
                  </a:solidFill>
                  <a:effectLst>
                    <a:outerShdw blurRad="38100" dist="38100" dir="2700000" algn="tl">
                      <a:srgbClr val="000000">
                        <a:alpha val="43137"/>
                      </a:srgbClr>
                    </a:outerShdw>
                  </a:effectLst>
                </a:endParaRPr>
              </a:p>
            </p:txBody>
          </p:sp>
          <p:sp>
            <p:nvSpPr>
              <p:cNvPr id="44" name="Down Arrow 43"/>
              <p:cNvSpPr/>
              <p:nvPr/>
            </p:nvSpPr>
            <p:spPr>
              <a:xfrm>
                <a:off x="1631999" y="4631644"/>
                <a:ext cx="80846" cy="149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Down Arrow 44"/>
              <p:cNvSpPr/>
              <p:nvPr/>
            </p:nvSpPr>
            <p:spPr>
              <a:xfrm>
                <a:off x="3568803" y="4631644"/>
                <a:ext cx="80846" cy="149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Down Arrow 45"/>
              <p:cNvSpPr/>
              <p:nvPr/>
            </p:nvSpPr>
            <p:spPr>
              <a:xfrm>
                <a:off x="5578502" y="4623693"/>
                <a:ext cx="80846" cy="149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Down Arrow 46"/>
              <p:cNvSpPr/>
              <p:nvPr/>
            </p:nvSpPr>
            <p:spPr>
              <a:xfrm>
                <a:off x="7480265" y="4623693"/>
                <a:ext cx="80846" cy="149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559" y="743197"/>
            <a:ext cx="1383912" cy="963251"/>
          </a:xfrm>
          <a:prstGeom prst="rect">
            <a:avLst/>
          </a:prstGeom>
        </p:spPr>
      </p:pic>
    </p:spTree>
    <p:extLst>
      <p:ext uri="{BB962C8B-B14F-4D97-AF65-F5344CB8AC3E}">
        <p14:creationId xmlns:p14="http://schemas.microsoft.com/office/powerpoint/2010/main" val="384313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9050"/>
            <a:ext cx="9144000" cy="5120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extBox 8"/>
          <p:cNvSpPr txBox="1"/>
          <p:nvPr/>
        </p:nvSpPr>
        <p:spPr bwMode="auto">
          <a:xfrm>
            <a:off x="228600" y="2156252"/>
            <a:ext cx="5562600" cy="415498"/>
          </a:xfrm>
          <a:prstGeom prst="rect">
            <a:avLst/>
          </a:prstGeom>
          <a:noFill/>
          <a:ln w="9525">
            <a:noFill/>
            <a:miter lim="800000"/>
            <a:headEnd/>
            <a:tailEnd/>
          </a:ln>
        </p:spPr>
        <p:txBody>
          <a:bodyPr wrap="square" lIns="45720" tIns="22860" rIns="45720" bIns="22860" rtlCol="0">
            <a:spAutoFit/>
          </a:bodyPr>
          <a:lstStyle/>
          <a:p>
            <a:pPr algn="ctr" defTabSz="1088232" fontAlgn="auto">
              <a:spcBef>
                <a:spcPts val="0"/>
              </a:spcBef>
              <a:spcAft>
                <a:spcPts val="0"/>
              </a:spcAft>
            </a:pPr>
            <a:r>
              <a:rPr lang="en-CA" sz="1200" dirty="0" smtClean="0">
                <a:solidFill>
                  <a:schemeClr val="tx1">
                    <a:lumMod val="65000"/>
                    <a:lumOff val="35000"/>
                  </a:schemeClr>
                </a:solidFill>
                <a:latin typeface="+mn-lt"/>
                <a:ea typeface="Open Sans" pitchFamily="34" charset="0"/>
                <a:cs typeface="Open Sans" pitchFamily="34" charset="0"/>
              </a:rPr>
              <a:t>SERVICES Go Global is delivered in the Caribbean by the Coalitions of Service Industries (CSIs) who are members of the Caribbean Network of Service Coalitions (CNSC).</a:t>
            </a:r>
          </a:p>
        </p:txBody>
      </p:sp>
      <p:sp>
        <p:nvSpPr>
          <p:cNvPr id="19" name="Rectangle 18"/>
          <p:cNvSpPr/>
          <p:nvPr/>
        </p:nvSpPr>
        <p:spPr>
          <a:xfrm>
            <a:off x="6096000" y="-19050"/>
            <a:ext cx="3048000" cy="5143500"/>
          </a:xfrm>
          <a:prstGeom prst="rect">
            <a:avLst/>
          </a:prstGeom>
          <a:gradFill>
            <a:gsLst>
              <a:gs pos="0">
                <a:srgbClr val="37588E">
                  <a:shade val="30000"/>
                  <a:satMod val="115000"/>
                </a:srgbClr>
              </a:gs>
              <a:gs pos="50000">
                <a:srgbClr val="37588E">
                  <a:shade val="67500"/>
                  <a:satMod val="115000"/>
                </a:srgbClr>
              </a:gs>
              <a:gs pos="100000">
                <a:srgbClr val="37588E">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14" y="2703167"/>
            <a:ext cx="3832155" cy="2078903"/>
          </a:xfrm>
          <a:prstGeom prst="rect">
            <a:avLst/>
          </a:prstGeom>
        </p:spPr>
      </p:pic>
      <p:sp>
        <p:nvSpPr>
          <p:cNvPr id="13" name="TextBox 12"/>
          <p:cNvSpPr txBox="1"/>
          <p:nvPr/>
        </p:nvSpPr>
        <p:spPr bwMode="auto">
          <a:xfrm>
            <a:off x="7295103" y="4858592"/>
            <a:ext cx="2091381" cy="184666"/>
          </a:xfrm>
          <a:prstGeom prst="rect">
            <a:avLst/>
          </a:prstGeom>
          <a:noFill/>
          <a:ln w="9525">
            <a:noFill/>
            <a:miter lim="800000"/>
            <a:headEnd/>
            <a:tailEnd/>
          </a:ln>
        </p:spPr>
        <p:txBody>
          <a:bodyPr wrap="square" lIns="45720" tIns="22860" rIns="45720" bIns="22860" rtlCol="0">
            <a:spAutoFit/>
          </a:bodyPr>
          <a:lstStyle/>
          <a:p>
            <a:pPr algn="ctr" defTabSz="1088232" fontAlgn="auto">
              <a:spcBef>
                <a:spcPts val="0"/>
              </a:spcBef>
              <a:spcAft>
                <a:spcPts val="0"/>
              </a:spcAft>
            </a:pPr>
            <a:r>
              <a:rPr lang="en-CA" sz="900" dirty="0" smtClean="0">
                <a:solidFill>
                  <a:schemeClr val="bg1">
                    <a:lumMod val="85000"/>
                  </a:schemeClr>
                </a:solidFill>
                <a:latin typeface="+mn-lt"/>
                <a:ea typeface="Open Sans" pitchFamily="34" charset="0"/>
                <a:cs typeface="Open Sans" pitchFamily="34" charset="0"/>
              </a:rPr>
              <a:t>© Global Links Network</a:t>
            </a:r>
          </a:p>
        </p:txBody>
      </p:sp>
      <p:sp>
        <p:nvSpPr>
          <p:cNvPr id="15" name="TextBox 14"/>
          <p:cNvSpPr txBox="1"/>
          <p:nvPr/>
        </p:nvSpPr>
        <p:spPr bwMode="auto">
          <a:xfrm>
            <a:off x="6253544" y="3105150"/>
            <a:ext cx="2738056" cy="1569660"/>
          </a:xfrm>
          <a:prstGeom prst="rect">
            <a:avLst/>
          </a:prstGeom>
          <a:noFill/>
          <a:ln w="9525">
            <a:noFill/>
            <a:miter lim="800000"/>
            <a:headEnd/>
            <a:tailEnd/>
          </a:ln>
        </p:spPr>
        <p:txBody>
          <a:bodyPr wrap="square" lIns="45720" tIns="22860" rIns="45720" bIns="22860" rtlCol="0">
            <a:spAutoFit/>
          </a:bodyPr>
          <a:lstStyle/>
          <a:p>
            <a:pPr algn="ctr" defTabSz="1088232" fontAlgn="auto">
              <a:spcBef>
                <a:spcPts val="0"/>
              </a:spcBef>
              <a:spcAft>
                <a:spcPts val="0"/>
              </a:spcAft>
            </a:pPr>
            <a:r>
              <a:rPr lang="en-CA" sz="1100" i="1" dirty="0" smtClean="0">
                <a:solidFill>
                  <a:schemeClr val="bg1">
                    <a:lumMod val="85000"/>
                  </a:schemeClr>
                </a:solidFill>
                <a:latin typeface="+mn-lt"/>
                <a:ea typeface="Open Sans" pitchFamily="34" charset="0"/>
                <a:cs typeface="Open Sans" pitchFamily="34" charset="0"/>
              </a:rPr>
              <a:t>This programme was developed by </a:t>
            </a:r>
          </a:p>
          <a:p>
            <a:pPr algn="ctr" defTabSz="1088232" fontAlgn="auto">
              <a:spcBef>
                <a:spcPts val="0"/>
              </a:spcBef>
              <a:spcAft>
                <a:spcPts val="0"/>
              </a:spcAft>
            </a:pPr>
            <a:r>
              <a:rPr lang="en-CA" sz="1100" i="1" dirty="0" smtClean="0">
                <a:solidFill>
                  <a:schemeClr val="bg1">
                    <a:lumMod val="85000"/>
                  </a:schemeClr>
                </a:solidFill>
                <a:latin typeface="+mn-lt"/>
                <a:ea typeface="Open Sans" pitchFamily="34" charset="0"/>
                <a:cs typeface="Open Sans" pitchFamily="34" charset="0"/>
              </a:rPr>
              <a:t>Global Links Network Canada and associates. Materials may not be copied or reproduced without express permission.</a:t>
            </a:r>
          </a:p>
          <a:p>
            <a:pPr algn="ctr" defTabSz="1088232" fontAlgn="auto">
              <a:spcBef>
                <a:spcPts val="0"/>
              </a:spcBef>
              <a:spcAft>
                <a:spcPts val="0"/>
              </a:spcAft>
            </a:pPr>
            <a:endParaRPr lang="en-CA" sz="1100" i="1" dirty="0">
              <a:solidFill>
                <a:schemeClr val="bg1">
                  <a:lumMod val="85000"/>
                </a:schemeClr>
              </a:solidFill>
              <a:latin typeface="+mn-lt"/>
              <a:ea typeface="Open Sans" pitchFamily="34" charset="0"/>
              <a:cs typeface="Open Sans" pitchFamily="34" charset="0"/>
            </a:endParaRPr>
          </a:p>
          <a:p>
            <a:pPr algn="ctr" defTabSz="1088232" fontAlgn="auto">
              <a:spcBef>
                <a:spcPts val="0"/>
              </a:spcBef>
              <a:spcAft>
                <a:spcPts val="0"/>
              </a:spcAft>
            </a:pPr>
            <a:r>
              <a:rPr lang="en-CA" sz="1100" i="1" dirty="0" smtClean="0">
                <a:solidFill>
                  <a:schemeClr val="bg1">
                    <a:lumMod val="85000"/>
                  </a:schemeClr>
                </a:solidFill>
                <a:latin typeface="+mn-lt"/>
                <a:ea typeface="Open Sans" pitchFamily="34" charset="0"/>
                <a:cs typeface="Open Sans" pitchFamily="34" charset="0"/>
              </a:rPr>
              <a:t>Coalitions of Service Industries and authorized trainers of the programme may reproduce according to terms and conditions specified in the trainer agreements. </a:t>
            </a:r>
          </a:p>
        </p:txBody>
      </p:sp>
      <p:sp>
        <p:nvSpPr>
          <p:cNvPr id="18" name="Rectangle 17"/>
          <p:cNvSpPr/>
          <p:nvPr/>
        </p:nvSpPr>
        <p:spPr>
          <a:xfrm>
            <a:off x="-3742" y="5053532"/>
            <a:ext cx="9144000" cy="96292"/>
          </a:xfrm>
          <a:prstGeom prst="rect">
            <a:avLst/>
          </a:prstGeom>
          <a:gradFill flip="none" rotWithShape="1">
            <a:gsLst>
              <a:gs pos="0">
                <a:srgbClr val="37588E">
                  <a:shade val="30000"/>
                  <a:satMod val="115000"/>
                </a:srgbClr>
              </a:gs>
              <a:gs pos="50000">
                <a:srgbClr val="37588E">
                  <a:shade val="67500"/>
                  <a:satMod val="115000"/>
                </a:srgbClr>
              </a:gs>
              <a:gs pos="100000">
                <a:srgbClr val="37588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extBox 7"/>
          <p:cNvSpPr txBox="1"/>
          <p:nvPr/>
        </p:nvSpPr>
        <p:spPr bwMode="auto">
          <a:xfrm>
            <a:off x="6248400" y="385286"/>
            <a:ext cx="2743200" cy="892552"/>
          </a:xfrm>
          <a:prstGeom prst="rect">
            <a:avLst/>
          </a:prstGeom>
          <a:noFill/>
          <a:ln w="9525">
            <a:noFill/>
            <a:miter lim="800000"/>
            <a:headEnd/>
            <a:tailEnd/>
          </a:ln>
        </p:spPr>
        <p:txBody>
          <a:bodyPr wrap="square" lIns="45720" tIns="22860" rIns="45720" bIns="22860" rtlCol="0">
            <a:spAutoFit/>
          </a:bodyPr>
          <a:lstStyle/>
          <a:p>
            <a:pPr algn="ctr" defTabSz="1088232" fontAlgn="auto">
              <a:spcBef>
                <a:spcPts val="0"/>
              </a:spcBef>
              <a:spcAft>
                <a:spcPts val="0"/>
              </a:spcAft>
            </a:pPr>
            <a:r>
              <a:rPr lang="en-CA" sz="1100" dirty="0" smtClean="0">
                <a:solidFill>
                  <a:schemeClr val="bg1">
                    <a:lumMod val="85000"/>
                  </a:schemeClr>
                </a:solidFill>
                <a:latin typeface="+mn-lt"/>
                <a:ea typeface="Open Sans" pitchFamily="34" charset="0"/>
                <a:cs typeface="Open Sans" pitchFamily="34" charset="0"/>
              </a:rPr>
              <a:t>This programme has been made possible through the generous support of the Caribbean Export Development Agency</a:t>
            </a:r>
          </a:p>
          <a:p>
            <a:pPr algn="ctr" defTabSz="1088232" fontAlgn="auto">
              <a:spcBef>
                <a:spcPts val="0"/>
              </a:spcBef>
              <a:spcAft>
                <a:spcPts val="0"/>
              </a:spcAft>
            </a:pPr>
            <a:r>
              <a:rPr lang="en-CA" sz="1100" dirty="0" smtClean="0">
                <a:solidFill>
                  <a:schemeClr val="bg1">
                    <a:lumMod val="85000"/>
                  </a:schemeClr>
                </a:solidFill>
                <a:latin typeface="+mn-lt"/>
                <a:ea typeface="Open Sans" pitchFamily="34" charset="0"/>
                <a:cs typeface="Open Sans" pitchFamily="34" charset="0"/>
              </a:rPr>
              <a:t>and the Deutsche Gesellschaft für Internationale Zusammenarbeit (GIZ).</a:t>
            </a:r>
          </a:p>
        </p:txBody>
      </p:sp>
      <p:sp>
        <p:nvSpPr>
          <p:cNvPr id="20" name="Rectangle 19"/>
          <p:cNvSpPr/>
          <p:nvPr/>
        </p:nvSpPr>
        <p:spPr>
          <a:xfrm>
            <a:off x="6096000" y="1504950"/>
            <a:ext cx="3048000" cy="1416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2283" y="2328473"/>
            <a:ext cx="1589317" cy="381000"/>
          </a:xfrm>
          <a:prstGeom prst="rect">
            <a:avLst/>
          </a:prstGeom>
        </p:spPr>
      </p:pic>
      <p:grpSp>
        <p:nvGrpSpPr>
          <p:cNvPr id="14" name="Group 13"/>
          <p:cNvGrpSpPr/>
          <p:nvPr/>
        </p:nvGrpSpPr>
        <p:grpSpPr>
          <a:xfrm>
            <a:off x="2050715" y="442060"/>
            <a:ext cx="1918370" cy="1329282"/>
            <a:chOff x="4460595" y="3248167"/>
            <a:chExt cx="1918370" cy="1329282"/>
          </a:xfrm>
        </p:grpSpPr>
        <p:sp>
          <p:nvSpPr>
            <p:cNvPr id="16" name="TextBox 15"/>
            <p:cNvSpPr txBox="1"/>
            <p:nvPr/>
          </p:nvSpPr>
          <p:spPr>
            <a:xfrm>
              <a:off x="4709919" y="4132053"/>
              <a:ext cx="1661032" cy="307777"/>
            </a:xfrm>
            <a:prstGeom prst="rect">
              <a:avLst/>
            </a:prstGeom>
            <a:noFill/>
          </p:spPr>
          <p:txBody>
            <a:bodyPr wrap="none" rtlCol="0">
              <a:spAutoFit/>
            </a:bodyPr>
            <a:lstStyle/>
            <a:p>
              <a:r>
                <a:rPr lang="en-CA" sz="1050" b="1" i="1" dirty="0" smtClean="0">
                  <a:solidFill>
                    <a:srgbClr val="98C056"/>
                  </a:solidFill>
                  <a:effectLst>
                    <a:outerShdw blurRad="38100" dist="38100" dir="2700000" algn="tl">
                      <a:srgbClr val="000000">
                        <a:alpha val="43137"/>
                      </a:srgbClr>
                    </a:outerShdw>
                  </a:effectLst>
                  <a:latin typeface="Arial Black" panose="020B0A04020102020204" pitchFamily="34" charset="0"/>
                </a:rPr>
                <a:t>ERVICES</a:t>
              </a:r>
              <a:r>
                <a:rPr lang="en-CA" sz="1050" b="1" dirty="0" smtClean="0">
                  <a:solidFill>
                    <a:srgbClr val="98C056"/>
                  </a:solidFill>
                  <a:effectLst>
                    <a:outerShdw blurRad="38100" dist="38100" dir="2700000" algn="tl">
                      <a:srgbClr val="000000">
                        <a:alpha val="43137"/>
                      </a:srgbClr>
                    </a:outerShdw>
                  </a:effectLst>
                  <a:latin typeface="Arial Black" panose="020B0A04020102020204" pitchFamily="34" charset="0"/>
                </a:rPr>
                <a:t> </a:t>
              </a:r>
              <a:r>
                <a:rPr lang="en-CA" sz="1400" b="1" dirty="0" smtClean="0">
                  <a:solidFill>
                    <a:srgbClr val="98C056"/>
                  </a:solidFill>
                  <a:effectLst>
                    <a:outerShdw blurRad="38100" dist="38100" dir="2700000" algn="tl">
                      <a:srgbClr val="000000">
                        <a:alpha val="43137"/>
                      </a:srgbClr>
                    </a:outerShdw>
                  </a:effectLst>
                  <a:latin typeface="Arial Black" panose="020B0A04020102020204" pitchFamily="34" charset="0"/>
                </a:rPr>
                <a:t>G</a:t>
              </a:r>
              <a:r>
                <a:rPr lang="en-CA" sz="1050" b="1" dirty="0" smtClean="0">
                  <a:solidFill>
                    <a:srgbClr val="98C056"/>
                  </a:solidFill>
                  <a:effectLst>
                    <a:outerShdw blurRad="38100" dist="38100" dir="2700000" algn="tl">
                      <a:srgbClr val="000000">
                        <a:alpha val="43137"/>
                      </a:srgbClr>
                    </a:outerShdw>
                  </a:effectLst>
                  <a:latin typeface="Arial Black" panose="020B0A04020102020204" pitchFamily="34" charset="0"/>
                </a:rPr>
                <a:t>o</a:t>
              </a:r>
              <a:r>
                <a:rPr lang="en-CA" sz="1050" b="1" spc="-150" dirty="0" smtClean="0">
                  <a:solidFill>
                    <a:srgbClr val="98C056"/>
                  </a:solidFill>
                  <a:effectLst>
                    <a:outerShdw blurRad="38100" dist="38100" dir="2700000" algn="tl">
                      <a:srgbClr val="000000">
                        <a:alpha val="43137"/>
                      </a:srgbClr>
                    </a:outerShdw>
                  </a:effectLst>
                  <a:latin typeface="Arial Black" panose="020B0A04020102020204" pitchFamily="34" charset="0"/>
                </a:rPr>
                <a:t> </a:t>
              </a:r>
              <a:r>
                <a:rPr lang="en-CA" sz="1400" b="1" dirty="0" smtClean="0">
                  <a:solidFill>
                    <a:srgbClr val="98C056"/>
                  </a:solidFill>
                  <a:effectLst>
                    <a:outerShdw blurRad="38100" dist="38100" dir="2700000" algn="tl">
                      <a:srgbClr val="000000">
                        <a:alpha val="43137"/>
                      </a:srgbClr>
                    </a:outerShdw>
                  </a:effectLst>
                  <a:latin typeface="Arial Black" panose="020B0A04020102020204" pitchFamily="34" charset="0"/>
                </a:rPr>
                <a:t>G</a:t>
              </a:r>
              <a:r>
                <a:rPr lang="en-CA" sz="1050" b="1" dirty="0" smtClean="0">
                  <a:solidFill>
                    <a:srgbClr val="98C056"/>
                  </a:solidFill>
                  <a:effectLst>
                    <a:outerShdw blurRad="38100" dist="38100" dir="2700000" algn="tl">
                      <a:srgbClr val="000000">
                        <a:alpha val="43137"/>
                      </a:srgbClr>
                    </a:outerShdw>
                  </a:effectLst>
                  <a:latin typeface="Arial Black" panose="020B0A04020102020204" pitchFamily="34" charset="0"/>
                </a:rPr>
                <a:t>lobal</a:t>
              </a:r>
              <a:endParaRPr lang="en-CA" sz="1050" b="1" dirty="0">
                <a:solidFill>
                  <a:srgbClr val="98C056"/>
                </a:solidFill>
                <a:effectLst>
                  <a:outerShdw blurRad="38100" dist="38100" dir="2700000" algn="tl">
                    <a:srgbClr val="000000">
                      <a:alpha val="43137"/>
                    </a:srgbClr>
                  </a:outerShdw>
                </a:effectLst>
                <a:latin typeface="Arial Black" panose="020B0A04020102020204" pitchFamily="34" charset="0"/>
              </a:endParaRPr>
            </a:p>
          </p:txBody>
        </p:sp>
        <p:sp>
          <p:nvSpPr>
            <p:cNvPr id="17" name="TextBox 16"/>
            <p:cNvSpPr txBox="1"/>
            <p:nvPr/>
          </p:nvSpPr>
          <p:spPr>
            <a:xfrm>
              <a:off x="4719536" y="4331415"/>
              <a:ext cx="1659429" cy="215444"/>
            </a:xfrm>
            <a:prstGeom prst="rect">
              <a:avLst/>
            </a:prstGeom>
            <a:noFill/>
          </p:spPr>
          <p:txBody>
            <a:bodyPr wrap="none" rtlCol="0">
              <a:spAutoFit/>
            </a:bodyPr>
            <a:lstStyle/>
            <a:p>
              <a:r>
                <a:rPr lang="en-CA" sz="800" b="1" dirty="0" smtClean="0">
                  <a:solidFill>
                    <a:srgbClr val="36568A"/>
                  </a:solidFill>
                  <a:latin typeface="Arial Narrow" panose="020B0606020202030204" pitchFamily="34" charset="0"/>
                </a:rPr>
                <a:t>The Roadmap for Exporting Services</a:t>
              </a:r>
              <a:endParaRPr lang="en-CA" sz="800" b="1" dirty="0">
                <a:solidFill>
                  <a:srgbClr val="36568A"/>
                </a:solidFill>
                <a:latin typeface="Arial Narrow" panose="020B0606020202030204" pitchFamily="34" charset="0"/>
              </a:endParaRPr>
            </a:p>
          </p:txBody>
        </p:sp>
        <p:pic>
          <p:nvPicPr>
            <p:cNvPr id="21" name="Picture 20"/>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46450" y1="71300" x2="46450" y2="71300"/>
                          <a14:backgroundMark x1="73500" y1="2650" x2="73500" y2="2650"/>
                        </a14:backgroundRemoval>
                      </a14:imgEffect>
                    </a14:imgLayer>
                  </a14:imgProps>
                </a:ext>
                <a:ext uri="{28A0092B-C50C-407E-A947-70E740481C1C}">
                  <a14:useLocalDpi xmlns:a14="http://schemas.microsoft.com/office/drawing/2010/main" val="0"/>
                </a:ext>
              </a:extLst>
            </a:blip>
            <a:srcRect l="16412"/>
            <a:stretch/>
          </p:blipFill>
          <p:spPr>
            <a:xfrm>
              <a:off x="4460595" y="3964145"/>
              <a:ext cx="512652" cy="613304"/>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3247" y="3248167"/>
              <a:ext cx="945492" cy="945492"/>
            </a:xfrm>
            <a:prstGeom prst="rect">
              <a:avLst/>
            </a:prstGeom>
          </p:spPr>
        </p:pic>
      </p:gr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04014" y="1559764"/>
            <a:ext cx="1676400" cy="647090"/>
          </a:xfrm>
          <a:prstGeom prst="rect">
            <a:avLst/>
          </a:prstGeom>
        </p:spPr>
      </p:pic>
    </p:spTree>
    <p:extLst>
      <p:ext uri="{BB962C8B-B14F-4D97-AF65-F5344CB8AC3E}">
        <p14:creationId xmlns:p14="http://schemas.microsoft.com/office/powerpoint/2010/main" val="19425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108" y="1101175"/>
            <a:ext cx="4042325" cy="4042325"/>
          </a:xfrm>
          <a:prstGeom prst="rect">
            <a:avLst/>
          </a:prstGeom>
        </p:spPr>
      </p:pic>
      <p:graphicFrame>
        <p:nvGraphicFramePr>
          <p:cNvPr id="3" name="Diagram 2"/>
          <p:cNvGraphicFramePr/>
          <p:nvPr>
            <p:extLst>
              <p:ext uri="{D42A27DB-BD31-4B8C-83A1-F6EECF244321}">
                <p14:modId xmlns:p14="http://schemas.microsoft.com/office/powerpoint/2010/main" val="410235956"/>
              </p:ext>
            </p:extLst>
          </p:nvPr>
        </p:nvGraphicFramePr>
        <p:xfrm>
          <a:off x="2095501" y="1758950"/>
          <a:ext cx="4991100" cy="3327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 name="Group 6"/>
          <p:cNvGrpSpPr/>
          <p:nvPr/>
        </p:nvGrpSpPr>
        <p:grpSpPr>
          <a:xfrm>
            <a:off x="304800" y="1758950"/>
            <a:ext cx="2060285" cy="2890737"/>
            <a:chOff x="530516" y="1758950"/>
            <a:chExt cx="2060285" cy="2890737"/>
          </a:xfrm>
        </p:grpSpPr>
        <p:sp>
          <p:nvSpPr>
            <p:cNvPr id="13" name="Rounded Rectangle 12"/>
            <p:cNvSpPr/>
            <p:nvPr/>
          </p:nvSpPr>
          <p:spPr>
            <a:xfrm>
              <a:off x="530516" y="1758950"/>
              <a:ext cx="1984084" cy="1214336"/>
            </a:xfrm>
            <a:prstGeom prst="roundRect">
              <a:avLst>
                <a:gd name="adj" fmla="val 5186"/>
              </a:avLst>
            </a:prstGeom>
            <a:noFill/>
            <a:ln w="9525">
              <a:solidFill>
                <a:srgbClr val="B9D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609601" y="1790893"/>
              <a:ext cx="1981200" cy="1161857"/>
            </a:xfrm>
            <a:prstGeom prst="rect">
              <a:avLst/>
            </a:prstGeom>
            <a:noFill/>
            <a:ln w="9525">
              <a:noFill/>
              <a:miter lim="800000"/>
              <a:headEnd/>
              <a:tailEnd/>
            </a:ln>
          </p:spPr>
          <p:txBody>
            <a:bodyPr wrap="square" lIns="45720" tIns="22860" rIns="45720" bIns="22860">
              <a:spAutoFit/>
            </a:bodyPr>
            <a:lstStyle/>
            <a:p>
              <a:pPr defTabSz="1088232"/>
              <a:r>
                <a:rPr lang="en-US" sz="1200" b="1" dirty="0" smtClean="0">
                  <a:solidFill>
                    <a:srgbClr val="94BB54"/>
                  </a:solidFill>
                  <a:latin typeface="Open Sans" pitchFamily="34" charset="0"/>
                  <a:ea typeface="Open Sans" pitchFamily="34" charset="0"/>
                  <a:cs typeface="Open Sans" pitchFamily="34" charset="0"/>
                </a:rPr>
                <a:t>SME Service Providers</a:t>
              </a:r>
            </a:p>
            <a:p>
              <a:pPr defTabSz="1088232"/>
              <a:endParaRPr lang="en-US" sz="600" b="1" dirty="0" smtClean="0">
                <a:solidFill>
                  <a:srgbClr val="94BB54"/>
                </a:solidFill>
                <a:latin typeface="Open Sans" pitchFamily="34" charset="0"/>
                <a:ea typeface="Open Sans" pitchFamily="34" charset="0"/>
                <a:cs typeface="Open Sans" pitchFamily="34" charset="0"/>
              </a:endParaRPr>
            </a:p>
            <a:p>
              <a:pPr marL="171450" indent="-171450" defTabSz="1088232">
                <a:buFont typeface="Arial" panose="020B0604020202020204" pitchFamily="34" charset="0"/>
                <a:buChar char="•"/>
              </a:pPr>
              <a:r>
                <a:rPr lang="en-US" sz="1050" dirty="0" smtClean="0">
                  <a:solidFill>
                    <a:schemeClr val="tx1">
                      <a:lumMod val="65000"/>
                      <a:lumOff val="35000"/>
                    </a:schemeClr>
                  </a:solidFill>
                  <a:latin typeface="Open Sans" pitchFamily="34" charset="0"/>
                  <a:ea typeface="Open Sans" pitchFamily="34" charset="0"/>
                  <a:cs typeface="Open Sans" pitchFamily="34" charset="0"/>
                </a:rPr>
                <a:t>Interested in exporting</a:t>
              </a:r>
            </a:p>
            <a:p>
              <a:pPr marL="171450" indent="-171450" defTabSz="1088232">
                <a:buFont typeface="Arial" panose="020B0604020202020204" pitchFamily="34" charset="0"/>
                <a:buChar char="•"/>
              </a:pPr>
              <a:r>
                <a:rPr lang="en-US" sz="1050" dirty="0" smtClean="0">
                  <a:solidFill>
                    <a:schemeClr val="tx1">
                      <a:lumMod val="65000"/>
                      <a:lumOff val="35000"/>
                    </a:schemeClr>
                  </a:solidFill>
                  <a:latin typeface="Open Sans" pitchFamily="34" charset="0"/>
                  <a:ea typeface="Open Sans" pitchFamily="34" charset="0"/>
                  <a:cs typeface="Open Sans" pitchFamily="34" charset="0"/>
                </a:rPr>
                <a:t>Enhance export knowledge, skills, capabilities</a:t>
              </a:r>
            </a:p>
            <a:p>
              <a:pPr marL="171450" indent="-171450" defTabSz="1088232">
                <a:buFont typeface="Arial" panose="020B0604020202020204" pitchFamily="34" charset="0"/>
                <a:buChar char="•"/>
              </a:pPr>
              <a:r>
                <a:rPr lang="en-US" sz="1050" dirty="0" smtClean="0">
                  <a:solidFill>
                    <a:schemeClr val="tx1">
                      <a:lumMod val="65000"/>
                      <a:lumOff val="35000"/>
                    </a:schemeClr>
                  </a:solidFill>
                  <a:latin typeface="Open Sans" pitchFamily="34" charset="0"/>
                  <a:ea typeface="Open Sans" pitchFamily="34" charset="0"/>
                  <a:cs typeface="Open Sans" pitchFamily="34" charset="0"/>
                </a:rPr>
                <a:t>Work towards becoming export-ready </a:t>
              </a:r>
            </a:p>
          </p:txBody>
        </p:sp>
        <p:sp>
          <p:nvSpPr>
            <p:cNvPr id="15" name="Rounded Rectangle 14"/>
            <p:cNvSpPr/>
            <p:nvPr/>
          </p:nvSpPr>
          <p:spPr>
            <a:xfrm>
              <a:off x="530516" y="3435351"/>
              <a:ext cx="1984084" cy="1214336"/>
            </a:xfrm>
            <a:prstGeom prst="roundRect">
              <a:avLst>
                <a:gd name="adj" fmla="val 5186"/>
              </a:avLst>
            </a:prstGeom>
            <a:noFill/>
            <a:ln w="9525">
              <a:solidFill>
                <a:srgbClr val="0E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p:cNvSpPr txBox="1">
              <a:spLocks noChangeArrowheads="1"/>
            </p:cNvSpPr>
            <p:nvPr/>
          </p:nvSpPr>
          <p:spPr bwMode="auto">
            <a:xfrm>
              <a:off x="609600" y="3474988"/>
              <a:ext cx="1825915" cy="1154162"/>
            </a:xfrm>
            <a:prstGeom prst="rect">
              <a:avLst/>
            </a:prstGeom>
            <a:noFill/>
            <a:ln w="9525">
              <a:noFill/>
              <a:miter lim="800000"/>
              <a:headEnd/>
              <a:tailEnd/>
            </a:ln>
          </p:spPr>
          <p:txBody>
            <a:bodyPr wrap="square" lIns="45720" tIns="22860" rIns="45720" bIns="22860">
              <a:spAutoFit/>
            </a:bodyPr>
            <a:lstStyle/>
            <a:p>
              <a:pPr defTabSz="1088232"/>
              <a:r>
                <a:rPr lang="en-US" sz="1200" b="1" dirty="0" smtClean="0">
                  <a:solidFill>
                    <a:srgbClr val="0E7FB7"/>
                  </a:solidFill>
                  <a:latin typeface="Open Sans" pitchFamily="34" charset="0"/>
                  <a:ea typeface="Open Sans" pitchFamily="34" charset="0"/>
                  <a:cs typeface="Open Sans" pitchFamily="34" charset="0"/>
                </a:rPr>
                <a:t>Business Support Organizations</a:t>
              </a:r>
            </a:p>
            <a:p>
              <a:pPr defTabSz="1088232"/>
              <a:endParaRPr lang="en-US" sz="600" b="1" dirty="0" smtClean="0">
                <a:solidFill>
                  <a:srgbClr val="0E7FB7"/>
                </a:solidFill>
                <a:latin typeface="Open Sans" pitchFamily="34" charset="0"/>
                <a:ea typeface="Open Sans" pitchFamily="34" charset="0"/>
                <a:cs typeface="Open Sans" pitchFamily="34" charset="0"/>
              </a:endParaRPr>
            </a:p>
            <a:p>
              <a:pPr marL="171450" indent="-171450" defTabSz="1088232">
                <a:buFont typeface="Arial" panose="020B0604020202020204" pitchFamily="34" charset="0"/>
                <a:buChar char="•"/>
              </a:pPr>
              <a:r>
                <a:rPr lang="en-US" sz="1050" dirty="0" smtClean="0">
                  <a:solidFill>
                    <a:schemeClr val="tx1">
                      <a:lumMod val="65000"/>
                      <a:lumOff val="35000"/>
                    </a:schemeClr>
                  </a:solidFill>
                  <a:latin typeface="Open Sans" pitchFamily="34" charset="0"/>
                  <a:ea typeface="Open Sans" pitchFamily="34" charset="0"/>
                  <a:cs typeface="Open Sans" pitchFamily="34" charset="0"/>
                </a:rPr>
                <a:t>Sector Associations</a:t>
              </a:r>
            </a:p>
            <a:p>
              <a:pPr marL="171450" indent="-171450" defTabSz="1088232">
                <a:buFont typeface="Arial" panose="020B0604020202020204" pitchFamily="34" charset="0"/>
                <a:buChar char="•"/>
              </a:pPr>
              <a:r>
                <a:rPr lang="en-US" sz="1050" dirty="0" smtClean="0">
                  <a:solidFill>
                    <a:schemeClr val="tx1">
                      <a:lumMod val="65000"/>
                      <a:lumOff val="35000"/>
                    </a:schemeClr>
                  </a:solidFill>
                  <a:latin typeface="Open Sans" pitchFamily="34" charset="0"/>
                  <a:ea typeface="Open Sans" pitchFamily="34" charset="0"/>
                  <a:cs typeface="Open Sans" pitchFamily="34" charset="0"/>
                </a:rPr>
                <a:t>Chambers of Commerce</a:t>
              </a:r>
            </a:p>
            <a:p>
              <a:pPr marL="171450" indent="-171450" defTabSz="1088232">
                <a:buFont typeface="Arial" panose="020B0604020202020204" pitchFamily="34" charset="0"/>
                <a:buChar char="•"/>
              </a:pPr>
              <a:r>
                <a:rPr lang="en-US" sz="1050" dirty="0" smtClean="0">
                  <a:solidFill>
                    <a:schemeClr val="tx1">
                      <a:lumMod val="65000"/>
                      <a:lumOff val="35000"/>
                    </a:schemeClr>
                  </a:solidFill>
                  <a:latin typeface="Open Sans" pitchFamily="34" charset="0"/>
                  <a:ea typeface="Open Sans" pitchFamily="34" charset="0"/>
                  <a:cs typeface="Open Sans" pitchFamily="34" charset="0"/>
                </a:rPr>
                <a:t>Other BSOs</a:t>
              </a:r>
            </a:p>
            <a:p>
              <a:pPr defTabSz="1088232"/>
              <a:endParaRPr lang="en-US" sz="1050" dirty="0" smtClean="0">
                <a:solidFill>
                  <a:schemeClr val="tx1">
                    <a:lumMod val="50000"/>
                    <a:lumOff val="50000"/>
                  </a:schemeClr>
                </a:solidFill>
                <a:latin typeface="Open Sans" pitchFamily="34" charset="0"/>
                <a:ea typeface="Open Sans" pitchFamily="34" charset="0"/>
                <a:cs typeface="Open Sans" pitchFamily="34" charset="0"/>
              </a:endParaRPr>
            </a:p>
          </p:txBody>
        </p:sp>
      </p:grpSp>
      <p:grpSp>
        <p:nvGrpSpPr>
          <p:cNvPr id="7" name="Group 4"/>
          <p:cNvGrpSpPr/>
          <p:nvPr/>
        </p:nvGrpSpPr>
        <p:grpSpPr>
          <a:xfrm>
            <a:off x="6937543" y="1733550"/>
            <a:ext cx="1901657" cy="2916137"/>
            <a:chOff x="6553200" y="1733550"/>
            <a:chExt cx="1901657" cy="2916137"/>
          </a:xfrm>
        </p:grpSpPr>
        <p:sp>
          <p:nvSpPr>
            <p:cNvPr id="17" name="Rounded Rectangle 16"/>
            <p:cNvSpPr/>
            <p:nvPr/>
          </p:nvSpPr>
          <p:spPr>
            <a:xfrm>
              <a:off x="6553200" y="1758950"/>
              <a:ext cx="1828800" cy="1214336"/>
            </a:xfrm>
            <a:prstGeom prst="roundRect">
              <a:avLst>
                <a:gd name="adj" fmla="val 5186"/>
              </a:avLst>
            </a:prstGeom>
            <a:noFill/>
            <a:ln w="9525">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p:cNvSpPr txBox="1">
              <a:spLocks noChangeArrowheads="1"/>
            </p:cNvSpPr>
            <p:nvPr/>
          </p:nvSpPr>
          <p:spPr bwMode="auto">
            <a:xfrm>
              <a:off x="6626057" y="1733550"/>
              <a:ext cx="1828800" cy="1292662"/>
            </a:xfrm>
            <a:prstGeom prst="rect">
              <a:avLst/>
            </a:prstGeom>
            <a:noFill/>
            <a:ln w="9525">
              <a:noFill/>
              <a:miter lim="800000"/>
              <a:headEnd/>
              <a:tailEnd/>
            </a:ln>
          </p:spPr>
          <p:txBody>
            <a:bodyPr wrap="square" lIns="45720" tIns="22860" rIns="45720" bIns="22860">
              <a:spAutoFit/>
            </a:bodyPr>
            <a:lstStyle/>
            <a:p>
              <a:pPr defTabSz="1088232"/>
              <a:r>
                <a:rPr lang="en-US" sz="1200" b="1" dirty="0" smtClean="0">
                  <a:solidFill>
                    <a:srgbClr val="4BACC6"/>
                  </a:solidFill>
                  <a:latin typeface="Open Sans" pitchFamily="34" charset="0"/>
                  <a:ea typeface="Open Sans" pitchFamily="34" charset="0"/>
                  <a:cs typeface="Open Sans" pitchFamily="34" charset="0"/>
                </a:rPr>
                <a:t>Intermediaries</a:t>
              </a:r>
            </a:p>
            <a:p>
              <a:pPr defTabSz="1088232"/>
              <a:endParaRPr lang="en-US" sz="600" b="1" dirty="0" smtClean="0">
                <a:solidFill>
                  <a:srgbClr val="4BACC6"/>
                </a:solidFill>
                <a:latin typeface="Open Sans" pitchFamily="34" charset="0"/>
                <a:ea typeface="Open Sans" pitchFamily="34" charset="0"/>
                <a:cs typeface="Open Sans" pitchFamily="34" charset="0"/>
              </a:endParaRPr>
            </a:p>
            <a:p>
              <a:pPr marL="171450" indent="-171450" defTabSz="1088232">
                <a:buFont typeface="Arial" panose="020B0604020202020204" pitchFamily="34" charset="0"/>
                <a:buChar char="•"/>
              </a:pPr>
              <a:r>
                <a:rPr lang="en-US" sz="1050" dirty="0" smtClean="0">
                  <a:solidFill>
                    <a:schemeClr val="tx1">
                      <a:lumMod val="65000"/>
                      <a:lumOff val="35000"/>
                    </a:schemeClr>
                  </a:solidFill>
                  <a:latin typeface="Open Sans" pitchFamily="34" charset="0"/>
                  <a:ea typeface="Open Sans" pitchFamily="34" charset="0"/>
                  <a:cs typeface="Open Sans" pitchFamily="34" charset="0"/>
                </a:rPr>
                <a:t>Management consultants</a:t>
              </a:r>
            </a:p>
            <a:p>
              <a:pPr marL="171450" indent="-171450" defTabSz="1088232">
                <a:buFont typeface="Arial" panose="020B0604020202020204" pitchFamily="34" charset="0"/>
                <a:buChar char="•"/>
              </a:pPr>
              <a:r>
                <a:rPr lang="en-US" sz="1050" dirty="0" smtClean="0">
                  <a:solidFill>
                    <a:schemeClr val="tx1">
                      <a:lumMod val="65000"/>
                      <a:lumOff val="35000"/>
                    </a:schemeClr>
                  </a:solidFill>
                  <a:latin typeface="Open Sans" pitchFamily="34" charset="0"/>
                  <a:ea typeface="Open Sans" pitchFamily="34" charset="0"/>
                  <a:cs typeface="Open Sans" pitchFamily="34" charset="0"/>
                </a:rPr>
                <a:t>Accountants</a:t>
              </a:r>
            </a:p>
            <a:p>
              <a:pPr marL="171450" indent="-171450" defTabSz="1088232">
                <a:buFont typeface="Arial" panose="020B0604020202020204" pitchFamily="34" charset="0"/>
                <a:buChar char="•"/>
              </a:pPr>
              <a:r>
                <a:rPr lang="en-US" sz="1050" dirty="0" smtClean="0">
                  <a:solidFill>
                    <a:schemeClr val="tx1">
                      <a:lumMod val="65000"/>
                      <a:lumOff val="35000"/>
                    </a:schemeClr>
                  </a:solidFill>
                  <a:latin typeface="Open Sans" pitchFamily="34" charset="0"/>
                  <a:ea typeface="Open Sans" pitchFamily="34" charset="0"/>
                  <a:cs typeface="Open Sans" pitchFamily="34" charset="0"/>
                </a:rPr>
                <a:t>Financial institutions</a:t>
              </a:r>
            </a:p>
            <a:p>
              <a:pPr marL="171450" indent="-171450" defTabSz="1088232">
                <a:buFont typeface="Arial" panose="020B0604020202020204" pitchFamily="34" charset="0"/>
                <a:buChar char="•"/>
              </a:pPr>
              <a:r>
                <a:rPr lang="en-US" sz="1050" dirty="0" smtClean="0">
                  <a:solidFill>
                    <a:schemeClr val="tx1">
                      <a:lumMod val="65000"/>
                      <a:lumOff val="35000"/>
                    </a:schemeClr>
                  </a:solidFill>
                  <a:latin typeface="Open Sans" pitchFamily="34" charset="0"/>
                  <a:ea typeface="Open Sans" pitchFamily="34" charset="0"/>
                  <a:cs typeface="Open Sans" pitchFamily="34" charset="0"/>
                </a:rPr>
                <a:t>Educational institutions</a:t>
              </a:r>
            </a:p>
            <a:p>
              <a:pPr marL="171450" indent="-171450" defTabSz="1088232">
                <a:buFont typeface="Arial" panose="020B0604020202020204" pitchFamily="34" charset="0"/>
                <a:buChar char="•"/>
              </a:pPr>
              <a:r>
                <a:rPr lang="en-US" sz="1050" dirty="0" smtClean="0">
                  <a:solidFill>
                    <a:schemeClr val="tx1">
                      <a:lumMod val="65000"/>
                      <a:lumOff val="35000"/>
                    </a:schemeClr>
                  </a:solidFill>
                  <a:latin typeface="Open Sans" pitchFamily="34" charset="0"/>
                  <a:ea typeface="Open Sans" pitchFamily="34" charset="0"/>
                  <a:cs typeface="Open Sans" pitchFamily="34" charset="0"/>
                </a:rPr>
                <a:t>Marketing firms</a:t>
              </a:r>
            </a:p>
            <a:p>
              <a:pPr marL="171450" indent="-171450" defTabSz="1088232">
                <a:buFont typeface="Arial" panose="020B0604020202020204" pitchFamily="34" charset="0"/>
                <a:buChar char="•"/>
              </a:pPr>
              <a:r>
                <a:rPr lang="en-US" sz="1050" dirty="0" smtClean="0">
                  <a:solidFill>
                    <a:schemeClr val="tx1">
                      <a:lumMod val="65000"/>
                      <a:lumOff val="35000"/>
                    </a:schemeClr>
                  </a:solidFill>
                  <a:latin typeface="Open Sans" pitchFamily="34" charset="0"/>
                  <a:ea typeface="Open Sans" pitchFamily="34" charset="0"/>
                  <a:cs typeface="Open Sans" pitchFamily="34" charset="0"/>
                </a:rPr>
                <a:t>Research firms</a:t>
              </a:r>
            </a:p>
          </p:txBody>
        </p:sp>
        <p:sp>
          <p:nvSpPr>
            <p:cNvPr id="19" name="Rounded Rectangle 18"/>
            <p:cNvSpPr/>
            <p:nvPr/>
          </p:nvSpPr>
          <p:spPr>
            <a:xfrm>
              <a:off x="6553200" y="3435351"/>
              <a:ext cx="1828800" cy="1214336"/>
            </a:xfrm>
            <a:prstGeom prst="roundRect">
              <a:avLst>
                <a:gd name="adj" fmla="val 5186"/>
              </a:avLst>
            </a:prstGeom>
            <a:noFill/>
            <a:ln w="9525">
              <a:solidFill>
                <a:srgbClr val="45C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6629400" y="3474988"/>
              <a:ext cx="1673515" cy="1154162"/>
            </a:xfrm>
            <a:prstGeom prst="rect">
              <a:avLst/>
            </a:prstGeom>
            <a:noFill/>
            <a:ln w="9525">
              <a:noFill/>
              <a:miter lim="800000"/>
              <a:headEnd/>
              <a:tailEnd/>
            </a:ln>
          </p:spPr>
          <p:txBody>
            <a:bodyPr wrap="square" lIns="45720" tIns="22860" rIns="45720" bIns="22860">
              <a:spAutoFit/>
            </a:bodyPr>
            <a:lstStyle/>
            <a:p>
              <a:pPr defTabSz="1088232"/>
              <a:r>
                <a:rPr lang="en-US" sz="1200" b="1" dirty="0" smtClean="0">
                  <a:solidFill>
                    <a:srgbClr val="45C1A4"/>
                  </a:solidFill>
                  <a:latin typeface="Open Sans" pitchFamily="34" charset="0"/>
                  <a:ea typeface="Open Sans" pitchFamily="34" charset="0"/>
                  <a:cs typeface="Open Sans" pitchFamily="34" charset="0"/>
                </a:rPr>
                <a:t>Government Agencies</a:t>
              </a:r>
            </a:p>
            <a:p>
              <a:pPr defTabSz="1088232"/>
              <a:endParaRPr lang="en-US" sz="600" b="1" dirty="0" smtClean="0">
                <a:solidFill>
                  <a:srgbClr val="45C1A4"/>
                </a:solidFill>
                <a:latin typeface="Open Sans" pitchFamily="34" charset="0"/>
                <a:ea typeface="Open Sans" pitchFamily="34" charset="0"/>
                <a:cs typeface="Open Sans" pitchFamily="34" charset="0"/>
              </a:endParaRPr>
            </a:p>
            <a:p>
              <a:pPr marL="171450" indent="-171450" defTabSz="1088232">
                <a:buFont typeface="Arial" panose="020B0604020202020204" pitchFamily="34" charset="0"/>
                <a:buChar char="•"/>
              </a:pPr>
              <a:r>
                <a:rPr lang="en-US" sz="1050" dirty="0" smtClean="0">
                  <a:solidFill>
                    <a:schemeClr val="tx1">
                      <a:lumMod val="65000"/>
                      <a:lumOff val="35000"/>
                    </a:schemeClr>
                  </a:solidFill>
                  <a:latin typeface="Open Sans" pitchFamily="34" charset="0"/>
                  <a:ea typeface="Open Sans" pitchFamily="34" charset="0"/>
                  <a:cs typeface="Open Sans" pitchFamily="34" charset="0"/>
                </a:rPr>
                <a:t>Trade Promotion Organizations</a:t>
              </a:r>
            </a:p>
            <a:p>
              <a:pPr marL="171450" indent="-171450" defTabSz="1088232">
                <a:buFont typeface="Arial" panose="020B0604020202020204" pitchFamily="34" charset="0"/>
                <a:buChar char="•"/>
              </a:pPr>
              <a:r>
                <a:rPr lang="en-US" sz="1050" dirty="0" smtClean="0">
                  <a:solidFill>
                    <a:schemeClr val="tx1">
                      <a:lumMod val="65000"/>
                      <a:lumOff val="35000"/>
                    </a:schemeClr>
                  </a:solidFill>
                  <a:latin typeface="Open Sans" pitchFamily="34" charset="0"/>
                  <a:ea typeface="Open Sans" pitchFamily="34" charset="0"/>
                  <a:cs typeface="Open Sans" pitchFamily="34" charset="0"/>
                </a:rPr>
                <a:t>Line ministries</a:t>
              </a:r>
            </a:p>
            <a:p>
              <a:pPr marL="171450" indent="-171450" defTabSz="1088232">
                <a:buFont typeface="Arial" panose="020B0604020202020204" pitchFamily="34" charset="0"/>
                <a:buChar char="•"/>
              </a:pPr>
              <a:r>
                <a:rPr lang="en-US" sz="1050" dirty="0" smtClean="0">
                  <a:solidFill>
                    <a:schemeClr val="tx1">
                      <a:lumMod val="65000"/>
                      <a:lumOff val="35000"/>
                    </a:schemeClr>
                  </a:solidFill>
                  <a:latin typeface="Open Sans" pitchFamily="34" charset="0"/>
                  <a:ea typeface="Open Sans" pitchFamily="34" charset="0"/>
                  <a:cs typeface="Open Sans" pitchFamily="34" charset="0"/>
                </a:rPr>
                <a:t>Regional agencies</a:t>
              </a:r>
            </a:p>
          </p:txBody>
        </p:sp>
      </p:grpSp>
      <p:cxnSp>
        <p:nvCxnSpPr>
          <p:cNvPr id="8" name="Straight Arrow Connector 7"/>
          <p:cNvCxnSpPr/>
          <p:nvPr/>
        </p:nvCxnSpPr>
        <p:spPr>
          <a:xfrm flipH="1">
            <a:off x="2365085" y="2139950"/>
            <a:ext cx="1292516" cy="14752"/>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5" idx="3"/>
          </p:cNvCxnSpPr>
          <p:nvPr/>
        </p:nvCxnSpPr>
        <p:spPr>
          <a:xfrm flipH="1">
            <a:off x="2288884" y="4019550"/>
            <a:ext cx="1521116" cy="22969"/>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105401" y="2661669"/>
            <a:ext cx="1752599" cy="11681"/>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889437" y="4259818"/>
            <a:ext cx="1902019" cy="0"/>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758431" y="1970036"/>
            <a:ext cx="1787477" cy="369332"/>
          </a:xfrm>
          <a:prstGeom prst="rect">
            <a:avLst/>
          </a:prstGeom>
          <a:noFill/>
        </p:spPr>
        <p:txBody>
          <a:bodyPr wrap="none" rtlCol="0">
            <a:spAutoFit/>
          </a:bodyPr>
          <a:lstStyle/>
          <a:p>
            <a:r>
              <a:rPr lang="en-CA" dirty="0" smtClean="0">
                <a:solidFill>
                  <a:schemeClr val="tx1">
                    <a:lumMod val="65000"/>
                    <a:lumOff val="35000"/>
                  </a:schemeClr>
                </a:solidFill>
              </a:rPr>
              <a:t>Service Providers</a:t>
            </a:r>
            <a:endParaRPr lang="en-CA" dirty="0">
              <a:solidFill>
                <a:schemeClr val="tx1">
                  <a:lumMod val="65000"/>
                  <a:lumOff val="35000"/>
                </a:schemeClr>
              </a:solidFill>
            </a:endParaRPr>
          </a:p>
        </p:txBody>
      </p:sp>
      <p:sp>
        <p:nvSpPr>
          <p:cNvPr id="52" name="TextBox 51"/>
          <p:cNvSpPr txBox="1"/>
          <p:nvPr/>
        </p:nvSpPr>
        <p:spPr>
          <a:xfrm>
            <a:off x="3830716" y="2661669"/>
            <a:ext cx="1555426" cy="369332"/>
          </a:xfrm>
          <a:prstGeom prst="rect">
            <a:avLst/>
          </a:prstGeom>
          <a:noFill/>
        </p:spPr>
        <p:txBody>
          <a:bodyPr wrap="none" rtlCol="0">
            <a:spAutoFit/>
          </a:bodyPr>
          <a:lstStyle/>
          <a:p>
            <a:r>
              <a:rPr lang="en-CA" dirty="0" smtClean="0">
                <a:solidFill>
                  <a:schemeClr val="tx1">
                    <a:lumMod val="65000"/>
                    <a:lumOff val="35000"/>
                  </a:schemeClr>
                </a:solidFill>
              </a:rPr>
              <a:t>Intermediaries</a:t>
            </a:r>
            <a:endParaRPr lang="en-CA" dirty="0">
              <a:solidFill>
                <a:schemeClr val="tx1">
                  <a:lumMod val="65000"/>
                  <a:lumOff val="35000"/>
                </a:schemeClr>
              </a:solidFill>
            </a:endParaRPr>
          </a:p>
        </p:txBody>
      </p:sp>
      <p:sp>
        <p:nvSpPr>
          <p:cNvPr id="53" name="TextBox 52"/>
          <p:cNvSpPr txBox="1"/>
          <p:nvPr/>
        </p:nvSpPr>
        <p:spPr>
          <a:xfrm>
            <a:off x="4231885" y="3345418"/>
            <a:ext cx="657552" cy="369332"/>
          </a:xfrm>
          <a:prstGeom prst="rect">
            <a:avLst/>
          </a:prstGeom>
          <a:noFill/>
        </p:spPr>
        <p:txBody>
          <a:bodyPr wrap="none" rtlCol="0">
            <a:spAutoFit/>
          </a:bodyPr>
          <a:lstStyle/>
          <a:p>
            <a:r>
              <a:rPr lang="en-CA" dirty="0" smtClean="0">
                <a:solidFill>
                  <a:schemeClr val="bg1">
                    <a:lumMod val="75000"/>
                  </a:schemeClr>
                </a:solidFill>
              </a:rPr>
              <a:t>BSOs</a:t>
            </a:r>
            <a:endParaRPr lang="en-CA" dirty="0">
              <a:solidFill>
                <a:schemeClr val="bg1">
                  <a:lumMod val="75000"/>
                </a:schemeClr>
              </a:solidFill>
            </a:endParaRPr>
          </a:p>
        </p:txBody>
      </p:sp>
      <p:sp>
        <p:nvSpPr>
          <p:cNvPr id="54" name="TextBox 53"/>
          <p:cNvSpPr txBox="1"/>
          <p:nvPr/>
        </p:nvSpPr>
        <p:spPr>
          <a:xfrm>
            <a:off x="3906672" y="4259818"/>
            <a:ext cx="1367106" cy="369332"/>
          </a:xfrm>
          <a:prstGeom prst="rect">
            <a:avLst/>
          </a:prstGeom>
          <a:noFill/>
        </p:spPr>
        <p:txBody>
          <a:bodyPr wrap="none" rtlCol="0">
            <a:spAutoFit/>
          </a:bodyPr>
          <a:lstStyle/>
          <a:p>
            <a:r>
              <a:rPr lang="en-CA" dirty="0" smtClean="0">
                <a:solidFill>
                  <a:schemeClr val="tx1">
                    <a:lumMod val="65000"/>
                    <a:lumOff val="35000"/>
                  </a:schemeClr>
                </a:solidFill>
              </a:rPr>
              <a:t>Government</a:t>
            </a:r>
            <a:endParaRPr lang="en-CA" dirty="0">
              <a:solidFill>
                <a:schemeClr val="tx1">
                  <a:lumMod val="65000"/>
                  <a:lumOff val="35000"/>
                </a:schemeClr>
              </a:solidFill>
            </a:endParaRPr>
          </a:p>
        </p:txBody>
      </p:sp>
      <p:sp>
        <p:nvSpPr>
          <p:cNvPr id="6" name="Title 5"/>
          <p:cNvSpPr>
            <a:spLocks noGrp="1"/>
          </p:cNvSpPr>
          <p:nvPr>
            <p:ph type="title"/>
          </p:nvPr>
        </p:nvSpPr>
        <p:spPr/>
        <p:txBody>
          <a:bodyPr/>
          <a:lstStyle/>
          <a:p>
            <a:r>
              <a:rPr lang="en-CA" dirty="0" smtClean="0"/>
              <a:t>For all Service Sector Stakeholders</a:t>
            </a:r>
            <a:endParaRPr lang="en-CA" dirty="0"/>
          </a:p>
        </p:txBody>
      </p:sp>
    </p:spTree>
    <p:extLst>
      <p:ext uri="{BB962C8B-B14F-4D97-AF65-F5344CB8AC3E}">
        <p14:creationId xmlns:p14="http://schemas.microsoft.com/office/powerpoint/2010/main" val="328693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Training Methodology</a:t>
            </a:r>
            <a:endParaRPr lang="en-CA" dirty="0"/>
          </a:p>
        </p:txBody>
      </p:sp>
      <p:sp>
        <p:nvSpPr>
          <p:cNvPr id="3" name="Content Placeholder 2"/>
          <p:cNvSpPr>
            <a:spLocks noGrp="1"/>
          </p:cNvSpPr>
          <p:nvPr>
            <p:ph idx="1"/>
          </p:nvPr>
        </p:nvSpPr>
        <p:spPr>
          <a:xfrm>
            <a:off x="457200" y="1352550"/>
            <a:ext cx="4038600" cy="3352800"/>
          </a:xfrm>
        </p:spPr>
        <p:txBody>
          <a:bodyPr/>
          <a:lstStyle/>
          <a:p>
            <a:r>
              <a:rPr lang="en-CA" sz="1800" dirty="0" smtClean="0">
                <a:solidFill>
                  <a:srgbClr val="6E8FB7"/>
                </a:solidFill>
              </a:rPr>
              <a:t>Instructor-led training</a:t>
            </a:r>
          </a:p>
          <a:p>
            <a:pPr marL="274320" lvl="1" indent="-274320"/>
            <a:r>
              <a:rPr lang="en-CA" dirty="0" smtClean="0"/>
              <a:t>PowerPoint presentations</a:t>
            </a:r>
          </a:p>
          <a:p>
            <a:pPr marL="274320" lvl="1" indent="-274320"/>
            <a:r>
              <a:rPr lang="en-CA" dirty="0" smtClean="0"/>
              <a:t>Active learning techniques, tools, templates</a:t>
            </a:r>
          </a:p>
          <a:p>
            <a:pPr marL="274320" lvl="1" indent="-274320"/>
            <a:r>
              <a:rPr lang="en-CA" dirty="0"/>
              <a:t>G</a:t>
            </a:r>
            <a:r>
              <a:rPr lang="en-CA" dirty="0" smtClean="0"/>
              <a:t>roup and individual exercises, role playing</a:t>
            </a:r>
          </a:p>
          <a:p>
            <a:pPr marL="274320" lvl="1" indent="-274320"/>
            <a:r>
              <a:rPr lang="en-CA" dirty="0" smtClean="0"/>
              <a:t>Content is sector-generic, however sector-specific examples are used</a:t>
            </a:r>
          </a:p>
          <a:p>
            <a:pPr marL="274320" lvl="1" indent="-274320"/>
            <a:endParaRPr lang="en-CA" sz="1600" dirty="0" smtClean="0"/>
          </a:p>
          <a:p>
            <a:pPr marL="274320" lvl="1" indent="-274320"/>
            <a:endParaRPr lang="en-CA" sz="1600" dirty="0" smtClean="0"/>
          </a:p>
          <a:p>
            <a:pPr lvl="1"/>
            <a:endParaRPr lang="en-CA" sz="1600" dirty="0" smtClean="0"/>
          </a:p>
        </p:txBody>
      </p:sp>
      <p:sp>
        <p:nvSpPr>
          <p:cNvPr id="4" name="Content Placeholder 2"/>
          <p:cNvSpPr txBox="1">
            <a:spLocks/>
          </p:cNvSpPr>
          <p:nvPr/>
        </p:nvSpPr>
        <p:spPr bwMode="auto">
          <a:xfrm>
            <a:off x="4800600" y="1352550"/>
            <a:ext cx="4038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 typeface="Arial" charset="0"/>
              <a:buNone/>
              <a:defRPr sz="2400" b="1" kern="1200">
                <a:solidFill>
                  <a:srgbClr val="B0CA53"/>
                </a:solidFill>
                <a:latin typeface="+mn-lt"/>
                <a:ea typeface="+mn-ea"/>
                <a:cs typeface="+mn-cs"/>
              </a:defRPr>
            </a:lvl1pPr>
            <a:lvl2pPr marL="742950" indent="-285750" algn="l" rtl="0" fontAlgn="base">
              <a:spcBef>
                <a:spcPct val="20000"/>
              </a:spcBef>
              <a:spcAft>
                <a:spcPct val="0"/>
              </a:spcAft>
              <a:buFont typeface="Wingdings" panose="05000000000000000000" pitchFamily="2" charset="2"/>
              <a:buChar char="§"/>
              <a:defRPr sz="1800" b="0" kern="1200">
                <a:solidFill>
                  <a:srgbClr val="595959"/>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rgbClr val="595959"/>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CA" sz="1600" dirty="0">
              <a:solidFill>
                <a:schemeClr val="tx1">
                  <a:lumMod val="65000"/>
                  <a:lumOff val="35000"/>
                </a:schemeClr>
              </a:solidFill>
            </a:endParaRPr>
          </a:p>
          <a:p>
            <a:endParaRPr lang="en-CA" sz="2200" dirty="0" smtClean="0">
              <a:solidFill>
                <a:schemeClr val="tx1">
                  <a:lumMod val="65000"/>
                  <a:lumOff val="35000"/>
                </a:schemeClr>
              </a:solidFill>
            </a:endParaRPr>
          </a:p>
          <a:p>
            <a:pPr marL="457200" lvl="1" indent="0">
              <a:buNone/>
            </a:pPr>
            <a:endParaRPr lang="en-CA" sz="1600" dirty="0" smtClean="0"/>
          </a:p>
        </p:txBody>
      </p:sp>
      <p:sp>
        <p:nvSpPr>
          <p:cNvPr id="5" name="Content Placeholder 2"/>
          <p:cNvSpPr txBox="1">
            <a:spLocks/>
          </p:cNvSpPr>
          <p:nvPr/>
        </p:nvSpPr>
        <p:spPr bwMode="auto">
          <a:xfrm>
            <a:off x="4800600" y="1352550"/>
            <a:ext cx="3886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 typeface="Arial" charset="0"/>
              <a:buNone/>
              <a:defRPr sz="2400" b="1" kern="1200">
                <a:solidFill>
                  <a:srgbClr val="B0CA53"/>
                </a:solidFill>
                <a:latin typeface="+mn-lt"/>
                <a:ea typeface="+mn-ea"/>
                <a:cs typeface="+mn-cs"/>
              </a:defRPr>
            </a:lvl1pPr>
            <a:lvl2pPr marL="742950" indent="-285750" algn="l" rtl="0" fontAlgn="base">
              <a:spcBef>
                <a:spcPct val="20000"/>
              </a:spcBef>
              <a:spcAft>
                <a:spcPct val="0"/>
              </a:spcAft>
              <a:buFont typeface="Wingdings" panose="05000000000000000000" pitchFamily="2" charset="2"/>
              <a:buChar char="§"/>
              <a:defRPr sz="1800" b="0" kern="1200">
                <a:solidFill>
                  <a:srgbClr val="595959"/>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rgbClr val="595959"/>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1800" dirty="0" smtClean="0">
                <a:solidFill>
                  <a:srgbClr val="6E8FB7"/>
                </a:solidFill>
              </a:rPr>
              <a:t>Competency-based learning </a:t>
            </a:r>
          </a:p>
          <a:p>
            <a:pPr marL="274320" lvl="1" indent="-274320"/>
            <a:r>
              <a:rPr lang="en-CA" dirty="0" smtClean="0">
                <a:solidFill>
                  <a:schemeClr val="tx1">
                    <a:lumMod val="65000"/>
                    <a:lumOff val="35000"/>
                  </a:schemeClr>
                </a:solidFill>
              </a:rPr>
              <a:t>over 100 competencies</a:t>
            </a:r>
          </a:p>
          <a:p>
            <a:pPr marL="274320" lvl="1" indent="-274320"/>
            <a:r>
              <a:rPr lang="en-CA" dirty="0" smtClean="0">
                <a:solidFill>
                  <a:schemeClr val="tx1">
                    <a:lumMod val="65000"/>
                    <a:lumOff val="35000"/>
                  </a:schemeClr>
                </a:solidFill>
              </a:rPr>
              <a:t>Exercises – some in class, some in-between sessions</a:t>
            </a:r>
          </a:p>
          <a:p>
            <a:endParaRPr lang="en-CA" sz="1800" dirty="0" smtClean="0">
              <a:solidFill>
                <a:srgbClr val="6E8FB7"/>
              </a:solidFill>
            </a:endParaRPr>
          </a:p>
          <a:p>
            <a:r>
              <a:rPr lang="en-CA" sz="1800" dirty="0" smtClean="0">
                <a:solidFill>
                  <a:srgbClr val="6E8FB7"/>
                </a:solidFill>
              </a:rPr>
              <a:t>Export Plan</a:t>
            </a:r>
          </a:p>
          <a:p>
            <a:pPr marL="274320" lvl="1" indent="-274320"/>
            <a:r>
              <a:rPr lang="en-CA" dirty="0" smtClean="0">
                <a:solidFill>
                  <a:schemeClr val="tx1">
                    <a:lumMod val="65000"/>
                    <a:lumOff val="35000"/>
                  </a:schemeClr>
                </a:solidFill>
              </a:rPr>
              <a:t>Detailed exercises lead to development of Export Plan</a:t>
            </a:r>
          </a:p>
          <a:p>
            <a:pPr lvl="1"/>
            <a:endParaRPr lang="en-CA" sz="1600" dirty="0">
              <a:solidFill>
                <a:schemeClr val="tx1">
                  <a:lumMod val="65000"/>
                  <a:lumOff val="35000"/>
                </a:schemeClr>
              </a:solidFill>
            </a:endParaRPr>
          </a:p>
          <a:p>
            <a:endParaRPr lang="en-CA" sz="2200" dirty="0" smtClean="0">
              <a:solidFill>
                <a:schemeClr val="tx1">
                  <a:lumMod val="65000"/>
                  <a:lumOff val="35000"/>
                </a:schemeClr>
              </a:solidFill>
            </a:endParaRPr>
          </a:p>
          <a:p>
            <a:pPr marL="457200" lvl="1" indent="0">
              <a:buNone/>
            </a:pPr>
            <a:endParaRPr lang="en-CA" sz="1600" dirty="0" smtClean="0"/>
          </a:p>
        </p:txBody>
      </p:sp>
    </p:spTree>
    <p:extLst>
      <p:ext uri="{BB962C8B-B14F-4D97-AF65-F5344CB8AC3E}">
        <p14:creationId xmlns:p14="http://schemas.microsoft.com/office/powerpoint/2010/main" val="303936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836160" y="0"/>
            <a:ext cx="4307840" cy="5143500"/>
            <a:chOff x="4836160" y="0"/>
            <a:chExt cx="4307840" cy="5143500"/>
          </a:xfrm>
        </p:grpSpPr>
        <p:sp>
          <p:nvSpPr>
            <p:cNvPr id="2" name="Rectangle 1"/>
            <p:cNvSpPr/>
            <p:nvPr/>
          </p:nvSpPr>
          <p:spPr>
            <a:xfrm>
              <a:off x="4836160" y="0"/>
              <a:ext cx="4307840" cy="5143500"/>
            </a:xfrm>
            <a:prstGeom prst="rect">
              <a:avLst/>
            </a:prstGeom>
            <a:gradFill flip="none" rotWithShape="1">
              <a:gsLst>
                <a:gs pos="0">
                  <a:srgbClr val="37588E">
                    <a:shade val="30000"/>
                    <a:satMod val="115000"/>
                  </a:srgbClr>
                </a:gs>
                <a:gs pos="50000">
                  <a:srgbClr val="37588E">
                    <a:shade val="67500"/>
                    <a:satMod val="115000"/>
                  </a:srgbClr>
                </a:gs>
                <a:gs pos="100000">
                  <a:srgbClr val="37588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TextBox 28"/>
            <p:cNvSpPr txBox="1"/>
            <p:nvPr/>
          </p:nvSpPr>
          <p:spPr>
            <a:xfrm>
              <a:off x="5707380" y="1183304"/>
              <a:ext cx="3436620" cy="3323987"/>
            </a:xfrm>
            <a:prstGeom prst="rect">
              <a:avLst/>
            </a:prstGeom>
            <a:noFill/>
          </p:spPr>
          <p:txBody>
            <a:bodyPr wrap="square" rtlCol="0">
              <a:spAutoFit/>
            </a:bodyPr>
            <a:lstStyle/>
            <a:p>
              <a:r>
                <a:rPr lang="en-US" sz="1400" b="1" u="sng" dirty="0">
                  <a:solidFill>
                    <a:srgbClr val="B0CA53"/>
                  </a:solidFill>
                </a:rPr>
                <a:t>1.1  Understanding Trade in Services</a:t>
              </a:r>
            </a:p>
            <a:p>
              <a:pPr marL="357188" lvl="1" indent="-174625">
                <a:buFont typeface="Wingdings" panose="05000000000000000000" pitchFamily="2" charset="2"/>
                <a:buChar char="§"/>
              </a:pPr>
              <a:r>
                <a:rPr lang="en-US" sz="1200" dirty="0">
                  <a:solidFill>
                    <a:srgbClr val="B0CA53"/>
                  </a:solidFill>
                </a:rPr>
                <a:t>1.1.1 </a:t>
              </a:r>
              <a:r>
                <a:rPr lang="en-US" sz="1200" dirty="0" smtClean="0">
                  <a:solidFill>
                    <a:srgbClr val="B0CA53"/>
                  </a:solidFill>
                </a:rPr>
                <a:t> What </a:t>
              </a:r>
              <a:r>
                <a:rPr lang="en-US" sz="1200" dirty="0">
                  <a:solidFill>
                    <a:srgbClr val="B0CA53"/>
                  </a:solidFill>
                </a:rPr>
                <a:t>is a Service Export?</a:t>
              </a:r>
            </a:p>
            <a:p>
              <a:pPr marL="357188" lvl="1" indent="-174625">
                <a:buFont typeface="Wingdings" panose="05000000000000000000" pitchFamily="2" charset="2"/>
                <a:buChar char="§"/>
              </a:pPr>
              <a:r>
                <a:rPr lang="en-US" sz="1200" dirty="0">
                  <a:solidFill>
                    <a:srgbClr val="B0CA53"/>
                  </a:solidFill>
                </a:rPr>
                <a:t>1.1.2 </a:t>
              </a:r>
              <a:r>
                <a:rPr lang="en-US" sz="1200" dirty="0" smtClean="0">
                  <a:solidFill>
                    <a:srgbClr val="B0CA53"/>
                  </a:solidFill>
                </a:rPr>
                <a:t> Global </a:t>
              </a:r>
              <a:r>
                <a:rPr lang="en-US" sz="1200" dirty="0">
                  <a:solidFill>
                    <a:srgbClr val="B0CA53"/>
                  </a:solidFill>
                </a:rPr>
                <a:t>Trade in Services</a:t>
              </a:r>
            </a:p>
            <a:p>
              <a:pPr marL="357188" lvl="1" indent="-174625">
                <a:buFont typeface="Wingdings" panose="05000000000000000000" pitchFamily="2" charset="2"/>
                <a:buChar char="§"/>
              </a:pPr>
              <a:r>
                <a:rPr lang="en-US" sz="1200" dirty="0">
                  <a:solidFill>
                    <a:srgbClr val="B0CA53"/>
                  </a:solidFill>
                </a:rPr>
                <a:t>1.1.3 </a:t>
              </a:r>
              <a:r>
                <a:rPr lang="en-US" sz="1200" dirty="0" smtClean="0">
                  <a:solidFill>
                    <a:srgbClr val="B0CA53"/>
                  </a:solidFill>
                </a:rPr>
                <a:t> Small </a:t>
              </a:r>
              <a:r>
                <a:rPr lang="en-US" sz="1200" dirty="0">
                  <a:solidFill>
                    <a:srgbClr val="B0CA53"/>
                  </a:solidFill>
                </a:rPr>
                <a:t>Business </a:t>
              </a:r>
              <a:r>
                <a:rPr lang="en-US" sz="1200" dirty="0" smtClean="0">
                  <a:solidFill>
                    <a:srgbClr val="B0CA53"/>
                  </a:solidFill>
                </a:rPr>
                <a:t>Perspective</a:t>
              </a:r>
            </a:p>
            <a:p>
              <a:pPr marL="357188" lvl="1" indent="-174625">
                <a:buFont typeface="Wingdings" panose="05000000000000000000" pitchFamily="2" charset="2"/>
                <a:buChar char="§"/>
              </a:pPr>
              <a:r>
                <a:rPr lang="en-US" sz="1200" dirty="0" smtClean="0">
                  <a:solidFill>
                    <a:srgbClr val="B0CA53"/>
                  </a:solidFill>
                </a:rPr>
                <a:t>1.1.4  Enabling Environment</a:t>
              </a:r>
            </a:p>
            <a:p>
              <a:pPr marL="182563" lvl="1"/>
              <a:endParaRPr lang="en-US" sz="1200" dirty="0">
                <a:solidFill>
                  <a:srgbClr val="A8C6DF"/>
                </a:solidFill>
              </a:endParaRPr>
            </a:p>
            <a:p>
              <a:pPr indent="-368291"/>
              <a:r>
                <a:rPr lang="en-US" sz="1400" b="1" u="sng" dirty="0" smtClean="0">
                  <a:solidFill>
                    <a:srgbClr val="A8C6DF"/>
                  </a:solidFill>
                </a:rPr>
                <a:t>1</a:t>
              </a:r>
              <a:r>
                <a:rPr lang="en-US" sz="1400" b="1" u="sng" dirty="0">
                  <a:solidFill>
                    <a:srgbClr val="A8C6DF"/>
                  </a:solidFill>
                </a:rPr>
                <a:t>. 2  Assessing Your Export-Readiness</a:t>
              </a:r>
            </a:p>
            <a:p>
              <a:pPr marL="357179" lvl="1" indent="-174621">
                <a:buFont typeface="Wingdings" panose="05000000000000000000" pitchFamily="2" charset="2"/>
                <a:buChar char="§"/>
              </a:pPr>
              <a:r>
                <a:rPr lang="en-US" sz="1200" dirty="0">
                  <a:solidFill>
                    <a:srgbClr val="A8C6DF"/>
                  </a:solidFill>
                </a:rPr>
                <a:t>1.2.1  What is Export-Readiness?</a:t>
              </a:r>
            </a:p>
            <a:p>
              <a:pPr marL="357179" lvl="1" indent="-174621">
                <a:buFont typeface="Wingdings" panose="05000000000000000000" pitchFamily="2" charset="2"/>
                <a:buChar char="§"/>
              </a:pPr>
              <a:r>
                <a:rPr lang="en-US" sz="1200" dirty="0">
                  <a:solidFill>
                    <a:srgbClr val="A8C6DF"/>
                  </a:solidFill>
                </a:rPr>
                <a:t>1.2.2  Assessing Resource Requirements</a:t>
              </a:r>
            </a:p>
            <a:p>
              <a:pPr marL="357179" lvl="1" indent="-174621">
                <a:buFont typeface="Wingdings" panose="05000000000000000000" pitchFamily="2" charset="2"/>
                <a:buChar char="§"/>
              </a:pPr>
              <a:r>
                <a:rPr lang="en-US" sz="1200" dirty="0">
                  <a:solidFill>
                    <a:srgbClr val="A8C6DF"/>
                  </a:solidFill>
                </a:rPr>
                <a:t>1.2.3  Conducting a SWOT Analysis</a:t>
              </a:r>
            </a:p>
            <a:p>
              <a:pPr marL="357179" lvl="1" indent="-174621">
                <a:buFont typeface="Wingdings" panose="05000000000000000000" pitchFamily="2" charset="2"/>
                <a:buChar char="§"/>
              </a:pPr>
              <a:r>
                <a:rPr lang="en-US" sz="1200" dirty="0">
                  <a:solidFill>
                    <a:srgbClr val="A8C6DF"/>
                  </a:solidFill>
                </a:rPr>
                <a:t>1.2.4  Evaluating Export </a:t>
              </a:r>
              <a:r>
                <a:rPr lang="en-US" sz="1200" dirty="0" smtClean="0">
                  <a:solidFill>
                    <a:srgbClr val="A8C6DF"/>
                  </a:solidFill>
                </a:rPr>
                <a:t>Potential</a:t>
              </a:r>
            </a:p>
            <a:p>
              <a:pPr marL="182558" lvl="1"/>
              <a:endParaRPr lang="en-US" sz="1200" dirty="0">
                <a:solidFill>
                  <a:srgbClr val="A8C6DF"/>
                </a:solidFill>
              </a:endParaRPr>
            </a:p>
            <a:p>
              <a:pPr indent="-368291"/>
              <a:r>
                <a:rPr lang="en-US" sz="1400" b="1" u="sng" dirty="0" smtClean="0">
                  <a:solidFill>
                    <a:srgbClr val="A8C6DF"/>
                  </a:solidFill>
                </a:rPr>
                <a:t>1.3  </a:t>
              </a:r>
              <a:r>
                <a:rPr lang="en-US" sz="1400" b="1" u="sng" dirty="0">
                  <a:solidFill>
                    <a:srgbClr val="A8C6DF"/>
                  </a:solidFill>
                </a:rPr>
                <a:t>Developing your Export Plan</a:t>
              </a:r>
            </a:p>
            <a:p>
              <a:pPr marL="357179" lvl="1" indent="-174621">
                <a:buFont typeface="Wingdings" panose="05000000000000000000" pitchFamily="2" charset="2"/>
                <a:buChar char="§"/>
              </a:pPr>
              <a:r>
                <a:rPr lang="en-US" sz="1200" dirty="0">
                  <a:solidFill>
                    <a:srgbClr val="A8C6DF"/>
                  </a:solidFill>
                </a:rPr>
                <a:t>1.3.1  Why have an Export Plan?</a:t>
              </a:r>
            </a:p>
            <a:p>
              <a:pPr marL="357179" lvl="1" indent="-174621">
                <a:buFont typeface="Wingdings" panose="05000000000000000000" pitchFamily="2" charset="2"/>
                <a:buChar char="§"/>
              </a:pPr>
              <a:r>
                <a:rPr lang="en-US" sz="1200" dirty="0">
                  <a:solidFill>
                    <a:srgbClr val="A8C6DF"/>
                  </a:solidFill>
                </a:rPr>
                <a:t>1.3.2  Components of the Export Plan</a:t>
              </a:r>
            </a:p>
            <a:p>
              <a:pPr marL="357179" lvl="1" indent="-174621">
                <a:buFont typeface="Wingdings" panose="05000000000000000000" pitchFamily="2" charset="2"/>
                <a:buChar char="§"/>
              </a:pPr>
              <a:r>
                <a:rPr lang="en-US" sz="1200" dirty="0">
                  <a:solidFill>
                    <a:srgbClr val="A8C6DF"/>
                  </a:solidFill>
                </a:rPr>
                <a:t>1.3.3  Best Practices </a:t>
              </a:r>
            </a:p>
            <a:p>
              <a:pPr marL="357179" lvl="1" indent="-174621">
                <a:buFont typeface="Wingdings" panose="05000000000000000000" pitchFamily="2" charset="2"/>
                <a:buChar char="§"/>
              </a:pPr>
              <a:r>
                <a:rPr lang="en-US" sz="1200" dirty="0">
                  <a:solidFill>
                    <a:srgbClr val="A8C6DF"/>
                  </a:solidFill>
                </a:rPr>
                <a:t>1.3.4  Export Plan Template</a:t>
              </a:r>
              <a:endParaRPr lang="en-US" dirty="0"/>
            </a:p>
          </p:txBody>
        </p:sp>
        <p:sp>
          <p:nvSpPr>
            <p:cNvPr id="24" name="Oval 23"/>
            <p:cNvSpPr/>
            <p:nvPr/>
          </p:nvSpPr>
          <p:spPr>
            <a:xfrm>
              <a:off x="5029200" y="1276350"/>
              <a:ext cx="640080" cy="640080"/>
            </a:xfrm>
            <a:prstGeom prst="ellipse">
              <a:avLst/>
            </a:prstGeom>
            <a:solidFill>
              <a:srgbClr val="B0CA5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8800" dirty="0">
                <a:solidFill>
                  <a:schemeClr val="bg1"/>
                </a:solidFill>
              </a:endParaRPr>
            </a:p>
          </p:txBody>
        </p:sp>
        <p:grpSp>
          <p:nvGrpSpPr>
            <p:cNvPr id="25" name="Group 24"/>
            <p:cNvGrpSpPr/>
            <p:nvPr/>
          </p:nvGrpSpPr>
          <p:grpSpPr>
            <a:xfrm>
              <a:off x="5158740" y="2765602"/>
              <a:ext cx="381000" cy="339548"/>
              <a:chOff x="4119563" y="1465263"/>
              <a:chExt cx="908050" cy="895350"/>
            </a:xfrm>
            <a:solidFill>
              <a:schemeClr val="bg1"/>
            </a:solidFill>
          </p:grpSpPr>
          <p:sp>
            <p:nvSpPr>
              <p:cNvPr id="26" name="Freeform 62"/>
              <p:cNvSpPr>
                <a:spLocks noEditPoints="1"/>
              </p:cNvSpPr>
              <p:nvPr/>
            </p:nvSpPr>
            <p:spPr bwMode="auto">
              <a:xfrm>
                <a:off x="4119563" y="1465263"/>
                <a:ext cx="908050" cy="895350"/>
              </a:xfrm>
              <a:custGeom>
                <a:avLst/>
                <a:gdLst>
                  <a:gd name="T0" fmla="*/ 131 w 263"/>
                  <a:gd name="T1" fmla="*/ 0 h 262"/>
                  <a:gd name="T2" fmla="*/ 0 w 263"/>
                  <a:gd name="T3" fmla="*/ 131 h 262"/>
                  <a:gd name="T4" fmla="*/ 131 w 263"/>
                  <a:gd name="T5" fmla="*/ 262 h 262"/>
                  <a:gd name="T6" fmla="*/ 263 w 263"/>
                  <a:gd name="T7" fmla="*/ 131 h 262"/>
                  <a:gd name="T8" fmla="*/ 131 w 263"/>
                  <a:gd name="T9" fmla="*/ 0 h 262"/>
                  <a:gd name="T10" fmla="*/ 131 w 263"/>
                  <a:gd name="T11" fmla="*/ 240 h 262"/>
                  <a:gd name="T12" fmla="*/ 22 w 263"/>
                  <a:gd name="T13" fmla="*/ 131 h 262"/>
                  <a:gd name="T14" fmla="*/ 131 w 263"/>
                  <a:gd name="T15" fmla="*/ 21 h 262"/>
                  <a:gd name="T16" fmla="*/ 241 w 263"/>
                  <a:gd name="T17" fmla="*/ 131 h 262"/>
                  <a:gd name="T18" fmla="*/ 131 w 263"/>
                  <a:gd name="T19" fmla="*/ 24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2">
                    <a:moveTo>
                      <a:pt x="131" y="0"/>
                    </a:moveTo>
                    <a:cubicBezTo>
                      <a:pt x="59" y="0"/>
                      <a:pt x="0" y="58"/>
                      <a:pt x="0" y="131"/>
                    </a:cubicBezTo>
                    <a:cubicBezTo>
                      <a:pt x="0" y="203"/>
                      <a:pt x="59" y="262"/>
                      <a:pt x="131" y="262"/>
                    </a:cubicBezTo>
                    <a:cubicBezTo>
                      <a:pt x="204" y="262"/>
                      <a:pt x="263" y="203"/>
                      <a:pt x="263" y="131"/>
                    </a:cubicBezTo>
                    <a:cubicBezTo>
                      <a:pt x="263" y="58"/>
                      <a:pt x="204" y="0"/>
                      <a:pt x="131" y="0"/>
                    </a:cubicBezTo>
                    <a:close/>
                    <a:moveTo>
                      <a:pt x="131" y="240"/>
                    </a:moveTo>
                    <a:cubicBezTo>
                      <a:pt x="71" y="240"/>
                      <a:pt x="22" y="191"/>
                      <a:pt x="22" y="131"/>
                    </a:cubicBezTo>
                    <a:cubicBezTo>
                      <a:pt x="22" y="70"/>
                      <a:pt x="71" y="21"/>
                      <a:pt x="131" y="21"/>
                    </a:cubicBezTo>
                    <a:cubicBezTo>
                      <a:pt x="192" y="21"/>
                      <a:pt x="241" y="70"/>
                      <a:pt x="241" y="131"/>
                    </a:cubicBezTo>
                    <a:cubicBezTo>
                      <a:pt x="241" y="191"/>
                      <a:pt x="192" y="240"/>
                      <a:pt x="131"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32" name="Freeform 63"/>
              <p:cNvSpPr>
                <a:spLocks/>
              </p:cNvSpPr>
              <p:nvPr/>
            </p:nvSpPr>
            <p:spPr bwMode="auto">
              <a:xfrm>
                <a:off x="4360863" y="1677988"/>
                <a:ext cx="317500" cy="444500"/>
              </a:xfrm>
              <a:custGeom>
                <a:avLst/>
                <a:gdLst>
                  <a:gd name="T0" fmla="*/ 92 w 92"/>
                  <a:gd name="T1" fmla="*/ 130 h 130"/>
                  <a:gd name="T2" fmla="*/ 92 w 92"/>
                  <a:gd name="T3" fmla="*/ 0 h 130"/>
                  <a:gd name="T4" fmla="*/ 0 w 92"/>
                  <a:gd name="T5" fmla="*/ 91 h 130"/>
                  <a:gd name="T6" fmla="*/ 92 w 92"/>
                  <a:gd name="T7" fmla="*/ 130 h 130"/>
                </a:gdLst>
                <a:ahLst/>
                <a:cxnLst>
                  <a:cxn ang="0">
                    <a:pos x="T0" y="T1"/>
                  </a:cxn>
                  <a:cxn ang="0">
                    <a:pos x="T2" y="T3"/>
                  </a:cxn>
                  <a:cxn ang="0">
                    <a:pos x="T4" y="T5"/>
                  </a:cxn>
                  <a:cxn ang="0">
                    <a:pos x="T6" y="T7"/>
                  </a:cxn>
                </a:cxnLst>
                <a:rect l="0" t="0" r="r" b="b"/>
                <a:pathLst>
                  <a:path w="92" h="130">
                    <a:moveTo>
                      <a:pt x="92" y="130"/>
                    </a:moveTo>
                    <a:cubicBezTo>
                      <a:pt x="92" y="0"/>
                      <a:pt x="92" y="0"/>
                      <a:pt x="92" y="0"/>
                    </a:cubicBezTo>
                    <a:cubicBezTo>
                      <a:pt x="0" y="91"/>
                      <a:pt x="0" y="91"/>
                      <a:pt x="0" y="91"/>
                    </a:cubicBezTo>
                    <a:cubicBezTo>
                      <a:pt x="62" y="91"/>
                      <a:pt x="92" y="130"/>
                      <a:pt x="92"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grpSp>
        <p:sp>
          <p:nvSpPr>
            <p:cNvPr id="33" name="Freeform 64"/>
            <p:cNvSpPr>
              <a:spLocks noEditPoints="1"/>
            </p:cNvSpPr>
            <p:nvPr/>
          </p:nvSpPr>
          <p:spPr bwMode="auto">
            <a:xfrm>
              <a:off x="5212336" y="1398270"/>
              <a:ext cx="304800" cy="335280"/>
            </a:xfrm>
            <a:custGeom>
              <a:avLst/>
              <a:gdLst>
                <a:gd name="T0" fmla="*/ 457005 w 235"/>
                <a:gd name="T1" fmla="*/ 603561 h 312"/>
                <a:gd name="T2" fmla="*/ 0 w 235"/>
                <a:gd name="T3" fmla="*/ 603561 h 312"/>
                <a:gd name="T4" fmla="*/ 0 w 235"/>
                <a:gd name="T5" fmla="*/ 564871 h 312"/>
                <a:gd name="T6" fmla="*/ 54684 w 235"/>
                <a:gd name="T7" fmla="*/ 520378 h 312"/>
                <a:gd name="T8" fmla="*/ 406227 w 235"/>
                <a:gd name="T9" fmla="*/ 520378 h 312"/>
                <a:gd name="T10" fmla="*/ 458958 w 235"/>
                <a:gd name="T11" fmla="*/ 564871 h 312"/>
                <a:gd name="T12" fmla="*/ 457005 w 235"/>
                <a:gd name="T13" fmla="*/ 603561 h 312"/>
                <a:gd name="T14" fmla="*/ 66402 w 235"/>
                <a:gd name="T15" fmla="*/ 483623 h 312"/>
                <a:gd name="T16" fmla="*/ 99604 w 235"/>
                <a:gd name="T17" fmla="*/ 379160 h 312"/>
                <a:gd name="T18" fmla="*/ 357401 w 235"/>
                <a:gd name="T19" fmla="*/ 379160 h 312"/>
                <a:gd name="T20" fmla="*/ 390603 w 235"/>
                <a:gd name="T21" fmla="*/ 483623 h 312"/>
                <a:gd name="T22" fmla="*/ 66402 w 235"/>
                <a:gd name="T23" fmla="*/ 483623 h 312"/>
                <a:gd name="T24" fmla="*/ 119134 w 235"/>
                <a:gd name="T25" fmla="*/ 317256 h 312"/>
                <a:gd name="T26" fmla="*/ 152335 w 235"/>
                <a:gd name="T27" fmla="*/ 212794 h 312"/>
                <a:gd name="T28" fmla="*/ 304670 w 235"/>
                <a:gd name="T29" fmla="*/ 212794 h 312"/>
                <a:gd name="T30" fmla="*/ 337871 w 235"/>
                <a:gd name="T31" fmla="*/ 317256 h 312"/>
                <a:gd name="T32" fmla="*/ 119134 w 235"/>
                <a:gd name="T33" fmla="*/ 317256 h 312"/>
                <a:gd name="T34" fmla="*/ 205066 w 235"/>
                <a:gd name="T35" fmla="*/ 50297 h 312"/>
                <a:gd name="T36" fmla="*/ 253892 w 235"/>
                <a:gd name="T37" fmla="*/ 50297 h 312"/>
                <a:gd name="T38" fmla="*/ 285140 w 235"/>
                <a:gd name="T39" fmla="*/ 150890 h 312"/>
                <a:gd name="T40" fmla="*/ 171865 w 235"/>
                <a:gd name="T41" fmla="*/ 150890 h 312"/>
                <a:gd name="T42" fmla="*/ 205066 w 235"/>
                <a:gd name="T43" fmla="*/ 50297 h 3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 h="312">
                  <a:moveTo>
                    <a:pt x="234" y="312"/>
                  </a:moveTo>
                  <a:cubicBezTo>
                    <a:pt x="0" y="312"/>
                    <a:pt x="0" y="312"/>
                    <a:pt x="0" y="312"/>
                  </a:cubicBezTo>
                  <a:cubicBezTo>
                    <a:pt x="0" y="292"/>
                    <a:pt x="0" y="292"/>
                    <a:pt x="0" y="292"/>
                  </a:cubicBezTo>
                  <a:cubicBezTo>
                    <a:pt x="28" y="269"/>
                    <a:pt x="28" y="269"/>
                    <a:pt x="28" y="269"/>
                  </a:cubicBezTo>
                  <a:cubicBezTo>
                    <a:pt x="208" y="269"/>
                    <a:pt x="208" y="269"/>
                    <a:pt x="208" y="269"/>
                  </a:cubicBezTo>
                  <a:cubicBezTo>
                    <a:pt x="235" y="292"/>
                    <a:pt x="235" y="292"/>
                    <a:pt x="235" y="292"/>
                  </a:cubicBezTo>
                  <a:lnTo>
                    <a:pt x="234" y="312"/>
                  </a:lnTo>
                  <a:close/>
                  <a:moveTo>
                    <a:pt x="34" y="250"/>
                  </a:moveTo>
                  <a:cubicBezTo>
                    <a:pt x="51" y="196"/>
                    <a:pt x="51" y="196"/>
                    <a:pt x="51" y="196"/>
                  </a:cubicBezTo>
                  <a:cubicBezTo>
                    <a:pt x="183" y="196"/>
                    <a:pt x="183" y="196"/>
                    <a:pt x="183" y="196"/>
                  </a:cubicBezTo>
                  <a:cubicBezTo>
                    <a:pt x="200" y="250"/>
                    <a:pt x="200" y="250"/>
                    <a:pt x="200" y="250"/>
                  </a:cubicBezTo>
                  <a:lnTo>
                    <a:pt x="34" y="250"/>
                  </a:lnTo>
                  <a:close/>
                  <a:moveTo>
                    <a:pt x="61" y="164"/>
                  </a:moveTo>
                  <a:cubicBezTo>
                    <a:pt x="78" y="110"/>
                    <a:pt x="78" y="110"/>
                    <a:pt x="78" y="110"/>
                  </a:cubicBezTo>
                  <a:cubicBezTo>
                    <a:pt x="156" y="110"/>
                    <a:pt x="156" y="110"/>
                    <a:pt x="156" y="110"/>
                  </a:cubicBezTo>
                  <a:cubicBezTo>
                    <a:pt x="173" y="164"/>
                    <a:pt x="173" y="164"/>
                    <a:pt x="173" y="164"/>
                  </a:cubicBezTo>
                  <a:lnTo>
                    <a:pt x="61" y="164"/>
                  </a:lnTo>
                  <a:close/>
                  <a:moveTo>
                    <a:pt x="105" y="26"/>
                  </a:moveTo>
                  <a:cubicBezTo>
                    <a:pt x="105" y="26"/>
                    <a:pt x="117" y="0"/>
                    <a:pt x="130" y="26"/>
                  </a:cubicBezTo>
                  <a:cubicBezTo>
                    <a:pt x="146" y="78"/>
                    <a:pt x="146" y="78"/>
                    <a:pt x="146" y="78"/>
                  </a:cubicBezTo>
                  <a:cubicBezTo>
                    <a:pt x="88" y="78"/>
                    <a:pt x="88" y="78"/>
                    <a:pt x="88" y="78"/>
                  </a:cubicBezTo>
                  <a:lnTo>
                    <a:pt x="105"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34" name="Group 14"/>
            <p:cNvGrpSpPr/>
            <p:nvPr/>
          </p:nvGrpSpPr>
          <p:grpSpPr>
            <a:xfrm>
              <a:off x="5242432" y="3965770"/>
              <a:ext cx="228600" cy="289560"/>
              <a:chOff x="2255043" y="1348583"/>
              <a:chExt cx="366713" cy="455613"/>
            </a:xfrm>
            <a:solidFill>
              <a:schemeClr val="bg1"/>
            </a:solidFill>
          </p:grpSpPr>
          <p:sp>
            <p:nvSpPr>
              <p:cNvPr id="35" name="Freeform 5"/>
              <p:cNvSpPr>
                <a:spLocks/>
              </p:cNvSpPr>
              <p:nvPr/>
            </p:nvSpPr>
            <p:spPr bwMode="auto">
              <a:xfrm>
                <a:off x="2255043" y="1537496"/>
                <a:ext cx="366713" cy="153988"/>
              </a:xfrm>
              <a:custGeom>
                <a:avLst/>
                <a:gdLst>
                  <a:gd name="T0" fmla="*/ 49 w 97"/>
                  <a:gd name="T1" fmla="*/ 16 h 41"/>
                  <a:gd name="T2" fmla="*/ 2 w 97"/>
                  <a:gd name="T3" fmla="*/ 0 h 41"/>
                  <a:gd name="T4" fmla="*/ 0 w 97"/>
                  <a:gd name="T5" fmla="*/ 5 h 41"/>
                  <a:gd name="T6" fmla="*/ 0 w 97"/>
                  <a:gd name="T7" fmla="*/ 20 h 41"/>
                  <a:gd name="T8" fmla="*/ 49 w 97"/>
                  <a:gd name="T9" fmla="*/ 41 h 41"/>
                  <a:gd name="T10" fmla="*/ 97 w 97"/>
                  <a:gd name="T11" fmla="*/ 20 h 41"/>
                  <a:gd name="T12" fmla="*/ 97 w 97"/>
                  <a:gd name="T13" fmla="*/ 5 h 41"/>
                  <a:gd name="T14" fmla="*/ 96 w 97"/>
                  <a:gd name="T15" fmla="*/ 0 h 41"/>
                  <a:gd name="T16" fmla="*/ 49 w 97"/>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1">
                    <a:moveTo>
                      <a:pt x="49" y="16"/>
                    </a:moveTo>
                    <a:cubicBezTo>
                      <a:pt x="26" y="16"/>
                      <a:pt x="7" y="9"/>
                      <a:pt x="2" y="0"/>
                    </a:cubicBezTo>
                    <a:cubicBezTo>
                      <a:pt x="1" y="2"/>
                      <a:pt x="0" y="4"/>
                      <a:pt x="0" y="5"/>
                    </a:cubicBezTo>
                    <a:cubicBezTo>
                      <a:pt x="0" y="20"/>
                      <a:pt x="0" y="20"/>
                      <a:pt x="0" y="20"/>
                    </a:cubicBezTo>
                    <a:cubicBezTo>
                      <a:pt x="0" y="32"/>
                      <a:pt x="22" y="41"/>
                      <a:pt x="49" y="41"/>
                    </a:cubicBezTo>
                    <a:cubicBezTo>
                      <a:pt x="76" y="41"/>
                      <a:pt x="97" y="32"/>
                      <a:pt x="97" y="20"/>
                    </a:cubicBezTo>
                    <a:cubicBezTo>
                      <a:pt x="97" y="5"/>
                      <a:pt x="97" y="5"/>
                      <a:pt x="97" y="5"/>
                    </a:cubicBezTo>
                    <a:cubicBezTo>
                      <a:pt x="97" y="4"/>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36" name="Freeform 6"/>
              <p:cNvSpPr>
                <a:spLocks/>
              </p:cNvSpPr>
              <p:nvPr/>
            </p:nvSpPr>
            <p:spPr bwMode="auto">
              <a:xfrm>
                <a:off x="2255043" y="1653383"/>
                <a:ext cx="366713" cy="150813"/>
              </a:xfrm>
              <a:custGeom>
                <a:avLst/>
                <a:gdLst>
                  <a:gd name="T0" fmla="*/ 49 w 97"/>
                  <a:gd name="T1" fmla="*/ 16 h 40"/>
                  <a:gd name="T2" fmla="*/ 2 w 97"/>
                  <a:gd name="T3" fmla="*/ 0 h 40"/>
                  <a:gd name="T4" fmla="*/ 0 w 97"/>
                  <a:gd name="T5" fmla="*/ 5 h 40"/>
                  <a:gd name="T6" fmla="*/ 0 w 97"/>
                  <a:gd name="T7" fmla="*/ 20 h 40"/>
                  <a:gd name="T8" fmla="*/ 49 w 97"/>
                  <a:gd name="T9" fmla="*/ 40 h 40"/>
                  <a:gd name="T10" fmla="*/ 97 w 97"/>
                  <a:gd name="T11" fmla="*/ 20 h 40"/>
                  <a:gd name="T12" fmla="*/ 97 w 97"/>
                  <a:gd name="T13" fmla="*/ 5 h 40"/>
                  <a:gd name="T14" fmla="*/ 96 w 97"/>
                  <a:gd name="T15" fmla="*/ 0 h 40"/>
                  <a:gd name="T16" fmla="*/ 49 w 97"/>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7" y="31"/>
                      <a:pt x="97" y="20"/>
                    </a:cubicBezTo>
                    <a:cubicBezTo>
                      <a:pt x="97" y="5"/>
                      <a:pt x="97" y="5"/>
                      <a:pt x="97" y="5"/>
                    </a:cubicBezTo>
                    <a:cubicBezTo>
                      <a:pt x="97"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37" name="Freeform 7"/>
              <p:cNvSpPr>
                <a:spLocks/>
              </p:cNvSpPr>
              <p:nvPr/>
            </p:nvSpPr>
            <p:spPr bwMode="auto">
              <a:xfrm>
                <a:off x="2255043" y="1427958"/>
                <a:ext cx="366713" cy="150813"/>
              </a:xfrm>
              <a:custGeom>
                <a:avLst/>
                <a:gdLst>
                  <a:gd name="T0" fmla="*/ 96 w 97"/>
                  <a:gd name="T1" fmla="*/ 0 h 40"/>
                  <a:gd name="T2" fmla="*/ 49 w 97"/>
                  <a:gd name="T3" fmla="*/ 15 h 40"/>
                  <a:gd name="T4" fmla="*/ 1 w 97"/>
                  <a:gd name="T5" fmla="*/ 0 h 40"/>
                  <a:gd name="T6" fmla="*/ 0 w 97"/>
                  <a:gd name="T7" fmla="*/ 4 h 40"/>
                  <a:gd name="T8" fmla="*/ 0 w 97"/>
                  <a:gd name="T9" fmla="*/ 19 h 40"/>
                  <a:gd name="T10" fmla="*/ 49 w 97"/>
                  <a:gd name="T11" fmla="*/ 40 h 40"/>
                  <a:gd name="T12" fmla="*/ 97 w 97"/>
                  <a:gd name="T13" fmla="*/ 19 h 40"/>
                  <a:gd name="T14" fmla="*/ 97 w 97"/>
                  <a:gd name="T15" fmla="*/ 4 h 40"/>
                  <a:gd name="T16" fmla="*/ 96 w 97"/>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0">
                    <a:moveTo>
                      <a:pt x="96" y="0"/>
                    </a:moveTo>
                    <a:cubicBezTo>
                      <a:pt x="95" y="8"/>
                      <a:pt x="74" y="15"/>
                      <a:pt x="49" y="15"/>
                    </a:cubicBezTo>
                    <a:cubicBezTo>
                      <a:pt x="23" y="15"/>
                      <a:pt x="2" y="8"/>
                      <a:pt x="1" y="0"/>
                    </a:cubicBezTo>
                    <a:cubicBezTo>
                      <a:pt x="1" y="1"/>
                      <a:pt x="0" y="3"/>
                      <a:pt x="0" y="4"/>
                    </a:cubicBezTo>
                    <a:cubicBezTo>
                      <a:pt x="0" y="19"/>
                      <a:pt x="0" y="19"/>
                      <a:pt x="0" y="19"/>
                    </a:cubicBezTo>
                    <a:cubicBezTo>
                      <a:pt x="0" y="31"/>
                      <a:pt x="22" y="40"/>
                      <a:pt x="49" y="40"/>
                    </a:cubicBezTo>
                    <a:cubicBezTo>
                      <a:pt x="76" y="40"/>
                      <a:pt x="97" y="31"/>
                      <a:pt x="97" y="19"/>
                    </a:cubicBezTo>
                    <a:cubicBezTo>
                      <a:pt x="97" y="4"/>
                      <a:pt x="97" y="4"/>
                      <a:pt x="97" y="4"/>
                    </a:cubicBezTo>
                    <a:cubicBezTo>
                      <a:pt x="97"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38" name="Oval 8"/>
              <p:cNvSpPr>
                <a:spLocks noChangeArrowheads="1"/>
              </p:cNvSpPr>
              <p:nvPr/>
            </p:nvSpPr>
            <p:spPr bwMode="auto">
              <a:xfrm>
                <a:off x="2258218" y="1348583"/>
                <a:ext cx="358775" cy="1174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grpSp>
        <p:sp>
          <p:nvSpPr>
            <p:cNvPr id="39" name="Oval 38"/>
            <p:cNvSpPr/>
            <p:nvPr/>
          </p:nvSpPr>
          <p:spPr>
            <a:xfrm>
              <a:off x="5029200" y="2617470"/>
              <a:ext cx="640080" cy="640080"/>
            </a:xfrm>
            <a:prstGeom prst="ellipse">
              <a:avLst/>
            </a:prstGeom>
            <a:solidFill>
              <a:srgbClr val="A8C6DF">
                <a:alpha val="53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8800" dirty="0">
                <a:solidFill>
                  <a:schemeClr val="bg1"/>
                </a:solidFill>
              </a:endParaRPr>
            </a:p>
          </p:txBody>
        </p:sp>
        <p:sp>
          <p:nvSpPr>
            <p:cNvPr id="40" name="Oval 39"/>
            <p:cNvSpPr/>
            <p:nvPr/>
          </p:nvSpPr>
          <p:spPr>
            <a:xfrm>
              <a:off x="5029200" y="3790950"/>
              <a:ext cx="640080" cy="640080"/>
            </a:xfrm>
            <a:prstGeom prst="ellipse">
              <a:avLst/>
            </a:prstGeom>
            <a:solidFill>
              <a:srgbClr val="A8C6DF">
                <a:alpha val="53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8800" dirty="0">
                <a:solidFill>
                  <a:schemeClr val="bg1"/>
                </a:solidFill>
              </a:endParaRPr>
            </a:p>
          </p:txBody>
        </p:sp>
        <p:grpSp>
          <p:nvGrpSpPr>
            <p:cNvPr id="5" name="Group 4"/>
            <p:cNvGrpSpPr/>
            <p:nvPr/>
          </p:nvGrpSpPr>
          <p:grpSpPr>
            <a:xfrm>
              <a:off x="4836160" y="276821"/>
              <a:ext cx="4307840" cy="923330"/>
              <a:chOff x="4836160" y="276820"/>
              <a:chExt cx="4307840" cy="923330"/>
            </a:xfrm>
          </p:grpSpPr>
          <p:sp>
            <p:nvSpPr>
              <p:cNvPr id="23" name="TextBox 22"/>
              <p:cNvSpPr txBox="1"/>
              <p:nvPr/>
            </p:nvSpPr>
            <p:spPr>
              <a:xfrm>
                <a:off x="5638800" y="276820"/>
                <a:ext cx="990600" cy="923330"/>
              </a:xfrm>
              <a:prstGeom prst="rect">
                <a:avLst/>
              </a:prstGeom>
              <a:noFill/>
            </p:spPr>
            <p:txBody>
              <a:bodyPr wrap="square" rtlCol="0">
                <a:spAutoFit/>
              </a:bodyPr>
              <a:lstStyle/>
              <a:p>
                <a:pPr algn="ctr"/>
                <a:r>
                  <a:rPr lang="en-US" sz="5400" dirty="0">
                    <a:solidFill>
                      <a:srgbClr val="B0CA53"/>
                    </a:solidFill>
                    <a:effectLst>
                      <a:outerShdw blurRad="38100" dist="38100" dir="2700000" algn="tl">
                        <a:srgbClr val="000000">
                          <a:alpha val="43137"/>
                        </a:srgbClr>
                      </a:outerShdw>
                    </a:effectLst>
                  </a:rPr>
                  <a:t>1</a:t>
                </a:r>
              </a:p>
            </p:txBody>
          </p:sp>
          <p:sp>
            <p:nvSpPr>
              <p:cNvPr id="30" name="TextBox 29"/>
              <p:cNvSpPr txBox="1"/>
              <p:nvPr/>
            </p:nvSpPr>
            <p:spPr>
              <a:xfrm>
                <a:off x="6477000" y="405624"/>
                <a:ext cx="2667000" cy="656590"/>
              </a:xfrm>
              <a:prstGeom prst="rect">
                <a:avLst/>
              </a:prstGeom>
              <a:noFill/>
            </p:spPr>
            <p:txBody>
              <a:bodyPr wrap="square" rtlCol="0">
                <a:spAutoFit/>
              </a:bodyPr>
              <a:lstStyle/>
              <a:p>
                <a:pPr>
                  <a:lnSpc>
                    <a:spcPts val="2200"/>
                  </a:lnSpc>
                </a:pPr>
                <a:r>
                  <a:rPr lang="en-US" sz="2400" b="1" dirty="0">
                    <a:solidFill>
                      <a:srgbClr val="B0CA53"/>
                    </a:solidFill>
                    <a:effectLst>
                      <a:outerShdw blurRad="38100" dist="38100" dir="2700000" algn="tl">
                        <a:srgbClr val="000000">
                          <a:alpha val="43137"/>
                        </a:srgbClr>
                      </a:outerShdw>
                    </a:effectLst>
                    <a:latin typeface="+mj-lt"/>
                  </a:rPr>
                  <a:t>Preparing </a:t>
                </a:r>
              </a:p>
              <a:p>
                <a:pPr>
                  <a:lnSpc>
                    <a:spcPts val="2200"/>
                  </a:lnSpc>
                </a:pPr>
                <a:r>
                  <a:rPr lang="en-US" sz="2400" b="1" dirty="0">
                    <a:solidFill>
                      <a:srgbClr val="B0CA53"/>
                    </a:solidFill>
                    <a:effectLst>
                      <a:outerShdw blurRad="38100" dist="38100" dir="2700000" algn="tl">
                        <a:srgbClr val="000000">
                          <a:alpha val="43137"/>
                        </a:srgbClr>
                      </a:outerShdw>
                    </a:effectLst>
                    <a:latin typeface="+mj-lt"/>
                  </a:rPr>
                  <a:t>Your Company</a:t>
                </a:r>
                <a:endParaRPr lang="en-US" sz="1400" b="1" dirty="0">
                  <a:solidFill>
                    <a:srgbClr val="B0CA53"/>
                  </a:solidFill>
                  <a:effectLst>
                    <a:outerShdw blurRad="38100" dist="38100" dir="2700000" algn="tl">
                      <a:srgbClr val="000000">
                        <a:alpha val="43137"/>
                      </a:srgbClr>
                    </a:outerShdw>
                  </a:effectLst>
                  <a:latin typeface="+mj-lt"/>
                </a:endParaRPr>
              </a:p>
            </p:txBody>
          </p:sp>
          <p:sp>
            <p:nvSpPr>
              <p:cNvPr id="28" name="Rectangle 27"/>
              <p:cNvSpPr/>
              <p:nvPr/>
            </p:nvSpPr>
            <p:spPr>
              <a:xfrm>
                <a:off x="5334000" y="514350"/>
                <a:ext cx="703591" cy="400110"/>
              </a:xfrm>
              <a:prstGeom prst="rect">
                <a:avLst/>
              </a:prstGeom>
            </p:spPr>
            <p:txBody>
              <a:bodyPr wrap="none">
                <a:spAutoFit/>
              </a:bodyPr>
              <a:lstStyle/>
              <a:p>
                <a:r>
                  <a:rPr lang="en-US" sz="2000" b="1" dirty="0">
                    <a:solidFill>
                      <a:srgbClr val="B0CA53"/>
                    </a:solidFill>
                    <a:effectLst>
                      <a:outerShdw blurRad="38100" dist="38100" dir="2700000" algn="tl">
                        <a:srgbClr val="000000">
                          <a:alpha val="43137"/>
                        </a:srgbClr>
                      </a:outerShdw>
                    </a:effectLst>
                    <a:latin typeface="+mj-lt"/>
                    <a:ea typeface="Open Sans Semibold" pitchFamily="34" charset="0"/>
                    <a:cs typeface="Open Sans Semibold" pitchFamily="34" charset="0"/>
                  </a:rPr>
                  <a:t>tage</a:t>
                </a:r>
                <a:r>
                  <a:rPr lang="en-US" sz="2000" b="1" dirty="0">
                    <a:solidFill>
                      <a:srgbClr val="78AF55"/>
                    </a:solidFill>
                    <a:latin typeface="+mj-lt"/>
                    <a:ea typeface="Open Sans Semibold" pitchFamily="34" charset="0"/>
                    <a:cs typeface="Open Sans Semibold" pitchFamily="34" charset="0"/>
                  </a:rPr>
                  <a:t> </a:t>
                </a:r>
                <a:endParaRPr lang="en-US" sz="2000" dirty="0">
                  <a:solidFill>
                    <a:srgbClr val="78AF55"/>
                  </a:solidFill>
                  <a:latin typeface="+mj-lt"/>
                </a:endParaRPr>
              </a:p>
            </p:txBody>
          </p:sp>
          <p:cxnSp>
            <p:nvCxnSpPr>
              <p:cNvPr id="11" name="Straight Connector 10"/>
              <p:cNvCxnSpPr/>
              <p:nvPr/>
            </p:nvCxnSpPr>
            <p:spPr>
              <a:xfrm>
                <a:off x="4836160" y="1123950"/>
                <a:ext cx="430784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5892" y="450362"/>
                <a:ext cx="489232" cy="537208"/>
              </a:xfrm>
              <a:prstGeom prst="rect">
                <a:avLst/>
              </a:prstGeom>
            </p:spPr>
          </p:pic>
        </p:grpSp>
      </p:grpSp>
      <p:pic>
        <p:nvPicPr>
          <p:cNvPr id="6146" name="Picture 2" descr="C:\Users\Michelle\Downloads\15154570_m.jpg"/>
          <p:cNvPicPr>
            <a:picLocks noChangeAspect="1" noChangeArrowheads="1"/>
          </p:cNvPicPr>
          <p:nvPr/>
        </p:nvPicPr>
        <p:blipFill>
          <a:blip r:embed="rId4" cstate="print"/>
          <a:srcRect t="1712" b="3484"/>
          <a:stretch>
            <a:fillRect/>
          </a:stretch>
        </p:blipFill>
        <p:spPr bwMode="auto">
          <a:xfrm>
            <a:off x="1" y="0"/>
            <a:ext cx="4836159" cy="5143500"/>
          </a:xfrm>
          <a:prstGeom prst="rect">
            <a:avLst/>
          </a:prstGeom>
          <a:noFill/>
        </p:spPr>
      </p:pic>
    </p:spTree>
    <p:extLst>
      <p:ext uri="{BB962C8B-B14F-4D97-AF65-F5344CB8AC3E}">
        <p14:creationId xmlns:p14="http://schemas.microsoft.com/office/powerpoint/2010/main" val="279792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6160" y="19050"/>
            <a:ext cx="4307840" cy="5143500"/>
          </a:xfrm>
          <a:prstGeom prst="rect">
            <a:avLst/>
          </a:prstGeom>
          <a:gradFill flip="none" rotWithShape="1">
            <a:gsLst>
              <a:gs pos="0">
                <a:srgbClr val="37588E">
                  <a:shade val="30000"/>
                  <a:satMod val="115000"/>
                </a:srgbClr>
              </a:gs>
              <a:gs pos="50000">
                <a:srgbClr val="37588E">
                  <a:shade val="67500"/>
                  <a:satMod val="115000"/>
                </a:srgbClr>
              </a:gs>
              <a:gs pos="100000">
                <a:srgbClr val="37588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Oval 38"/>
          <p:cNvSpPr/>
          <p:nvPr/>
        </p:nvSpPr>
        <p:spPr>
          <a:xfrm>
            <a:off x="5029200" y="2617470"/>
            <a:ext cx="640080" cy="640080"/>
          </a:xfrm>
          <a:prstGeom prst="ellipse">
            <a:avLst/>
          </a:prstGeom>
          <a:solidFill>
            <a:srgbClr val="6B8BB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8800" dirty="0">
              <a:solidFill>
                <a:schemeClr val="bg1"/>
              </a:solidFill>
            </a:endParaRPr>
          </a:p>
        </p:txBody>
      </p:sp>
      <p:sp>
        <p:nvSpPr>
          <p:cNvPr id="40" name="Oval 39"/>
          <p:cNvSpPr/>
          <p:nvPr/>
        </p:nvSpPr>
        <p:spPr>
          <a:xfrm>
            <a:off x="5029200" y="3790950"/>
            <a:ext cx="640080" cy="640080"/>
          </a:xfrm>
          <a:prstGeom prst="ellipse">
            <a:avLst/>
          </a:prstGeom>
          <a:solidFill>
            <a:srgbClr val="6B8BB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8800" dirty="0">
              <a:solidFill>
                <a:schemeClr val="bg1"/>
              </a:solidFill>
            </a:endParaRPr>
          </a:p>
        </p:txBody>
      </p:sp>
      <p:sp>
        <p:nvSpPr>
          <p:cNvPr id="24" name="Oval 23"/>
          <p:cNvSpPr/>
          <p:nvPr/>
        </p:nvSpPr>
        <p:spPr>
          <a:xfrm>
            <a:off x="5029200" y="1276350"/>
            <a:ext cx="640080" cy="640080"/>
          </a:xfrm>
          <a:prstGeom prst="ellipse">
            <a:avLst/>
          </a:prstGeom>
          <a:solidFill>
            <a:srgbClr val="B0CA5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8800" dirty="0">
              <a:solidFill>
                <a:schemeClr val="bg1"/>
              </a:solidFill>
            </a:endParaRPr>
          </a:p>
        </p:txBody>
      </p:sp>
      <p:grpSp>
        <p:nvGrpSpPr>
          <p:cNvPr id="25" name="Group 24"/>
          <p:cNvGrpSpPr/>
          <p:nvPr/>
        </p:nvGrpSpPr>
        <p:grpSpPr>
          <a:xfrm>
            <a:off x="5158740" y="2765602"/>
            <a:ext cx="381000" cy="339548"/>
            <a:chOff x="4119563" y="1465263"/>
            <a:chExt cx="908050" cy="895350"/>
          </a:xfrm>
          <a:solidFill>
            <a:schemeClr val="bg1"/>
          </a:solidFill>
        </p:grpSpPr>
        <p:sp>
          <p:nvSpPr>
            <p:cNvPr id="26" name="Freeform 62"/>
            <p:cNvSpPr>
              <a:spLocks noEditPoints="1"/>
            </p:cNvSpPr>
            <p:nvPr/>
          </p:nvSpPr>
          <p:spPr bwMode="auto">
            <a:xfrm>
              <a:off x="4119563" y="1465263"/>
              <a:ext cx="908050" cy="895350"/>
            </a:xfrm>
            <a:custGeom>
              <a:avLst/>
              <a:gdLst>
                <a:gd name="T0" fmla="*/ 131 w 263"/>
                <a:gd name="T1" fmla="*/ 0 h 262"/>
                <a:gd name="T2" fmla="*/ 0 w 263"/>
                <a:gd name="T3" fmla="*/ 131 h 262"/>
                <a:gd name="T4" fmla="*/ 131 w 263"/>
                <a:gd name="T5" fmla="*/ 262 h 262"/>
                <a:gd name="T6" fmla="*/ 263 w 263"/>
                <a:gd name="T7" fmla="*/ 131 h 262"/>
                <a:gd name="T8" fmla="*/ 131 w 263"/>
                <a:gd name="T9" fmla="*/ 0 h 262"/>
                <a:gd name="T10" fmla="*/ 131 w 263"/>
                <a:gd name="T11" fmla="*/ 240 h 262"/>
                <a:gd name="T12" fmla="*/ 22 w 263"/>
                <a:gd name="T13" fmla="*/ 131 h 262"/>
                <a:gd name="T14" fmla="*/ 131 w 263"/>
                <a:gd name="T15" fmla="*/ 21 h 262"/>
                <a:gd name="T16" fmla="*/ 241 w 263"/>
                <a:gd name="T17" fmla="*/ 131 h 262"/>
                <a:gd name="T18" fmla="*/ 131 w 263"/>
                <a:gd name="T19" fmla="*/ 24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2">
                  <a:moveTo>
                    <a:pt x="131" y="0"/>
                  </a:moveTo>
                  <a:cubicBezTo>
                    <a:pt x="59" y="0"/>
                    <a:pt x="0" y="58"/>
                    <a:pt x="0" y="131"/>
                  </a:cubicBezTo>
                  <a:cubicBezTo>
                    <a:pt x="0" y="203"/>
                    <a:pt x="59" y="262"/>
                    <a:pt x="131" y="262"/>
                  </a:cubicBezTo>
                  <a:cubicBezTo>
                    <a:pt x="204" y="262"/>
                    <a:pt x="263" y="203"/>
                    <a:pt x="263" y="131"/>
                  </a:cubicBezTo>
                  <a:cubicBezTo>
                    <a:pt x="263" y="58"/>
                    <a:pt x="204" y="0"/>
                    <a:pt x="131" y="0"/>
                  </a:cubicBezTo>
                  <a:close/>
                  <a:moveTo>
                    <a:pt x="131" y="240"/>
                  </a:moveTo>
                  <a:cubicBezTo>
                    <a:pt x="71" y="240"/>
                    <a:pt x="22" y="191"/>
                    <a:pt x="22" y="131"/>
                  </a:cubicBezTo>
                  <a:cubicBezTo>
                    <a:pt x="22" y="70"/>
                    <a:pt x="71" y="21"/>
                    <a:pt x="131" y="21"/>
                  </a:cubicBezTo>
                  <a:cubicBezTo>
                    <a:pt x="192" y="21"/>
                    <a:pt x="241" y="70"/>
                    <a:pt x="241" y="131"/>
                  </a:cubicBezTo>
                  <a:cubicBezTo>
                    <a:pt x="241" y="191"/>
                    <a:pt x="192" y="240"/>
                    <a:pt x="131"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cs typeface="+mn-cs"/>
              </a:endParaRPr>
            </a:p>
          </p:txBody>
        </p:sp>
        <p:sp>
          <p:nvSpPr>
            <p:cNvPr id="32" name="Freeform 63"/>
            <p:cNvSpPr>
              <a:spLocks/>
            </p:cNvSpPr>
            <p:nvPr/>
          </p:nvSpPr>
          <p:spPr bwMode="auto">
            <a:xfrm>
              <a:off x="4360863" y="1677988"/>
              <a:ext cx="317500" cy="444500"/>
            </a:xfrm>
            <a:custGeom>
              <a:avLst/>
              <a:gdLst>
                <a:gd name="T0" fmla="*/ 92 w 92"/>
                <a:gd name="T1" fmla="*/ 130 h 130"/>
                <a:gd name="T2" fmla="*/ 92 w 92"/>
                <a:gd name="T3" fmla="*/ 0 h 130"/>
                <a:gd name="T4" fmla="*/ 0 w 92"/>
                <a:gd name="T5" fmla="*/ 91 h 130"/>
                <a:gd name="T6" fmla="*/ 92 w 92"/>
                <a:gd name="T7" fmla="*/ 130 h 130"/>
              </a:gdLst>
              <a:ahLst/>
              <a:cxnLst>
                <a:cxn ang="0">
                  <a:pos x="T0" y="T1"/>
                </a:cxn>
                <a:cxn ang="0">
                  <a:pos x="T2" y="T3"/>
                </a:cxn>
                <a:cxn ang="0">
                  <a:pos x="T4" y="T5"/>
                </a:cxn>
                <a:cxn ang="0">
                  <a:pos x="T6" y="T7"/>
                </a:cxn>
              </a:cxnLst>
              <a:rect l="0" t="0" r="r" b="b"/>
              <a:pathLst>
                <a:path w="92" h="130">
                  <a:moveTo>
                    <a:pt x="92" y="130"/>
                  </a:moveTo>
                  <a:cubicBezTo>
                    <a:pt x="92" y="0"/>
                    <a:pt x="92" y="0"/>
                    <a:pt x="92" y="0"/>
                  </a:cubicBezTo>
                  <a:cubicBezTo>
                    <a:pt x="0" y="91"/>
                    <a:pt x="0" y="91"/>
                    <a:pt x="0" y="91"/>
                  </a:cubicBezTo>
                  <a:cubicBezTo>
                    <a:pt x="62" y="91"/>
                    <a:pt x="92" y="130"/>
                    <a:pt x="92"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cs typeface="+mn-cs"/>
              </a:endParaRPr>
            </a:p>
          </p:txBody>
        </p:sp>
      </p:grpSp>
      <p:sp>
        <p:nvSpPr>
          <p:cNvPr id="33" name="Freeform 64"/>
          <p:cNvSpPr>
            <a:spLocks noEditPoints="1"/>
          </p:cNvSpPr>
          <p:nvPr/>
        </p:nvSpPr>
        <p:spPr bwMode="auto">
          <a:xfrm>
            <a:off x="5212336" y="1398270"/>
            <a:ext cx="304800" cy="335280"/>
          </a:xfrm>
          <a:custGeom>
            <a:avLst/>
            <a:gdLst>
              <a:gd name="T0" fmla="*/ 457005 w 235"/>
              <a:gd name="T1" fmla="*/ 603561 h 312"/>
              <a:gd name="T2" fmla="*/ 0 w 235"/>
              <a:gd name="T3" fmla="*/ 603561 h 312"/>
              <a:gd name="T4" fmla="*/ 0 w 235"/>
              <a:gd name="T5" fmla="*/ 564871 h 312"/>
              <a:gd name="T6" fmla="*/ 54684 w 235"/>
              <a:gd name="T7" fmla="*/ 520378 h 312"/>
              <a:gd name="T8" fmla="*/ 406227 w 235"/>
              <a:gd name="T9" fmla="*/ 520378 h 312"/>
              <a:gd name="T10" fmla="*/ 458958 w 235"/>
              <a:gd name="T11" fmla="*/ 564871 h 312"/>
              <a:gd name="T12" fmla="*/ 457005 w 235"/>
              <a:gd name="T13" fmla="*/ 603561 h 312"/>
              <a:gd name="T14" fmla="*/ 66402 w 235"/>
              <a:gd name="T15" fmla="*/ 483623 h 312"/>
              <a:gd name="T16" fmla="*/ 99604 w 235"/>
              <a:gd name="T17" fmla="*/ 379160 h 312"/>
              <a:gd name="T18" fmla="*/ 357401 w 235"/>
              <a:gd name="T19" fmla="*/ 379160 h 312"/>
              <a:gd name="T20" fmla="*/ 390603 w 235"/>
              <a:gd name="T21" fmla="*/ 483623 h 312"/>
              <a:gd name="T22" fmla="*/ 66402 w 235"/>
              <a:gd name="T23" fmla="*/ 483623 h 312"/>
              <a:gd name="T24" fmla="*/ 119134 w 235"/>
              <a:gd name="T25" fmla="*/ 317256 h 312"/>
              <a:gd name="T26" fmla="*/ 152335 w 235"/>
              <a:gd name="T27" fmla="*/ 212794 h 312"/>
              <a:gd name="T28" fmla="*/ 304670 w 235"/>
              <a:gd name="T29" fmla="*/ 212794 h 312"/>
              <a:gd name="T30" fmla="*/ 337871 w 235"/>
              <a:gd name="T31" fmla="*/ 317256 h 312"/>
              <a:gd name="T32" fmla="*/ 119134 w 235"/>
              <a:gd name="T33" fmla="*/ 317256 h 312"/>
              <a:gd name="T34" fmla="*/ 205066 w 235"/>
              <a:gd name="T35" fmla="*/ 50297 h 312"/>
              <a:gd name="T36" fmla="*/ 253892 w 235"/>
              <a:gd name="T37" fmla="*/ 50297 h 312"/>
              <a:gd name="T38" fmla="*/ 285140 w 235"/>
              <a:gd name="T39" fmla="*/ 150890 h 312"/>
              <a:gd name="T40" fmla="*/ 171865 w 235"/>
              <a:gd name="T41" fmla="*/ 150890 h 312"/>
              <a:gd name="T42" fmla="*/ 205066 w 235"/>
              <a:gd name="T43" fmla="*/ 50297 h 3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 h="312">
                <a:moveTo>
                  <a:pt x="234" y="312"/>
                </a:moveTo>
                <a:cubicBezTo>
                  <a:pt x="0" y="312"/>
                  <a:pt x="0" y="312"/>
                  <a:pt x="0" y="312"/>
                </a:cubicBezTo>
                <a:cubicBezTo>
                  <a:pt x="0" y="292"/>
                  <a:pt x="0" y="292"/>
                  <a:pt x="0" y="292"/>
                </a:cubicBezTo>
                <a:cubicBezTo>
                  <a:pt x="28" y="269"/>
                  <a:pt x="28" y="269"/>
                  <a:pt x="28" y="269"/>
                </a:cubicBezTo>
                <a:cubicBezTo>
                  <a:pt x="208" y="269"/>
                  <a:pt x="208" y="269"/>
                  <a:pt x="208" y="269"/>
                </a:cubicBezTo>
                <a:cubicBezTo>
                  <a:pt x="235" y="292"/>
                  <a:pt x="235" y="292"/>
                  <a:pt x="235" y="292"/>
                </a:cubicBezTo>
                <a:lnTo>
                  <a:pt x="234" y="312"/>
                </a:lnTo>
                <a:close/>
                <a:moveTo>
                  <a:pt x="34" y="250"/>
                </a:moveTo>
                <a:cubicBezTo>
                  <a:pt x="51" y="196"/>
                  <a:pt x="51" y="196"/>
                  <a:pt x="51" y="196"/>
                </a:cubicBezTo>
                <a:cubicBezTo>
                  <a:pt x="183" y="196"/>
                  <a:pt x="183" y="196"/>
                  <a:pt x="183" y="196"/>
                </a:cubicBezTo>
                <a:cubicBezTo>
                  <a:pt x="200" y="250"/>
                  <a:pt x="200" y="250"/>
                  <a:pt x="200" y="250"/>
                </a:cubicBezTo>
                <a:lnTo>
                  <a:pt x="34" y="250"/>
                </a:lnTo>
                <a:close/>
                <a:moveTo>
                  <a:pt x="61" y="164"/>
                </a:moveTo>
                <a:cubicBezTo>
                  <a:pt x="78" y="110"/>
                  <a:pt x="78" y="110"/>
                  <a:pt x="78" y="110"/>
                </a:cubicBezTo>
                <a:cubicBezTo>
                  <a:pt x="156" y="110"/>
                  <a:pt x="156" y="110"/>
                  <a:pt x="156" y="110"/>
                </a:cubicBezTo>
                <a:cubicBezTo>
                  <a:pt x="173" y="164"/>
                  <a:pt x="173" y="164"/>
                  <a:pt x="173" y="164"/>
                </a:cubicBezTo>
                <a:lnTo>
                  <a:pt x="61" y="164"/>
                </a:lnTo>
                <a:close/>
                <a:moveTo>
                  <a:pt x="105" y="26"/>
                </a:moveTo>
                <a:cubicBezTo>
                  <a:pt x="105" y="26"/>
                  <a:pt x="117" y="0"/>
                  <a:pt x="130" y="26"/>
                </a:cubicBezTo>
                <a:cubicBezTo>
                  <a:pt x="146" y="78"/>
                  <a:pt x="146" y="78"/>
                  <a:pt x="146" y="78"/>
                </a:cubicBezTo>
                <a:cubicBezTo>
                  <a:pt x="88" y="78"/>
                  <a:pt x="88" y="78"/>
                  <a:pt x="88" y="78"/>
                </a:cubicBezTo>
                <a:lnTo>
                  <a:pt x="105"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34" name="Group 14"/>
          <p:cNvGrpSpPr/>
          <p:nvPr/>
        </p:nvGrpSpPr>
        <p:grpSpPr>
          <a:xfrm>
            <a:off x="5242432" y="3943350"/>
            <a:ext cx="228600" cy="289560"/>
            <a:chOff x="2255043" y="1348583"/>
            <a:chExt cx="366713" cy="455613"/>
          </a:xfrm>
          <a:solidFill>
            <a:schemeClr val="bg1"/>
          </a:solidFill>
        </p:grpSpPr>
        <p:sp>
          <p:nvSpPr>
            <p:cNvPr id="35" name="Freeform 5"/>
            <p:cNvSpPr>
              <a:spLocks/>
            </p:cNvSpPr>
            <p:nvPr/>
          </p:nvSpPr>
          <p:spPr bwMode="auto">
            <a:xfrm>
              <a:off x="2255043" y="1537496"/>
              <a:ext cx="366713" cy="153988"/>
            </a:xfrm>
            <a:custGeom>
              <a:avLst/>
              <a:gdLst>
                <a:gd name="T0" fmla="*/ 49 w 97"/>
                <a:gd name="T1" fmla="*/ 16 h 41"/>
                <a:gd name="T2" fmla="*/ 2 w 97"/>
                <a:gd name="T3" fmla="*/ 0 h 41"/>
                <a:gd name="T4" fmla="*/ 0 w 97"/>
                <a:gd name="T5" fmla="*/ 5 h 41"/>
                <a:gd name="T6" fmla="*/ 0 w 97"/>
                <a:gd name="T7" fmla="*/ 20 h 41"/>
                <a:gd name="T8" fmla="*/ 49 w 97"/>
                <a:gd name="T9" fmla="*/ 41 h 41"/>
                <a:gd name="T10" fmla="*/ 97 w 97"/>
                <a:gd name="T11" fmla="*/ 20 h 41"/>
                <a:gd name="T12" fmla="*/ 97 w 97"/>
                <a:gd name="T13" fmla="*/ 5 h 41"/>
                <a:gd name="T14" fmla="*/ 96 w 97"/>
                <a:gd name="T15" fmla="*/ 0 h 41"/>
                <a:gd name="T16" fmla="*/ 49 w 97"/>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1">
                  <a:moveTo>
                    <a:pt x="49" y="16"/>
                  </a:moveTo>
                  <a:cubicBezTo>
                    <a:pt x="26" y="16"/>
                    <a:pt x="7" y="9"/>
                    <a:pt x="2" y="0"/>
                  </a:cubicBezTo>
                  <a:cubicBezTo>
                    <a:pt x="1" y="2"/>
                    <a:pt x="0" y="4"/>
                    <a:pt x="0" y="5"/>
                  </a:cubicBezTo>
                  <a:cubicBezTo>
                    <a:pt x="0" y="20"/>
                    <a:pt x="0" y="20"/>
                    <a:pt x="0" y="20"/>
                  </a:cubicBezTo>
                  <a:cubicBezTo>
                    <a:pt x="0" y="32"/>
                    <a:pt x="22" y="41"/>
                    <a:pt x="49" y="41"/>
                  </a:cubicBezTo>
                  <a:cubicBezTo>
                    <a:pt x="76" y="41"/>
                    <a:pt x="97" y="32"/>
                    <a:pt x="97" y="20"/>
                  </a:cubicBezTo>
                  <a:cubicBezTo>
                    <a:pt x="97" y="5"/>
                    <a:pt x="97" y="5"/>
                    <a:pt x="97" y="5"/>
                  </a:cubicBezTo>
                  <a:cubicBezTo>
                    <a:pt x="97" y="4"/>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cs typeface="+mn-cs"/>
              </a:endParaRPr>
            </a:p>
          </p:txBody>
        </p:sp>
        <p:sp>
          <p:nvSpPr>
            <p:cNvPr id="36" name="Freeform 6"/>
            <p:cNvSpPr>
              <a:spLocks/>
            </p:cNvSpPr>
            <p:nvPr/>
          </p:nvSpPr>
          <p:spPr bwMode="auto">
            <a:xfrm>
              <a:off x="2255043" y="1653383"/>
              <a:ext cx="366713" cy="150813"/>
            </a:xfrm>
            <a:custGeom>
              <a:avLst/>
              <a:gdLst>
                <a:gd name="T0" fmla="*/ 49 w 97"/>
                <a:gd name="T1" fmla="*/ 16 h 40"/>
                <a:gd name="T2" fmla="*/ 2 w 97"/>
                <a:gd name="T3" fmla="*/ 0 h 40"/>
                <a:gd name="T4" fmla="*/ 0 w 97"/>
                <a:gd name="T5" fmla="*/ 5 h 40"/>
                <a:gd name="T6" fmla="*/ 0 w 97"/>
                <a:gd name="T7" fmla="*/ 20 h 40"/>
                <a:gd name="T8" fmla="*/ 49 w 97"/>
                <a:gd name="T9" fmla="*/ 40 h 40"/>
                <a:gd name="T10" fmla="*/ 97 w 97"/>
                <a:gd name="T11" fmla="*/ 20 h 40"/>
                <a:gd name="T12" fmla="*/ 97 w 97"/>
                <a:gd name="T13" fmla="*/ 5 h 40"/>
                <a:gd name="T14" fmla="*/ 96 w 97"/>
                <a:gd name="T15" fmla="*/ 0 h 40"/>
                <a:gd name="T16" fmla="*/ 49 w 97"/>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7" y="31"/>
                    <a:pt x="97" y="20"/>
                  </a:cubicBezTo>
                  <a:cubicBezTo>
                    <a:pt x="97" y="5"/>
                    <a:pt x="97" y="5"/>
                    <a:pt x="97" y="5"/>
                  </a:cubicBezTo>
                  <a:cubicBezTo>
                    <a:pt x="97"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cs typeface="+mn-cs"/>
              </a:endParaRPr>
            </a:p>
          </p:txBody>
        </p:sp>
        <p:sp>
          <p:nvSpPr>
            <p:cNvPr id="37" name="Freeform 7"/>
            <p:cNvSpPr>
              <a:spLocks/>
            </p:cNvSpPr>
            <p:nvPr/>
          </p:nvSpPr>
          <p:spPr bwMode="auto">
            <a:xfrm>
              <a:off x="2255043" y="1427958"/>
              <a:ext cx="366713" cy="150813"/>
            </a:xfrm>
            <a:custGeom>
              <a:avLst/>
              <a:gdLst>
                <a:gd name="T0" fmla="*/ 96 w 97"/>
                <a:gd name="T1" fmla="*/ 0 h 40"/>
                <a:gd name="T2" fmla="*/ 49 w 97"/>
                <a:gd name="T3" fmla="*/ 15 h 40"/>
                <a:gd name="T4" fmla="*/ 1 w 97"/>
                <a:gd name="T5" fmla="*/ 0 h 40"/>
                <a:gd name="T6" fmla="*/ 0 w 97"/>
                <a:gd name="T7" fmla="*/ 4 h 40"/>
                <a:gd name="T8" fmla="*/ 0 w 97"/>
                <a:gd name="T9" fmla="*/ 19 h 40"/>
                <a:gd name="T10" fmla="*/ 49 w 97"/>
                <a:gd name="T11" fmla="*/ 40 h 40"/>
                <a:gd name="T12" fmla="*/ 97 w 97"/>
                <a:gd name="T13" fmla="*/ 19 h 40"/>
                <a:gd name="T14" fmla="*/ 97 w 97"/>
                <a:gd name="T15" fmla="*/ 4 h 40"/>
                <a:gd name="T16" fmla="*/ 96 w 97"/>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0">
                  <a:moveTo>
                    <a:pt x="96" y="0"/>
                  </a:moveTo>
                  <a:cubicBezTo>
                    <a:pt x="95" y="8"/>
                    <a:pt x="74" y="15"/>
                    <a:pt x="49" y="15"/>
                  </a:cubicBezTo>
                  <a:cubicBezTo>
                    <a:pt x="23" y="15"/>
                    <a:pt x="2" y="8"/>
                    <a:pt x="1" y="0"/>
                  </a:cubicBezTo>
                  <a:cubicBezTo>
                    <a:pt x="1" y="1"/>
                    <a:pt x="0" y="3"/>
                    <a:pt x="0" y="4"/>
                  </a:cubicBezTo>
                  <a:cubicBezTo>
                    <a:pt x="0" y="19"/>
                    <a:pt x="0" y="19"/>
                    <a:pt x="0" y="19"/>
                  </a:cubicBezTo>
                  <a:cubicBezTo>
                    <a:pt x="0" y="31"/>
                    <a:pt x="22" y="40"/>
                    <a:pt x="49" y="40"/>
                  </a:cubicBezTo>
                  <a:cubicBezTo>
                    <a:pt x="76" y="40"/>
                    <a:pt x="97" y="31"/>
                    <a:pt x="97" y="19"/>
                  </a:cubicBezTo>
                  <a:cubicBezTo>
                    <a:pt x="97" y="4"/>
                    <a:pt x="97" y="4"/>
                    <a:pt x="97" y="4"/>
                  </a:cubicBezTo>
                  <a:cubicBezTo>
                    <a:pt x="97"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cs typeface="+mn-cs"/>
              </a:endParaRPr>
            </a:p>
          </p:txBody>
        </p:sp>
        <p:sp>
          <p:nvSpPr>
            <p:cNvPr id="38" name="Oval 8"/>
            <p:cNvSpPr>
              <a:spLocks noChangeArrowheads="1"/>
            </p:cNvSpPr>
            <p:nvPr/>
          </p:nvSpPr>
          <p:spPr bwMode="auto">
            <a:xfrm>
              <a:off x="2258218" y="1348583"/>
              <a:ext cx="358775" cy="1174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cs typeface="+mn-cs"/>
              </a:endParaRPr>
            </a:p>
          </p:txBody>
        </p:sp>
      </p:grpSp>
      <p:grpSp>
        <p:nvGrpSpPr>
          <p:cNvPr id="5" name="Group 4"/>
          <p:cNvGrpSpPr/>
          <p:nvPr/>
        </p:nvGrpSpPr>
        <p:grpSpPr>
          <a:xfrm>
            <a:off x="4836160" y="276820"/>
            <a:ext cx="4384040" cy="923330"/>
            <a:chOff x="4836160" y="276820"/>
            <a:chExt cx="4384040" cy="923330"/>
          </a:xfrm>
        </p:grpSpPr>
        <p:sp>
          <p:nvSpPr>
            <p:cNvPr id="23" name="TextBox 22"/>
            <p:cNvSpPr txBox="1"/>
            <p:nvPr/>
          </p:nvSpPr>
          <p:spPr>
            <a:xfrm>
              <a:off x="5638800" y="276820"/>
              <a:ext cx="990600" cy="923330"/>
            </a:xfrm>
            <a:prstGeom prst="rect">
              <a:avLst/>
            </a:prstGeom>
            <a:noFill/>
          </p:spPr>
          <p:txBody>
            <a:bodyPr wrap="square" rtlCol="0">
              <a:spAutoFit/>
            </a:bodyPr>
            <a:lstStyle/>
            <a:p>
              <a:pPr algn="ctr"/>
              <a:r>
                <a:rPr lang="en-US" sz="5400" dirty="0" smtClean="0">
                  <a:solidFill>
                    <a:srgbClr val="B0CA53"/>
                  </a:solidFill>
                  <a:effectLst>
                    <a:outerShdw blurRad="38100" dist="38100" dir="2700000" algn="tl">
                      <a:srgbClr val="000000">
                        <a:alpha val="43137"/>
                      </a:srgbClr>
                    </a:outerShdw>
                  </a:effectLst>
                </a:rPr>
                <a:t>2</a:t>
              </a:r>
              <a:endParaRPr lang="en-US" sz="5400" dirty="0">
                <a:solidFill>
                  <a:srgbClr val="B0CA53"/>
                </a:solidFill>
                <a:effectLst>
                  <a:outerShdw blurRad="38100" dist="38100" dir="2700000" algn="tl">
                    <a:srgbClr val="000000">
                      <a:alpha val="43137"/>
                    </a:srgbClr>
                  </a:outerShdw>
                </a:effectLst>
              </a:endParaRPr>
            </a:p>
          </p:txBody>
        </p:sp>
        <p:sp>
          <p:nvSpPr>
            <p:cNvPr id="30" name="TextBox 29"/>
            <p:cNvSpPr txBox="1"/>
            <p:nvPr/>
          </p:nvSpPr>
          <p:spPr>
            <a:xfrm>
              <a:off x="6477000" y="405624"/>
              <a:ext cx="2743200" cy="667299"/>
            </a:xfrm>
            <a:prstGeom prst="rect">
              <a:avLst/>
            </a:prstGeom>
            <a:noFill/>
          </p:spPr>
          <p:txBody>
            <a:bodyPr wrap="square" rtlCol="0">
              <a:spAutoFit/>
            </a:bodyPr>
            <a:lstStyle/>
            <a:p>
              <a:pPr>
                <a:lnSpc>
                  <a:spcPts val="2200"/>
                </a:lnSpc>
              </a:pPr>
              <a:r>
                <a:rPr lang="en-US" sz="2400" b="1" dirty="0" smtClean="0">
                  <a:solidFill>
                    <a:srgbClr val="B0CA53"/>
                  </a:solidFill>
                  <a:effectLst>
                    <a:outerShdw blurRad="38100" dist="38100" dir="2700000" algn="tl">
                      <a:srgbClr val="000000">
                        <a:alpha val="43137"/>
                      </a:srgbClr>
                    </a:outerShdw>
                  </a:effectLst>
                  <a:latin typeface="+mj-lt"/>
                </a:rPr>
                <a:t>Conducting</a:t>
              </a:r>
            </a:p>
            <a:p>
              <a:pPr>
                <a:lnSpc>
                  <a:spcPts val="2200"/>
                </a:lnSpc>
              </a:pPr>
              <a:r>
                <a:rPr lang="en-US" sz="2400" b="1" dirty="0" smtClean="0">
                  <a:solidFill>
                    <a:srgbClr val="B0CA53"/>
                  </a:solidFill>
                  <a:effectLst>
                    <a:outerShdw blurRad="38100" dist="38100" dir="2700000" algn="tl">
                      <a:srgbClr val="000000">
                        <a:alpha val="43137"/>
                      </a:srgbClr>
                    </a:outerShdw>
                  </a:effectLst>
                  <a:latin typeface="+mj-lt"/>
                </a:rPr>
                <a:t>Market Research</a:t>
              </a:r>
              <a:endParaRPr lang="en-US" sz="1400" b="1" dirty="0" smtClean="0">
                <a:solidFill>
                  <a:srgbClr val="B0CA53"/>
                </a:solidFill>
                <a:effectLst>
                  <a:outerShdw blurRad="38100" dist="38100" dir="2700000" algn="tl">
                    <a:srgbClr val="000000">
                      <a:alpha val="43137"/>
                    </a:srgbClr>
                  </a:outerShdw>
                </a:effectLst>
                <a:latin typeface="+mj-lt"/>
              </a:endParaRPr>
            </a:p>
          </p:txBody>
        </p:sp>
        <p:sp>
          <p:nvSpPr>
            <p:cNvPr id="28" name="Rectangle 27"/>
            <p:cNvSpPr/>
            <p:nvPr/>
          </p:nvSpPr>
          <p:spPr>
            <a:xfrm>
              <a:off x="5334000" y="514350"/>
              <a:ext cx="703591" cy="400110"/>
            </a:xfrm>
            <a:prstGeom prst="rect">
              <a:avLst/>
            </a:prstGeom>
          </p:spPr>
          <p:txBody>
            <a:bodyPr wrap="none">
              <a:spAutoFit/>
            </a:bodyPr>
            <a:lstStyle/>
            <a:p>
              <a:r>
                <a:rPr lang="en-US" sz="2000" b="1" dirty="0" smtClean="0">
                  <a:solidFill>
                    <a:srgbClr val="B0CA53"/>
                  </a:solidFill>
                  <a:effectLst>
                    <a:outerShdw blurRad="38100" dist="38100" dir="2700000" algn="tl">
                      <a:srgbClr val="000000">
                        <a:alpha val="43137"/>
                      </a:srgbClr>
                    </a:outerShdw>
                  </a:effectLst>
                  <a:latin typeface="+mj-lt"/>
                  <a:ea typeface="Open Sans Semibold" pitchFamily="34" charset="0"/>
                  <a:cs typeface="Open Sans Semibold" pitchFamily="34" charset="0"/>
                </a:rPr>
                <a:t>tage</a:t>
              </a:r>
              <a:r>
                <a:rPr lang="en-US" sz="2000" b="1" dirty="0" smtClean="0">
                  <a:solidFill>
                    <a:srgbClr val="78AF55"/>
                  </a:solidFill>
                  <a:latin typeface="+mj-lt"/>
                  <a:ea typeface="Open Sans Semibold" pitchFamily="34" charset="0"/>
                  <a:cs typeface="Open Sans Semibold" pitchFamily="34" charset="0"/>
                </a:rPr>
                <a:t> </a:t>
              </a:r>
              <a:endParaRPr lang="en-US" sz="2000" dirty="0">
                <a:solidFill>
                  <a:srgbClr val="78AF55"/>
                </a:solidFill>
                <a:latin typeface="+mj-lt"/>
              </a:endParaRPr>
            </a:p>
          </p:txBody>
        </p:sp>
        <p:cxnSp>
          <p:nvCxnSpPr>
            <p:cNvPr id="11" name="Straight Connector 10"/>
            <p:cNvCxnSpPr/>
            <p:nvPr/>
          </p:nvCxnSpPr>
          <p:spPr>
            <a:xfrm>
              <a:off x="4836160" y="1123950"/>
              <a:ext cx="430784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5892" y="450362"/>
              <a:ext cx="489232" cy="537208"/>
            </a:xfrm>
            <a:prstGeom prst="rect">
              <a:avLst/>
            </a:prstGeom>
          </p:spPr>
        </p:pic>
      </p:grpSp>
      <p:sp>
        <p:nvSpPr>
          <p:cNvPr id="27" name="TextBox 26"/>
          <p:cNvSpPr txBox="1"/>
          <p:nvPr/>
        </p:nvSpPr>
        <p:spPr>
          <a:xfrm>
            <a:off x="5707380" y="1300698"/>
            <a:ext cx="3436620" cy="3785652"/>
          </a:xfrm>
          <a:prstGeom prst="rect">
            <a:avLst/>
          </a:prstGeom>
          <a:noFill/>
        </p:spPr>
        <p:txBody>
          <a:bodyPr wrap="square" rtlCol="0">
            <a:spAutoFit/>
          </a:bodyPr>
          <a:lstStyle/>
          <a:p>
            <a:r>
              <a:rPr lang="en-US" sz="1400" b="1" u="sng" dirty="0" smtClean="0">
                <a:solidFill>
                  <a:srgbClr val="B0CA53"/>
                </a:solidFill>
              </a:rPr>
              <a:t>2.1  Researching Markets</a:t>
            </a:r>
          </a:p>
          <a:p>
            <a:pPr marL="357188" lvl="1" indent="-174625">
              <a:buFont typeface="Wingdings" panose="05000000000000000000" pitchFamily="2" charset="2"/>
              <a:buChar char="§"/>
            </a:pPr>
            <a:r>
              <a:rPr lang="en-US" sz="1200" dirty="0" smtClean="0">
                <a:solidFill>
                  <a:srgbClr val="B0CA53"/>
                </a:solidFill>
              </a:rPr>
              <a:t>2.1.1  What is Market Research?</a:t>
            </a:r>
          </a:p>
          <a:p>
            <a:pPr marL="357188" lvl="1" indent="-174625">
              <a:buFont typeface="Wingdings" panose="05000000000000000000" pitchFamily="2" charset="2"/>
              <a:buChar char="§"/>
            </a:pPr>
            <a:r>
              <a:rPr lang="en-US" sz="1200" dirty="0" smtClean="0">
                <a:solidFill>
                  <a:srgbClr val="B0CA53"/>
                </a:solidFill>
              </a:rPr>
              <a:t>2.1.2  Market Research Objectives</a:t>
            </a:r>
          </a:p>
          <a:p>
            <a:pPr marL="357188" lvl="1" indent="-174625">
              <a:buFont typeface="Wingdings" panose="05000000000000000000" pitchFamily="2" charset="2"/>
              <a:buChar char="§"/>
            </a:pPr>
            <a:r>
              <a:rPr lang="en-US" sz="1200" dirty="0" smtClean="0">
                <a:solidFill>
                  <a:srgbClr val="B0CA53"/>
                </a:solidFill>
              </a:rPr>
              <a:t>2.1.3  Understanding Market Types</a:t>
            </a:r>
          </a:p>
          <a:p>
            <a:pPr marL="357188" lvl="1" indent="-174625">
              <a:buFont typeface="Wingdings" panose="05000000000000000000" pitchFamily="2" charset="2"/>
              <a:buChar char="§"/>
            </a:pPr>
            <a:r>
              <a:rPr lang="en-US" sz="1200" dirty="0" smtClean="0">
                <a:solidFill>
                  <a:srgbClr val="B0CA53"/>
                </a:solidFill>
              </a:rPr>
              <a:t>2.1.4  PESTE Analysis</a:t>
            </a:r>
          </a:p>
          <a:p>
            <a:pPr marL="357188" lvl="1" indent="-174625">
              <a:buFont typeface="Wingdings" panose="05000000000000000000" pitchFamily="2" charset="2"/>
              <a:buChar char="§"/>
            </a:pPr>
            <a:r>
              <a:rPr lang="en-US" sz="1200" dirty="0" smtClean="0">
                <a:solidFill>
                  <a:srgbClr val="B0CA53"/>
                </a:solidFill>
              </a:rPr>
              <a:t>2.1.5  Sources of Market Information</a:t>
            </a:r>
          </a:p>
          <a:p>
            <a:pPr indent="-368300"/>
            <a:r>
              <a:rPr lang="en-US" sz="1400" b="1" u="sng" dirty="0" smtClean="0">
                <a:solidFill>
                  <a:srgbClr val="A8C6DF"/>
                </a:solidFill>
              </a:rPr>
              <a:t>2.2  Researching Sectors</a:t>
            </a:r>
            <a:endParaRPr lang="en-US" sz="1400" b="1" u="sng" dirty="0">
              <a:solidFill>
                <a:srgbClr val="A8C6DF"/>
              </a:solidFill>
            </a:endParaRPr>
          </a:p>
          <a:p>
            <a:pPr marL="357188" lvl="1" indent="-174625">
              <a:buFont typeface="Wingdings" panose="05000000000000000000" pitchFamily="2" charset="2"/>
              <a:buChar char="§"/>
            </a:pPr>
            <a:r>
              <a:rPr lang="en-US" sz="1200" dirty="0" smtClean="0">
                <a:solidFill>
                  <a:srgbClr val="A8C6DF"/>
                </a:solidFill>
              </a:rPr>
              <a:t>2.2.1  Business and Professional</a:t>
            </a:r>
          </a:p>
          <a:p>
            <a:pPr marL="357188" lvl="1" indent="-174625">
              <a:buFont typeface="Wingdings" panose="05000000000000000000" pitchFamily="2" charset="2"/>
              <a:buChar char="§"/>
            </a:pPr>
            <a:r>
              <a:rPr lang="en-US" sz="1200" dirty="0" smtClean="0">
                <a:solidFill>
                  <a:srgbClr val="A8C6DF"/>
                </a:solidFill>
              </a:rPr>
              <a:t>2.2.2  Construction-related</a:t>
            </a:r>
          </a:p>
          <a:p>
            <a:pPr marL="357188" lvl="1" indent="-174625">
              <a:buFont typeface="Wingdings" panose="05000000000000000000" pitchFamily="2" charset="2"/>
              <a:buChar char="§"/>
            </a:pPr>
            <a:r>
              <a:rPr lang="en-US" sz="1200" dirty="0" smtClean="0">
                <a:solidFill>
                  <a:srgbClr val="A8C6DF"/>
                </a:solidFill>
              </a:rPr>
              <a:t>2.2.3  Creative</a:t>
            </a:r>
          </a:p>
          <a:p>
            <a:pPr marL="357188" lvl="1" indent="-174625">
              <a:buFont typeface="Wingdings" panose="05000000000000000000" pitchFamily="2" charset="2"/>
              <a:buChar char="§"/>
            </a:pPr>
            <a:r>
              <a:rPr lang="en-US" sz="1200" dirty="0" smtClean="0">
                <a:solidFill>
                  <a:srgbClr val="A8C6DF"/>
                </a:solidFill>
              </a:rPr>
              <a:t>2.2.4  Health-related</a:t>
            </a:r>
          </a:p>
          <a:p>
            <a:pPr marL="357188" lvl="1" indent="-174625">
              <a:buFont typeface="Wingdings" panose="05000000000000000000" pitchFamily="2" charset="2"/>
              <a:buChar char="§"/>
            </a:pPr>
            <a:r>
              <a:rPr lang="en-US" sz="1200" dirty="0" smtClean="0">
                <a:solidFill>
                  <a:srgbClr val="A8C6DF"/>
                </a:solidFill>
              </a:rPr>
              <a:t>2.2.5  ICT and ICT Enabled</a:t>
            </a:r>
            <a:endParaRPr lang="en-US" dirty="0">
              <a:solidFill>
                <a:srgbClr val="A8C6DF"/>
              </a:solidFill>
            </a:endParaRPr>
          </a:p>
          <a:p>
            <a:pPr indent="-368300"/>
            <a:r>
              <a:rPr lang="en-US" sz="1400" b="1" u="sng" dirty="0" smtClean="0">
                <a:solidFill>
                  <a:srgbClr val="A8C6DF"/>
                </a:solidFill>
              </a:rPr>
              <a:t>2.3  Gathering Market Intelligence</a:t>
            </a:r>
            <a:endParaRPr lang="en-US" sz="1400" b="1" u="sng" dirty="0">
              <a:solidFill>
                <a:srgbClr val="A8C6DF"/>
              </a:solidFill>
            </a:endParaRPr>
          </a:p>
          <a:p>
            <a:pPr marL="357188" lvl="1" indent="-174625">
              <a:buFont typeface="Wingdings" panose="05000000000000000000" pitchFamily="2" charset="2"/>
              <a:buChar char="§"/>
            </a:pPr>
            <a:r>
              <a:rPr lang="en-US" sz="1200" dirty="0" smtClean="0">
                <a:solidFill>
                  <a:srgbClr val="A8C6DF"/>
                </a:solidFill>
              </a:rPr>
              <a:t>2.3.1  What is Market Intelligence?</a:t>
            </a:r>
          </a:p>
          <a:p>
            <a:pPr marL="357188" lvl="1" indent="-174625">
              <a:buFont typeface="Wingdings" panose="05000000000000000000" pitchFamily="2" charset="2"/>
              <a:buChar char="§"/>
            </a:pPr>
            <a:r>
              <a:rPr lang="en-US" sz="1200" dirty="0" smtClean="0">
                <a:solidFill>
                  <a:srgbClr val="A8C6DF"/>
                </a:solidFill>
              </a:rPr>
              <a:t>2.3.2  Types of Market Intelligence</a:t>
            </a:r>
          </a:p>
          <a:p>
            <a:pPr marL="357188" lvl="1" indent="-174625">
              <a:buFont typeface="Wingdings" panose="05000000000000000000" pitchFamily="2" charset="2"/>
              <a:buChar char="§"/>
            </a:pPr>
            <a:r>
              <a:rPr lang="en-US" sz="1200" dirty="0" smtClean="0">
                <a:solidFill>
                  <a:srgbClr val="A8C6DF"/>
                </a:solidFill>
              </a:rPr>
              <a:t>2.3.3  Understanding Customer Needs</a:t>
            </a:r>
          </a:p>
          <a:p>
            <a:pPr marL="357188" lvl="1" indent="-174625">
              <a:buFont typeface="Wingdings" panose="05000000000000000000" pitchFamily="2" charset="2"/>
              <a:buChar char="§"/>
            </a:pPr>
            <a:r>
              <a:rPr lang="en-US" sz="1200" dirty="0" smtClean="0">
                <a:solidFill>
                  <a:srgbClr val="A8C6DF"/>
                </a:solidFill>
              </a:rPr>
              <a:t>2.3.4  Finding Opportunities</a:t>
            </a:r>
          </a:p>
          <a:p>
            <a:pPr marL="357188" lvl="1" indent="-174625">
              <a:buFont typeface="Wingdings" panose="05000000000000000000" pitchFamily="2" charset="2"/>
              <a:buChar char="§"/>
            </a:pPr>
            <a:r>
              <a:rPr lang="en-US" sz="1200" dirty="0" smtClean="0">
                <a:solidFill>
                  <a:srgbClr val="A8C6DF"/>
                </a:solidFill>
              </a:rPr>
              <a:t>2.3.5  Competitive Analysis</a:t>
            </a:r>
          </a:p>
          <a:p>
            <a:pPr marL="357188" lvl="1" indent="-174625">
              <a:buFont typeface="Wingdings" panose="05000000000000000000" pitchFamily="2" charset="2"/>
              <a:buChar char="§"/>
            </a:pPr>
            <a:r>
              <a:rPr lang="en-US" sz="1200" dirty="0" smtClean="0">
                <a:solidFill>
                  <a:srgbClr val="A8C6DF"/>
                </a:solidFill>
              </a:rPr>
              <a:t>2.3.6  Selecting Target Markets</a:t>
            </a:r>
          </a:p>
        </p:txBody>
      </p:sp>
      <p:pic>
        <p:nvPicPr>
          <p:cNvPr id="29" name="Picture 2" descr="C:\Users\Michelle\Downloads\15053093_m.jpg"/>
          <p:cNvPicPr>
            <a:picLocks noChangeAspect="1" noChangeArrowheads="1"/>
          </p:cNvPicPr>
          <p:nvPr/>
        </p:nvPicPr>
        <p:blipFill>
          <a:blip r:embed="rId4" cstate="print"/>
          <a:srcRect l="2540" r="3491"/>
          <a:stretch>
            <a:fillRect/>
          </a:stretch>
        </p:blipFill>
        <p:spPr bwMode="auto">
          <a:xfrm>
            <a:off x="0" y="0"/>
            <a:ext cx="4833255" cy="5143500"/>
          </a:xfrm>
          <a:prstGeom prst="rect">
            <a:avLst/>
          </a:prstGeom>
          <a:noFill/>
        </p:spPr>
      </p:pic>
    </p:spTree>
    <p:extLst>
      <p:ext uri="{BB962C8B-B14F-4D97-AF65-F5344CB8AC3E}">
        <p14:creationId xmlns:p14="http://schemas.microsoft.com/office/powerpoint/2010/main" val="1434641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6160" y="0"/>
            <a:ext cx="4307840" cy="5143500"/>
          </a:xfrm>
          <a:prstGeom prst="rect">
            <a:avLst/>
          </a:prstGeom>
          <a:gradFill flip="none" rotWithShape="1">
            <a:gsLst>
              <a:gs pos="0">
                <a:srgbClr val="37588E">
                  <a:shade val="30000"/>
                  <a:satMod val="115000"/>
                </a:srgbClr>
              </a:gs>
              <a:gs pos="50000">
                <a:srgbClr val="37588E">
                  <a:shade val="67500"/>
                  <a:satMod val="115000"/>
                </a:srgbClr>
              </a:gs>
              <a:gs pos="100000">
                <a:srgbClr val="37588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Oval 38"/>
          <p:cNvSpPr/>
          <p:nvPr/>
        </p:nvSpPr>
        <p:spPr>
          <a:xfrm>
            <a:off x="5029200" y="2617470"/>
            <a:ext cx="640080" cy="640080"/>
          </a:xfrm>
          <a:prstGeom prst="ellipse">
            <a:avLst/>
          </a:prstGeom>
          <a:solidFill>
            <a:srgbClr val="6E8FB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8800" dirty="0">
              <a:solidFill>
                <a:schemeClr val="bg1"/>
              </a:solidFill>
            </a:endParaRPr>
          </a:p>
        </p:txBody>
      </p:sp>
      <p:sp>
        <p:nvSpPr>
          <p:cNvPr id="29" name="TextBox 28"/>
          <p:cNvSpPr txBox="1"/>
          <p:nvPr/>
        </p:nvSpPr>
        <p:spPr>
          <a:xfrm>
            <a:off x="5707380" y="1183303"/>
            <a:ext cx="3436620" cy="3877985"/>
          </a:xfrm>
          <a:prstGeom prst="rect">
            <a:avLst/>
          </a:prstGeom>
          <a:noFill/>
        </p:spPr>
        <p:txBody>
          <a:bodyPr wrap="square" rtlCol="0">
            <a:spAutoFit/>
          </a:bodyPr>
          <a:lstStyle/>
          <a:p>
            <a:r>
              <a:rPr lang="en-US" sz="1400" b="1" u="sng" dirty="0" smtClean="0">
                <a:solidFill>
                  <a:srgbClr val="B0CA53"/>
                </a:solidFill>
              </a:rPr>
              <a:t>3.1  Starting with a Marketing Plan</a:t>
            </a:r>
          </a:p>
          <a:p>
            <a:pPr marL="357188" lvl="1" indent="-174625">
              <a:buFont typeface="Wingdings" panose="05000000000000000000" pitchFamily="2" charset="2"/>
              <a:buChar char="§"/>
            </a:pPr>
            <a:r>
              <a:rPr lang="en-US" sz="1200" dirty="0" smtClean="0">
                <a:solidFill>
                  <a:srgbClr val="B0CA53"/>
                </a:solidFill>
              </a:rPr>
              <a:t>3.1.1  Strategic Elements</a:t>
            </a:r>
          </a:p>
          <a:p>
            <a:pPr marL="357188" lvl="1" indent="-174625">
              <a:buFont typeface="Wingdings" panose="05000000000000000000" pitchFamily="2" charset="2"/>
              <a:buChar char="§"/>
            </a:pPr>
            <a:r>
              <a:rPr lang="en-US" sz="1200" dirty="0" smtClean="0">
                <a:solidFill>
                  <a:srgbClr val="B0CA53"/>
                </a:solidFill>
              </a:rPr>
              <a:t>3.1.2  Value Proposition</a:t>
            </a:r>
          </a:p>
          <a:p>
            <a:pPr marL="357188" lvl="1" indent="-174625">
              <a:buFont typeface="Wingdings" panose="05000000000000000000" pitchFamily="2" charset="2"/>
              <a:buChar char="§"/>
            </a:pPr>
            <a:r>
              <a:rPr lang="en-US" sz="1200" dirty="0">
                <a:solidFill>
                  <a:srgbClr val="B0CA53"/>
                </a:solidFill>
              </a:rPr>
              <a:t>3.1.3 </a:t>
            </a:r>
            <a:r>
              <a:rPr lang="en-US" sz="1200" dirty="0" smtClean="0">
                <a:solidFill>
                  <a:srgbClr val="B0CA53"/>
                </a:solidFill>
              </a:rPr>
              <a:t> Marketing </a:t>
            </a:r>
            <a:r>
              <a:rPr lang="en-US" sz="1200" dirty="0">
                <a:solidFill>
                  <a:srgbClr val="B0CA53"/>
                </a:solidFill>
              </a:rPr>
              <a:t>Mix</a:t>
            </a:r>
          </a:p>
          <a:p>
            <a:pPr marL="357188" lvl="1" indent="-174625">
              <a:buFont typeface="Wingdings" panose="05000000000000000000" pitchFamily="2" charset="2"/>
              <a:buChar char="§"/>
            </a:pPr>
            <a:r>
              <a:rPr lang="en-US" sz="1200" dirty="0" smtClean="0">
                <a:solidFill>
                  <a:srgbClr val="B0CA53"/>
                </a:solidFill>
              </a:rPr>
              <a:t>3.1.4  Branding and Market Positioning</a:t>
            </a:r>
          </a:p>
          <a:p>
            <a:pPr marL="357188" lvl="1" indent="-174625">
              <a:buFont typeface="Wingdings" panose="05000000000000000000" pitchFamily="2" charset="2"/>
              <a:buChar char="§"/>
            </a:pPr>
            <a:r>
              <a:rPr lang="en-US" sz="1200" dirty="0" smtClean="0">
                <a:solidFill>
                  <a:srgbClr val="B0CA53"/>
                </a:solidFill>
              </a:rPr>
              <a:t>3.1.5  Building Networks</a:t>
            </a:r>
          </a:p>
          <a:p>
            <a:pPr marL="357188" lvl="1" indent="-174625">
              <a:buFont typeface="Wingdings" panose="05000000000000000000" pitchFamily="2" charset="2"/>
              <a:buChar char="§"/>
            </a:pPr>
            <a:r>
              <a:rPr lang="en-US" sz="1200" dirty="0" smtClean="0">
                <a:solidFill>
                  <a:srgbClr val="B0CA53"/>
                </a:solidFill>
              </a:rPr>
              <a:t>3.1.6  Establishing Profile and Credibility</a:t>
            </a:r>
          </a:p>
          <a:p>
            <a:pPr marL="357188" lvl="1" indent="-174625">
              <a:buFont typeface="Wingdings" panose="05000000000000000000" pitchFamily="2" charset="2"/>
              <a:buChar char="§"/>
            </a:pPr>
            <a:r>
              <a:rPr lang="en-US" sz="1200" dirty="0" smtClean="0">
                <a:solidFill>
                  <a:srgbClr val="B0CA53"/>
                </a:solidFill>
              </a:rPr>
              <a:t>3.1.7  Relationship Marketing</a:t>
            </a:r>
          </a:p>
          <a:p>
            <a:pPr marL="357188" lvl="1" indent="-174625">
              <a:buFont typeface="Wingdings" panose="05000000000000000000" pitchFamily="2" charset="2"/>
              <a:buChar char="§"/>
            </a:pPr>
            <a:r>
              <a:rPr lang="en-US" sz="1200" dirty="0" smtClean="0">
                <a:solidFill>
                  <a:srgbClr val="B0CA53"/>
                </a:solidFill>
              </a:rPr>
              <a:t>3.1.8  Promotional Materials</a:t>
            </a:r>
          </a:p>
          <a:p>
            <a:pPr indent="-368300"/>
            <a:r>
              <a:rPr lang="en-US" sz="1400" b="1" u="sng" dirty="0" smtClean="0">
                <a:solidFill>
                  <a:srgbClr val="A8C6DF"/>
                </a:solidFill>
              </a:rPr>
              <a:t>3.2  Developing an Online Strategy</a:t>
            </a:r>
            <a:endParaRPr lang="en-US" sz="1400" b="1" u="sng" dirty="0">
              <a:solidFill>
                <a:srgbClr val="A8C6DF"/>
              </a:solidFill>
            </a:endParaRPr>
          </a:p>
          <a:p>
            <a:pPr marL="357188" lvl="1" indent="-174625">
              <a:buFont typeface="Wingdings" panose="05000000000000000000" pitchFamily="2" charset="2"/>
              <a:buChar char="§"/>
            </a:pPr>
            <a:r>
              <a:rPr lang="en-US" sz="1200" dirty="0" smtClean="0">
                <a:solidFill>
                  <a:srgbClr val="A8C6DF"/>
                </a:solidFill>
              </a:rPr>
              <a:t>3.2.1  Establishing an Online </a:t>
            </a:r>
            <a:r>
              <a:rPr lang="en-US" sz="1200" dirty="0">
                <a:solidFill>
                  <a:srgbClr val="A8C6DF"/>
                </a:solidFill>
              </a:rPr>
              <a:t>P</a:t>
            </a:r>
            <a:r>
              <a:rPr lang="en-US" sz="1200" dirty="0" smtClean="0">
                <a:solidFill>
                  <a:srgbClr val="A8C6DF"/>
                </a:solidFill>
              </a:rPr>
              <a:t>resence</a:t>
            </a:r>
          </a:p>
          <a:p>
            <a:pPr marL="357188" lvl="1" indent="-174625">
              <a:buFont typeface="Wingdings" panose="05000000000000000000" pitchFamily="2" charset="2"/>
              <a:buChar char="§"/>
            </a:pPr>
            <a:r>
              <a:rPr lang="en-US" sz="1200" dirty="0" smtClean="0">
                <a:solidFill>
                  <a:srgbClr val="A8C6DF"/>
                </a:solidFill>
              </a:rPr>
              <a:t>3.2.2  Developing an Effective Website</a:t>
            </a:r>
          </a:p>
          <a:p>
            <a:pPr marL="357188" lvl="1" indent="-174625">
              <a:buFont typeface="Wingdings" panose="05000000000000000000" pitchFamily="2" charset="2"/>
              <a:buChar char="§"/>
            </a:pPr>
            <a:r>
              <a:rPr lang="en-US" sz="1200" dirty="0" smtClean="0">
                <a:solidFill>
                  <a:srgbClr val="A8C6DF"/>
                </a:solidFill>
              </a:rPr>
              <a:t>3.2.3  Social Media Marketing</a:t>
            </a:r>
          </a:p>
          <a:p>
            <a:pPr marL="357188" lvl="1" indent="-174625">
              <a:buFont typeface="Wingdings" panose="05000000000000000000" pitchFamily="2" charset="2"/>
              <a:buChar char="§"/>
            </a:pPr>
            <a:r>
              <a:rPr lang="en-US" sz="1200" dirty="0" smtClean="0">
                <a:solidFill>
                  <a:srgbClr val="A8C6DF"/>
                </a:solidFill>
              </a:rPr>
              <a:t>3.2.4  Cloud-Based Productivity Tools</a:t>
            </a:r>
            <a:endParaRPr lang="en-US" sz="1200" dirty="0">
              <a:solidFill>
                <a:srgbClr val="A8C6DF"/>
              </a:solidFill>
            </a:endParaRPr>
          </a:p>
          <a:p>
            <a:pPr indent="-368300"/>
            <a:r>
              <a:rPr lang="en-US" sz="1400" b="1" u="sng" dirty="0" smtClean="0">
                <a:solidFill>
                  <a:srgbClr val="A8C6DF"/>
                </a:solidFill>
              </a:rPr>
              <a:t>3.3  Winning Business</a:t>
            </a:r>
            <a:endParaRPr lang="en-US" sz="1400" b="1" u="sng" dirty="0">
              <a:solidFill>
                <a:srgbClr val="A8C6DF"/>
              </a:solidFill>
            </a:endParaRPr>
          </a:p>
          <a:p>
            <a:pPr marL="357188" lvl="1" indent="-174625">
              <a:buFont typeface="Wingdings" panose="05000000000000000000" pitchFamily="2" charset="2"/>
              <a:buChar char="§"/>
            </a:pPr>
            <a:r>
              <a:rPr lang="en-US" sz="1200" dirty="0" smtClean="0">
                <a:solidFill>
                  <a:srgbClr val="A8C6DF"/>
                </a:solidFill>
              </a:rPr>
              <a:t>3.3.1  Customizing Solutions</a:t>
            </a:r>
          </a:p>
          <a:p>
            <a:pPr marL="357188" lvl="1" indent="-174625">
              <a:buFont typeface="Wingdings" panose="05000000000000000000" pitchFamily="2" charset="2"/>
              <a:buChar char="§"/>
            </a:pPr>
            <a:r>
              <a:rPr lang="en-US" sz="1200" dirty="0" smtClean="0">
                <a:solidFill>
                  <a:srgbClr val="A8C6DF"/>
                </a:solidFill>
              </a:rPr>
              <a:t>3.3.2  Costing and Pricing</a:t>
            </a:r>
          </a:p>
          <a:p>
            <a:pPr marL="357188" lvl="1" indent="-174625">
              <a:buFont typeface="Wingdings" panose="05000000000000000000" pitchFamily="2" charset="2"/>
              <a:buChar char="§"/>
            </a:pPr>
            <a:r>
              <a:rPr lang="en-US" sz="1200" dirty="0" smtClean="0">
                <a:solidFill>
                  <a:srgbClr val="A8C6DF"/>
                </a:solidFill>
              </a:rPr>
              <a:t>3.3.3  Proposal Writing</a:t>
            </a:r>
          </a:p>
          <a:p>
            <a:pPr marL="357188" lvl="1" indent="-174625">
              <a:buFont typeface="Wingdings" panose="05000000000000000000" pitchFamily="2" charset="2"/>
              <a:buChar char="§"/>
            </a:pPr>
            <a:r>
              <a:rPr lang="en-US" sz="1200" dirty="0" smtClean="0">
                <a:solidFill>
                  <a:srgbClr val="A8C6DF"/>
                </a:solidFill>
              </a:rPr>
              <a:t>3.3.4  Working with Government</a:t>
            </a:r>
          </a:p>
          <a:p>
            <a:pPr marL="357188" lvl="1" indent="-174625">
              <a:buFont typeface="Wingdings" panose="05000000000000000000" pitchFamily="2" charset="2"/>
              <a:buChar char="§"/>
            </a:pPr>
            <a:r>
              <a:rPr lang="en-US" sz="1200" dirty="0" smtClean="0">
                <a:solidFill>
                  <a:srgbClr val="A8C6DF"/>
                </a:solidFill>
              </a:rPr>
              <a:t>3.3.5  Pursuing IFI Opportunities</a:t>
            </a:r>
            <a:endParaRPr lang="en-US" dirty="0"/>
          </a:p>
        </p:txBody>
      </p:sp>
      <p:sp>
        <p:nvSpPr>
          <p:cNvPr id="24" name="Oval 23"/>
          <p:cNvSpPr/>
          <p:nvPr/>
        </p:nvSpPr>
        <p:spPr>
          <a:xfrm>
            <a:off x="5029200" y="1276350"/>
            <a:ext cx="640080" cy="640080"/>
          </a:xfrm>
          <a:prstGeom prst="ellipse">
            <a:avLst/>
          </a:prstGeom>
          <a:solidFill>
            <a:srgbClr val="B0CA5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8800" dirty="0">
              <a:solidFill>
                <a:schemeClr val="bg1"/>
              </a:solidFill>
            </a:endParaRPr>
          </a:p>
        </p:txBody>
      </p:sp>
      <p:grpSp>
        <p:nvGrpSpPr>
          <p:cNvPr id="4" name="Group 24"/>
          <p:cNvGrpSpPr/>
          <p:nvPr/>
        </p:nvGrpSpPr>
        <p:grpSpPr>
          <a:xfrm>
            <a:off x="5158740" y="2765602"/>
            <a:ext cx="381000" cy="339548"/>
            <a:chOff x="4119563" y="1465263"/>
            <a:chExt cx="908050" cy="895350"/>
          </a:xfrm>
          <a:solidFill>
            <a:schemeClr val="bg1"/>
          </a:solidFill>
        </p:grpSpPr>
        <p:sp>
          <p:nvSpPr>
            <p:cNvPr id="26" name="Freeform 62"/>
            <p:cNvSpPr>
              <a:spLocks noEditPoints="1"/>
            </p:cNvSpPr>
            <p:nvPr/>
          </p:nvSpPr>
          <p:spPr bwMode="auto">
            <a:xfrm>
              <a:off x="4119563" y="1465263"/>
              <a:ext cx="908050" cy="895350"/>
            </a:xfrm>
            <a:custGeom>
              <a:avLst/>
              <a:gdLst>
                <a:gd name="T0" fmla="*/ 131 w 263"/>
                <a:gd name="T1" fmla="*/ 0 h 262"/>
                <a:gd name="T2" fmla="*/ 0 w 263"/>
                <a:gd name="T3" fmla="*/ 131 h 262"/>
                <a:gd name="T4" fmla="*/ 131 w 263"/>
                <a:gd name="T5" fmla="*/ 262 h 262"/>
                <a:gd name="T6" fmla="*/ 263 w 263"/>
                <a:gd name="T7" fmla="*/ 131 h 262"/>
                <a:gd name="T8" fmla="*/ 131 w 263"/>
                <a:gd name="T9" fmla="*/ 0 h 262"/>
                <a:gd name="T10" fmla="*/ 131 w 263"/>
                <a:gd name="T11" fmla="*/ 240 h 262"/>
                <a:gd name="T12" fmla="*/ 22 w 263"/>
                <a:gd name="T13" fmla="*/ 131 h 262"/>
                <a:gd name="T14" fmla="*/ 131 w 263"/>
                <a:gd name="T15" fmla="*/ 21 h 262"/>
                <a:gd name="T16" fmla="*/ 241 w 263"/>
                <a:gd name="T17" fmla="*/ 131 h 262"/>
                <a:gd name="T18" fmla="*/ 131 w 263"/>
                <a:gd name="T19" fmla="*/ 24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2">
                  <a:moveTo>
                    <a:pt x="131" y="0"/>
                  </a:moveTo>
                  <a:cubicBezTo>
                    <a:pt x="59" y="0"/>
                    <a:pt x="0" y="58"/>
                    <a:pt x="0" y="131"/>
                  </a:cubicBezTo>
                  <a:cubicBezTo>
                    <a:pt x="0" y="203"/>
                    <a:pt x="59" y="262"/>
                    <a:pt x="131" y="262"/>
                  </a:cubicBezTo>
                  <a:cubicBezTo>
                    <a:pt x="204" y="262"/>
                    <a:pt x="263" y="203"/>
                    <a:pt x="263" y="131"/>
                  </a:cubicBezTo>
                  <a:cubicBezTo>
                    <a:pt x="263" y="58"/>
                    <a:pt x="204" y="0"/>
                    <a:pt x="131" y="0"/>
                  </a:cubicBezTo>
                  <a:close/>
                  <a:moveTo>
                    <a:pt x="131" y="240"/>
                  </a:moveTo>
                  <a:cubicBezTo>
                    <a:pt x="71" y="240"/>
                    <a:pt x="22" y="191"/>
                    <a:pt x="22" y="131"/>
                  </a:cubicBezTo>
                  <a:cubicBezTo>
                    <a:pt x="22" y="70"/>
                    <a:pt x="71" y="21"/>
                    <a:pt x="131" y="21"/>
                  </a:cubicBezTo>
                  <a:cubicBezTo>
                    <a:pt x="192" y="21"/>
                    <a:pt x="241" y="70"/>
                    <a:pt x="241" y="131"/>
                  </a:cubicBezTo>
                  <a:cubicBezTo>
                    <a:pt x="241" y="191"/>
                    <a:pt x="192" y="240"/>
                    <a:pt x="131"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cs typeface="+mn-cs"/>
              </a:endParaRPr>
            </a:p>
          </p:txBody>
        </p:sp>
        <p:sp>
          <p:nvSpPr>
            <p:cNvPr id="32" name="Freeform 63"/>
            <p:cNvSpPr>
              <a:spLocks/>
            </p:cNvSpPr>
            <p:nvPr/>
          </p:nvSpPr>
          <p:spPr bwMode="auto">
            <a:xfrm>
              <a:off x="4360863" y="1677988"/>
              <a:ext cx="317500" cy="444500"/>
            </a:xfrm>
            <a:custGeom>
              <a:avLst/>
              <a:gdLst>
                <a:gd name="T0" fmla="*/ 92 w 92"/>
                <a:gd name="T1" fmla="*/ 130 h 130"/>
                <a:gd name="T2" fmla="*/ 92 w 92"/>
                <a:gd name="T3" fmla="*/ 0 h 130"/>
                <a:gd name="T4" fmla="*/ 0 w 92"/>
                <a:gd name="T5" fmla="*/ 91 h 130"/>
                <a:gd name="T6" fmla="*/ 92 w 92"/>
                <a:gd name="T7" fmla="*/ 130 h 130"/>
              </a:gdLst>
              <a:ahLst/>
              <a:cxnLst>
                <a:cxn ang="0">
                  <a:pos x="T0" y="T1"/>
                </a:cxn>
                <a:cxn ang="0">
                  <a:pos x="T2" y="T3"/>
                </a:cxn>
                <a:cxn ang="0">
                  <a:pos x="T4" y="T5"/>
                </a:cxn>
                <a:cxn ang="0">
                  <a:pos x="T6" y="T7"/>
                </a:cxn>
              </a:cxnLst>
              <a:rect l="0" t="0" r="r" b="b"/>
              <a:pathLst>
                <a:path w="92" h="130">
                  <a:moveTo>
                    <a:pt x="92" y="130"/>
                  </a:moveTo>
                  <a:cubicBezTo>
                    <a:pt x="92" y="0"/>
                    <a:pt x="92" y="0"/>
                    <a:pt x="92" y="0"/>
                  </a:cubicBezTo>
                  <a:cubicBezTo>
                    <a:pt x="0" y="91"/>
                    <a:pt x="0" y="91"/>
                    <a:pt x="0" y="91"/>
                  </a:cubicBezTo>
                  <a:cubicBezTo>
                    <a:pt x="62" y="91"/>
                    <a:pt x="92" y="130"/>
                    <a:pt x="92"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cs typeface="+mn-cs"/>
              </a:endParaRPr>
            </a:p>
          </p:txBody>
        </p:sp>
      </p:grpSp>
      <p:sp>
        <p:nvSpPr>
          <p:cNvPr id="33" name="Freeform 64"/>
          <p:cNvSpPr>
            <a:spLocks noEditPoints="1"/>
          </p:cNvSpPr>
          <p:nvPr/>
        </p:nvSpPr>
        <p:spPr bwMode="auto">
          <a:xfrm>
            <a:off x="5212336" y="1398270"/>
            <a:ext cx="304800" cy="335280"/>
          </a:xfrm>
          <a:custGeom>
            <a:avLst/>
            <a:gdLst>
              <a:gd name="T0" fmla="*/ 457005 w 235"/>
              <a:gd name="T1" fmla="*/ 603561 h 312"/>
              <a:gd name="T2" fmla="*/ 0 w 235"/>
              <a:gd name="T3" fmla="*/ 603561 h 312"/>
              <a:gd name="T4" fmla="*/ 0 w 235"/>
              <a:gd name="T5" fmla="*/ 564871 h 312"/>
              <a:gd name="T6" fmla="*/ 54684 w 235"/>
              <a:gd name="T7" fmla="*/ 520378 h 312"/>
              <a:gd name="T8" fmla="*/ 406227 w 235"/>
              <a:gd name="T9" fmla="*/ 520378 h 312"/>
              <a:gd name="T10" fmla="*/ 458958 w 235"/>
              <a:gd name="T11" fmla="*/ 564871 h 312"/>
              <a:gd name="T12" fmla="*/ 457005 w 235"/>
              <a:gd name="T13" fmla="*/ 603561 h 312"/>
              <a:gd name="T14" fmla="*/ 66402 w 235"/>
              <a:gd name="T15" fmla="*/ 483623 h 312"/>
              <a:gd name="T16" fmla="*/ 99604 w 235"/>
              <a:gd name="T17" fmla="*/ 379160 h 312"/>
              <a:gd name="T18" fmla="*/ 357401 w 235"/>
              <a:gd name="T19" fmla="*/ 379160 h 312"/>
              <a:gd name="T20" fmla="*/ 390603 w 235"/>
              <a:gd name="T21" fmla="*/ 483623 h 312"/>
              <a:gd name="T22" fmla="*/ 66402 w 235"/>
              <a:gd name="T23" fmla="*/ 483623 h 312"/>
              <a:gd name="T24" fmla="*/ 119134 w 235"/>
              <a:gd name="T25" fmla="*/ 317256 h 312"/>
              <a:gd name="T26" fmla="*/ 152335 w 235"/>
              <a:gd name="T27" fmla="*/ 212794 h 312"/>
              <a:gd name="T28" fmla="*/ 304670 w 235"/>
              <a:gd name="T29" fmla="*/ 212794 h 312"/>
              <a:gd name="T30" fmla="*/ 337871 w 235"/>
              <a:gd name="T31" fmla="*/ 317256 h 312"/>
              <a:gd name="T32" fmla="*/ 119134 w 235"/>
              <a:gd name="T33" fmla="*/ 317256 h 312"/>
              <a:gd name="T34" fmla="*/ 205066 w 235"/>
              <a:gd name="T35" fmla="*/ 50297 h 312"/>
              <a:gd name="T36" fmla="*/ 253892 w 235"/>
              <a:gd name="T37" fmla="*/ 50297 h 312"/>
              <a:gd name="T38" fmla="*/ 285140 w 235"/>
              <a:gd name="T39" fmla="*/ 150890 h 312"/>
              <a:gd name="T40" fmla="*/ 171865 w 235"/>
              <a:gd name="T41" fmla="*/ 150890 h 312"/>
              <a:gd name="T42" fmla="*/ 205066 w 235"/>
              <a:gd name="T43" fmla="*/ 50297 h 3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 h="312">
                <a:moveTo>
                  <a:pt x="234" y="312"/>
                </a:moveTo>
                <a:cubicBezTo>
                  <a:pt x="0" y="312"/>
                  <a:pt x="0" y="312"/>
                  <a:pt x="0" y="312"/>
                </a:cubicBezTo>
                <a:cubicBezTo>
                  <a:pt x="0" y="292"/>
                  <a:pt x="0" y="292"/>
                  <a:pt x="0" y="292"/>
                </a:cubicBezTo>
                <a:cubicBezTo>
                  <a:pt x="28" y="269"/>
                  <a:pt x="28" y="269"/>
                  <a:pt x="28" y="269"/>
                </a:cubicBezTo>
                <a:cubicBezTo>
                  <a:pt x="208" y="269"/>
                  <a:pt x="208" y="269"/>
                  <a:pt x="208" y="269"/>
                </a:cubicBezTo>
                <a:cubicBezTo>
                  <a:pt x="235" y="292"/>
                  <a:pt x="235" y="292"/>
                  <a:pt x="235" y="292"/>
                </a:cubicBezTo>
                <a:lnTo>
                  <a:pt x="234" y="312"/>
                </a:lnTo>
                <a:close/>
                <a:moveTo>
                  <a:pt x="34" y="250"/>
                </a:moveTo>
                <a:cubicBezTo>
                  <a:pt x="51" y="196"/>
                  <a:pt x="51" y="196"/>
                  <a:pt x="51" y="196"/>
                </a:cubicBezTo>
                <a:cubicBezTo>
                  <a:pt x="183" y="196"/>
                  <a:pt x="183" y="196"/>
                  <a:pt x="183" y="196"/>
                </a:cubicBezTo>
                <a:cubicBezTo>
                  <a:pt x="200" y="250"/>
                  <a:pt x="200" y="250"/>
                  <a:pt x="200" y="250"/>
                </a:cubicBezTo>
                <a:lnTo>
                  <a:pt x="34" y="250"/>
                </a:lnTo>
                <a:close/>
                <a:moveTo>
                  <a:pt x="61" y="164"/>
                </a:moveTo>
                <a:cubicBezTo>
                  <a:pt x="78" y="110"/>
                  <a:pt x="78" y="110"/>
                  <a:pt x="78" y="110"/>
                </a:cubicBezTo>
                <a:cubicBezTo>
                  <a:pt x="156" y="110"/>
                  <a:pt x="156" y="110"/>
                  <a:pt x="156" y="110"/>
                </a:cubicBezTo>
                <a:cubicBezTo>
                  <a:pt x="173" y="164"/>
                  <a:pt x="173" y="164"/>
                  <a:pt x="173" y="164"/>
                </a:cubicBezTo>
                <a:lnTo>
                  <a:pt x="61" y="164"/>
                </a:lnTo>
                <a:close/>
                <a:moveTo>
                  <a:pt x="105" y="26"/>
                </a:moveTo>
                <a:cubicBezTo>
                  <a:pt x="105" y="26"/>
                  <a:pt x="117" y="0"/>
                  <a:pt x="130" y="26"/>
                </a:cubicBezTo>
                <a:cubicBezTo>
                  <a:pt x="146" y="78"/>
                  <a:pt x="146" y="78"/>
                  <a:pt x="146" y="78"/>
                </a:cubicBezTo>
                <a:cubicBezTo>
                  <a:pt x="88" y="78"/>
                  <a:pt x="88" y="78"/>
                  <a:pt x="88" y="78"/>
                </a:cubicBezTo>
                <a:lnTo>
                  <a:pt x="105"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5" name="Group 14"/>
          <p:cNvGrpSpPr/>
          <p:nvPr/>
        </p:nvGrpSpPr>
        <p:grpSpPr>
          <a:xfrm>
            <a:off x="5242432" y="3943350"/>
            <a:ext cx="228600" cy="289560"/>
            <a:chOff x="2255043" y="1348583"/>
            <a:chExt cx="366713" cy="455613"/>
          </a:xfrm>
          <a:solidFill>
            <a:schemeClr val="bg1"/>
          </a:solidFill>
        </p:grpSpPr>
        <p:sp>
          <p:nvSpPr>
            <p:cNvPr id="35" name="Freeform 5"/>
            <p:cNvSpPr>
              <a:spLocks/>
            </p:cNvSpPr>
            <p:nvPr/>
          </p:nvSpPr>
          <p:spPr bwMode="auto">
            <a:xfrm>
              <a:off x="2255043" y="1537496"/>
              <a:ext cx="366713" cy="153988"/>
            </a:xfrm>
            <a:custGeom>
              <a:avLst/>
              <a:gdLst>
                <a:gd name="T0" fmla="*/ 49 w 97"/>
                <a:gd name="T1" fmla="*/ 16 h 41"/>
                <a:gd name="T2" fmla="*/ 2 w 97"/>
                <a:gd name="T3" fmla="*/ 0 h 41"/>
                <a:gd name="T4" fmla="*/ 0 w 97"/>
                <a:gd name="T5" fmla="*/ 5 h 41"/>
                <a:gd name="T6" fmla="*/ 0 w 97"/>
                <a:gd name="T7" fmla="*/ 20 h 41"/>
                <a:gd name="T8" fmla="*/ 49 w 97"/>
                <a:gd name="T9" fmla="*/ 41 h 41"/>
                <a:gd name="T10" fmla="*/ 97 w 97"/>
                <a:gd name="T11" fmla="*/ 20 h 41"/>
                <a:gd name="T12" fmla="*/ 97 w 97"/>
                <a:gd name="T13" fmla="*/ 5 h 41"/>
                <a:gd name="T14" fmla="*/ 96 w 97"/>
                <a:gd name="T15" fmla="*/ 0 h 41"/>
                <a:gd name="T16" fmla="*/ 49 w 97"/>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1">
                  <a:moveTo>
                    <a:pt x="49" y="16"/>
                  </a:moveTo>
                  <a:cubicBezTo>
                    <a:pt x="26" y="16"/>
                    <a:pt x="7" y="9"/>
                    <a:pt x="2" y="0"/>
                  </a:cubicBezTo>
                  <a:cubicBezTo>
                    <a:pt x="1" y="2"/>
                    <a:pt x="0" y="4"/>
                    <a:pt x="0" y="5"/>
                  </a:cubicBezTo>
                  <a:cubicBezTo>
                    <a:pt x="0" y="20"/>
                    <a:pt x="0" y="20"/>
                    <a:pt x="0" y="20"/>
                  </a:cubicBezTo>
                  <a:cubicBezTo>
                    <a:pt x="0" y="32"/>
                    <a:pt x="22" y="41"/>
                    <a:pt x="49" y="41"/>
                  </a:cubicBezTo>
                  <a:cubicBezTo>
                    <a:pt x="76" y="41"/>
                    <a:pt x="97" y="32"/>
                    <a:pt x="97" y="20"/>
                  </a:cubicBezTo>
                  <a:cubicBezTo>
                    <a:pt x="97" y="5"/>
                    <a:pt x="97" y="5"/>
                    <a:pt x="97" y="5"/>
                  </a:cubicBezTo>
                  <a:cubicBezTo>
                    <a:pt x="97" y="4"/>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cs typeface="+mn-cs"/>
              </a:endParaRPr>
            </a:p>
          </p:txBody>
        </p:sp>
        <p:sp>
          <p:nvSpPr>
            <p:cNvPr id="36" name="Freeform 6"/>
            <p:cNvSpPr>
              <a:spLocks/>
            </p:cNvSpPr>
            <p:nvPr/>
          </p:nvSpPr>
          <p:spPr bwMode="auto">
            <a:xfrm>
              <a:off x="2255043" y="1653383"/>
              <a:ext cx="366713" cy="150813"/>
            </a:xfrm>
            <a:custGeom>
              <a:avLst/>
              <a:gdLst>
                <a:gd name="T0" fmla="*/ 49 w 97"/>
                <a:gd name="T1" fmla="*/ 16 h 40"/>
                <a:gd name="T2" fmla="*/ 2 w 97"/>
                <a:gd name="T3" fmla="*/ 0 h 40"/>
                <a:gd name="T4" fmla="*/ 0 w 97"/>
                <a:gd name="T5" fmla="*/ 5 h 40"/>
                <a:gd name="T6" fmla="*/ 0 w 97"/>
                <a:gd name="T7" fmla="*/ 20 h 40"/>
                <a:gd name="T8" fmla="*/ 49 w 97"/>
                <a:gd name="T9" fmla="*/ 40 h 40"/>
                <a:gd name="T10" fmla="*/ 97 w 97"/>
                <a:gd name="T11" fmla="*/ 20 h 40"/>
                <a:gd name="T12" fmla="*/ 97 w 97"/>
                <a:gd name="T13" fmla="*/ 5 h 40"/>
                <a:gd name="T14" fmla="*/ 96 w 97"/>
                <a:gd name="T15" fmla="*/ 0 h 40"/>
                <a:gd name="T16" fmla="*/ 49 w 97"/>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7" y="31"/>
                    <a:pt x="97" y="20"/>
                  </a:cubicBezTo>
                  <a:cubicBezTo>
                    <a:pt x="97" y="5"/>
                    <a:pt x="97" y="5"/>
                    <a:pt x="97" y="5"/>
                  </a:cubicBezTo>
                  <a:cubicBezTo>
                    <a:pt x="97"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cs typeface="+mn-cs"/>
              </a:endParaRPr>
            </a:p>
          </p:txBody>
        </p:sp>
        <p:sp>
          <p:nvSpPr>
            <p:cNvPr id="37" name="Freeform 7"/>
            <p:cNvSpPr>
              <a:spLocks/>
            </p:cNvSpPr>
            <p:nvPr/>
          </p:nvSpPr>
          <p:spPr bwMode="auto">
            <a:xfrm>
              <a:off x="2255043" y="1427958"/>
              <a:ext cx="366713" cy="150813"/>
            </a:xfrm>
            <a:custGeom>
              <a:avLst/>
              <a:gdLst>
                <a:gd name="T0" fmla="*/ 96 w 97"/>
                <a:gd name="T1" fmla="*/ 0 h 40"/>
                <a:gd name="T2" fmla="*/ 49 w 97"/>
                <a:gd name="T3" fmla="*/ 15 h 40"/>
                <a:gd name="T4" fmla="*/ 1 w 97"/>
                <a:gd name="T5" fmla="*/ 0 h 40"/>
                <a:gd name="T6" fmla="*/ 0 w 97"/>
                <a:gd name="T7" fmla="*/ 4 h 40"/>
                <a:gd name="T8" fmla="*/ 0 w 97"/>
                <a:gd name="T9" fmla="*/ 19 h 40"/>
                <a:gd name="T10" fmla="*/ 49 w 97"/>
                <a:gd name="T11" fmla="*/ 40 h 40"/>
                <a:gd name="T12" fmla="*/ 97 w 97"/>
                <a:gd name="T13" fmla="*/ 19 h 40"/>
                <a:gd name="T14" fmla="*/ 97 w 97"/>
                <a:gd name="T15" fmla="*/ 4 h 40"/>
                <a:gd name="T16" fmla="*/ 96 w 97"/>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0">
                  <a:moveTo>
                    <a:pt x="96" y="0"/>
                  </a:moveTo>
                  <a:cubicBezTo>
                    <a:pt x="95" y="8"/>
                    <a:pt x="74" y="15"/>
                    <a:pt x="49" y="15"/>
                  </a:cubicBezTo>
                  <a:cubicBezTo>
                    <a:pt x="23" y="15"/>
                    <a:pt x="2" y="8"/>
                    <a:pt x="1" y="0"/>
                  </a:cubicBezTo>
                  <a:cubicBezTo>
                    <a:pt x="1" y="1"/>
                    <a:pt x="0" y="3"/>
                    <a:pt x="0" y="4"/>
                  </a:cubicBezTo>
                  <a:cubicBezTo>
                    <a:pt x="0" y="19"/>
                    <a:pt x="0" y="19"/>
                    <a:pt x="0" y="19"/>
                  </a:cubicBezTo>
                  <a:cubicBezTo>
                    <a:pt x="0" y="31"/>
                    <a:pt x="22" y="40"/>
                    <a:pt x="49" y="40"/>
                  </a:cubicBezTo>
                  <a:cubicBezTo>
                    <a:pt x="76" y="40"/>
                    <a:pt x="97" y="31"/>
                    <a:pt x="97" y="19"/>
                  </a:cubicBezTo>
                  <a:cubicBezTo>
                    <a:pt x="97" y="4"/>
                    <a:pt x="97" y="4"/>
                    <a:pt x="97" y="4"/>
                  </a:cubicBezTo>
                  <a:cubicBezTo>
                    <a:pt x="97"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cs typeface="+mn-cs"/>
              </a:endParaRPr>
            </a:p>
          </p:txBody>
        </p:sp>
        <p:sp>
          <p:nvSpPr>
            <p:cNvPr id="38" name="Oval 8"/>
            <p:cNvSpPr>
              <a:spLocks noChangeArrowheads="1"/>
            </p:cNvSpPr>
            <p:nvPr/>
          </p:nvSpPr>
          <p:spPr bwMode="auto">
            <a:xfrm>
              <a:off x="2258218" y="1348583"/>
              <a:ext cx="358775" cy="1174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cs typeface="+mn-cs"/>
              </a:endParaRPr>
            </a:p>
          </p:txBody>
        </p:sp>
      </p:grpSp>
      <p:sp>
        <p:nvSpPr>
          <p:cNvPr id="40" name="Oval 39"/>
          <p:cNvSpPr/>
          <p:nvPr/>
        </p:nvSpPr>
        <p:spPr>
          <a:xfrm>
            <a:off x="5029200" y="3790950"/>
            <a:ext cx="640080" cy="640080"/>
          </a:xfrm>
          <a:prstGeom prst="ellipse">
            <a:avLst/>
          </a:prstGeom>
          <a:solidFill>
            <a:srgbClr val="A8C6DF">
              <a:alpha val="53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8800" dirty="0">
              <a:solidFill>
                <a:schemeClr val="bg1"/>
              </a:solidFill>
            </a:endParaRPr>
          </a:p>
        </p:txBody>
      </p:sp>
      <p:grpSp>
        <p:nvGrpSpPr>
          <p:cNvPr id="6" name="Group 4"/>
          <p:cNvGrpSpPr/>
          <p:nvPr/>
        </p:nvGrpSpPr>
        <p:grpSpPr>
          <a:xfrm>
            <a:off x="4836160" y="276820"/>
            <a:ext cx="4384040" cy="923330"/>
            <a:chOff x="4836160" y="276820"/>
            <a:chExt cx="4384040" cy="923330"/>
          </a:xfrm>
        </p:grpSpPr>
        <p:sp>
          <p:nvSpPr>
            <p:cNvPr id="23" name="TextBox 22"/>
            <p:cNvSpPr txBox="1"/>
            <p:nvPr/>
          </p:nvSpPr>
          <p:spPr>
            <a:xfrm>
              <a:off x="5638800" y="276820"/>
              <a:ext cx="990600" cy="923330"/>
            </a:xfrm>
            <a:prstGeom prst="rect">
              <a:avLst/>
            </a:prstGeom>
            <a:noFill/>
          </p:spPr>
          <p:txBody>
            <a:bodyPr wrap="square" rtlCol="0">
              <a:spAutoFit/>
            </a:bodyPr>
            <a:lstStyle/>
            <a:p>
              <a:pPr algn="ctr"/>
              <a:r>
                <a:rPr lang="en-US" sz="5400" dirty="0" smtClean="0">
                  <a:solidFill>
                    <a:srgbClr val="B0CA53"/>
                  </a:solidFill>
                  <a:effectLst>
                    <a:outerShdw blurRad="38100" dist="38100" dir="2700000" algn="tl">
                      <a:srgbClr val="000000">
                        <a:alpha val="43137"/>
                      </a:srgbClr>
                    </a:outerShdw>
                  </a:effectLst>
                </a:rPr>
                <a:t>3</a:t>
              </a:r>
              <a:endParaRPr lang="en-US" sz="5400" dirty="0">
                <a:solidFill>
                  <a:srgbClr val="B0CA53"/>
                </a:solidFill>
                <a:effectLst>
                  <a:outerShdw blurRad="38100" dist="38100" dir="2700000" algn="tl">
                    <a:srgbClr val="000000">
                      <a:alpha val="43137"/>
                    </a:srgbClr>
                  </a:outerShdw>
                </a:effectLst>
              </a:endParaRPr>
            </a:p>
          </p:txBody>
        </p:sp>
        <p:sp>
          <p:nvSpPr>
            <p:cNvPr id="30" name="TextBox 29"/>
            <p:cNvSpPr txBox="1"/>
            <p:nvPr/>
          </p:nvSpPr>
          <p:spPr>
            <a:xfrm>
              <a:off x="6477000" y="405624"/>
              <a:ext cx="2743200" cy="667299"/>
            </a:xfrm>
            <a:prstGeom prst="rect">
              <a:avLst/>
            </a:prstGeom>
            <a:noFill/>
          </p:spPr>
          <p:txBody>
            <a:bodyPr wrap="square" rtlCol="0">
              <a:spAutoFit/>
            </a:bodyPr>
            <a:lstStyle/>
            <a:p>
              <a:pPr>
                <a:lnSpc>
                  <a:spcPts val="2200"/>
                </a:lnSpc>
              </a:pPr>
              <a:r>
                <a:rPr lang="en-US" sz="2400" b="1" dirty="0" smtClean="0">
                  <a:solidFill>
                    <a:srgbClr val="B0CA53"/>
                  </a:solidFill>
                  <a:effectLst>
                    <a:outerShdw blurRad="38100" dist="38100" dir="2700000" algn="tl">
                      <a:srgbClr val="000000">
                        <a:alpha val="43137"/>
                      </a:srgbClr>
                    </a:outerShdw>
                  </a:effectLst>
                  <a:latin typeface="+mj-lt"/>
                </a:rPr>
                <a:t>Developing a Marketing Strategy</a:t>
              </a:r>
              <a:endParaRPr lang="en-US" sz="1400" b="1" dirty="0" smtClean="0">
                <a:solidFill>
                  <a:srgbClr val="B0CA53"/>
                </a:solidFill>
                <a:effectLst>
                  <a:outerShdw blurRad="38100" dist="38100" dir="2700000" algn="tl">
                    <a:srgbClr val="000000">
                      <a:alpha val="43137"/>
                    </a:srgbClr>
                  </a:outerShdw>
                </a:effectLst>
                <a:latin typeface="+mj-lt"/>
              </a:endParaRPr>
            </a:p>
          </p:txBody>
        </p:sp>
        <p:sp>
          <p:nvSpPr>
            <p:cNvPr id="28" name="Rectangle 27"/>
            <p:cNvSpPr/>
            <p:nvPr/>
          </p:nvSpPr>
          <p:spPr>
            <a:xfrm>
              <a:off x="5334000" y="514350"/>
              <a:ext cx="703591" cy="400110"/>
            </a:xfrm>
            <a:prstGeom prst="rect">
              <a:avLst/>
            </a:prstGeom>
          </p:spPr>
          <p:txBody>
            <a:bodyPr wrap="none">
              <a:spAutoFit/>
            </a:bodyPr>
            <a:lstStyle/>
            <a:p>
              <a:r>
                <a:rPr lang="en-US" sz="2000" b="1" dirty="0" smtClean="0">
                  <a:solidFill>
                    <a:srgbClr val="B0CA53"/>
                  </a:solidFill>
                  <a:effectLst>
                    <a:outerShdw blurRad="38100" dist="38100" dir="2700000" algn="tl">
                      <a:srgbClr val="000000">
                        <a:alpha val="43137"/>
                      </a:srgbClr>
                    </a:outerShdw>
                  </a:effectLst>
                  <a:latin typeface="+mj-lt"/>
                  <a:ea typeface="Open Sans Semibold" pitchFamily="34" charset="0"/>
                  <a:cs typeface="Open Sans Semibold" pitchFamily="34" charset="0"/>
                </a:rPr>
                <a:t>tage</a:t>
              </a:r>
              <a:r>
                <a:rPr lang="en-US" sz="2000" b="1" dirty="0" smtClean="0">
                  <a:solidFill>
                    <a:srgbClr val="78AF55"/>
                  </a:solidFill>
                  <a:latin typeface="+mj-lt"/>
                  <a:ea typeface="Open Sans Semibold" pitchFamily="34" charset="0"/>
                  <a:cs typeface="Open Sans Semibold" pitchFamily="34" charset="0"/>
                </a:rPr>
                <a:t> </a:t>
              </a:r>
              <a:endParaRPr lang="en-US" sz="2000" dirty="0">
                <a:solidFill>
                  <a:srgbClr val="78AF55"/>
                </a:solidFill>
                <a:latin typeface="+mj-lt"/>
              </a:endParaRPr>
            </a:p>
          </p:txBody>
        </p:sp>
        <p:cxnSp>
          <p:nvCxnSpPr>
            <p:cNvPr id="11" name="Straight Connector 10"/>
            <p:cNvCxnSpPr/>
            <p:nvPr/>
          </p:nvCxnSpPr>
          <p:spPr>
            <a:xfrm>
              <a:off x="4836160" y="1123950"/>
              <a:ext cx="430784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5892" y="450362"/>
              <a:ext cx="489232" cy="537208"/>
            </a:xfrm>
            <a:prstGeom prst="rect">
              <a:avLst/>
            </a:prstGeom>
          </p:spPr>
        </p:pic>
      </p:grpSp>
      <p:pic>
        <p:nvPicPr>
          <p:cNvPr id="1026" name="Picture 2" descr="C:\Users\Michelle\Downloads\12515258_m.jpg"/>
          <p:cNvPicPr>
            <a:picLocks noChangeAspect="1" noChangeArrowheads="1"/>
          </p:cNvPicPr>
          <p:nvPr/>
        </p:nvPicPr>
        <p:blipFill>
          <a:blip r:embed="rId4" cstate="print"/>
          <a:srcRect l="5819" r="2526" b="756"/>
          <a:stretch>
            <a:fillRect/>
          </a:stretch>
        </p:blipFill>
        <p:spPr bwMode="auto">
          <a:xfrm>
            <a:off x="0" y="-19050"/>
            <a:ext cx="4837176" cy="5162550"/>
          </a:xfrm>
          <a:prstGeom prst="rect">
            <a:avLst/>
          </a:prstGeom>
          <a:noFill/>
        </p:spPr>
      </p:pic>
    </p:spTree>
    <p:extLst>
      <p:ext uri="{BB962C8B-B14F-4D97-AF65-F5344CB8AC3E}">
        <p14:creationId xmlns:p14="http://schemas.microsoft.com/office/powerpoint/2010/main" val="1782321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6160" y="0"/>
            <a:ext cx="4307840" cy="5143500"/>
          </a:xfrm>
          <a:prstGeom prst="rect">
            <a:avLst/>
          </a:prstGeom>
          <a:gradFill flip="none" rotWithShape="1">
            <a:gsLst>
              <a:gs pos="0">
                <a:srgbClr val="37588E">
                  <a:shade val="30000"/>
                  <a:satMod val="115000"/>
                </a:srgbClr>
              </a:gs>
              <a:gs pos="50000">
                <a:srgbClr val="37588E">
                  <a:shade val="67500"/>
                  <a:satMod val="115000"/>
                </a:srgbClr>
              </a:gs>
              <a:gs pos="100000">
                <a:srgbClr val="37588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TextBox 28"/>
          <p:cNvSpPr txBox="1"/>
          <p:nvPr/>
        </p:nvSpPr>
        <p:spPr>
          <a:xfrm>
            <a:off x="5631180" y="1325761"/>
            <a:ext cx="3817620" cy="3139321"/>
          </a:xfrm>
          <a:prstGeom prst="rect">
            <a:avLst/>
          </a:prstGeom>
          <a:noFill/>
        </p:spPr>
        <p:txBody>
          <a:bodyPr wrap="square" rtlCol="0">
            <a:spAutoFit/>
          </a:bodyPr>
          <a:lstStyle/>
          <a:p>
            <a:r>
              <a:rPr lang="en-US" sz="1400" b="1" u="sng" dirty="0">
                <a:solidFill>
                  <a:srgbClr val="B0CA53"/>
                </a:solidFill>
              </a:rPr>
              <a:t>4</a:t>
            </a:r>
            <a:r>
              <a:rPr lang="en-US" sz="1400" b="1" u="sng" dirty="0" smtClean="0">
                <a:solidFill>
                  <a:srgbClr val="B0CA53"/>
                </a:solidFill>
              </a:rPr>
              <a:t>.1 Market Entry Options</a:t>
            </a:r>
          </a:p>
          <a:p>
            <a:pPr marL="357188" lvl="1" indent="-174625">
              <a:buFont typeface="Wingdings" panose="05000000000000000000" pitchFamily="2" charset="2"/>
              <a:buChar char="§"/>
            </a:pPr>
            <a:r>
              <a:rPr lang="en-US" sz="1200" dirty="0">
                <a:solidFill>
                  <a:srgbClr val="B0CA53"/>
                </a:solidFill>
              </a:rPr>
              <a:t>4</a:t>
            </a:r>
            <a:r>
              <a:rPr lang="en-US" sz="1200" dirty="0" smtClean="0">
                <a:solidFill>
                  <a:srgbClr val="B0CA53"/>
                </a:solidFill>
              </a:rPr>
              <a:t>.1.1 Market Access</a:t>
            </a:r>
          </a:p>
          <a:p>
            <a:pPr marL="357188" lvl="1" indent="-174625">
              <a:buFont typeface="Wingdings" panose="05000000000000000000" pitchFamily="2" charset="2"/>
              <a:buChar char="§"/>
            </a:pPr>
            <a:r>
              <a:rPr lang="en-US" sz="1200" dirty="0" smtClean="0">
                <a:solidFill>
                  <a:srgbClr val="B0CA53"/>
                </a:solidFill>
              </a:rPr>
              <a:t>4.1.2 Strategic Alliances</a:t>
            </a:r>
          </a:p>
          <a:p>
            <a:pPr marL="357188" lvl="1" indent="-174625">
              <a:buFont typeface="Wingdings" panose="05000000000000000000" pitchFamily="2" charset="2"/>
              <a:buChar char="§"/>
            </a:pPr>
            <a:r>
              <a:rPr lang="en-US" sz="1200" dirty="0" smtClean="0">
                <a:solidFill>
                  <a:srgbClr val="B0CA53"/>
                </a:solidFill>
              </a:rPr>
              <a:t>4.1.3 Delivering by the 4 Modes</a:t>
            </a:r>
          </a:p>
          <a:p>
            <a:pPr marL="357188" lvl="1" indent="-174625"/>
            <a:endParaRPr lang="en-US" sz="1200" dirty="0" smtClean="0">
              <a:solidFill>
                <a:srgbClr val="B0CA53"/>
              </a:solidFill>
            </a:endParaRPr>
          </a:p>
          <a:p>
            <a:pPr indent="-368300"/>
            <a:r>
              <a:rPr lang="en-US" sz="1400" b="1" u="sng" dirty="0" smtClean="0">
                <a:solidFill>
                  <a:srgbClr val="A8C6DF"/>
                </a:solidFill>
              </a:rPr>
              <a:t>4.2 Travelling to the Market</a:t>
            </a:r>
          </a:p>
          <a:p>
            <a:pPr marL="357188" lvl="1" indent="-174625">
              <a:buFont typeface="Wingdings" panose="05000000000000000000" pitchFamily="2" charset="2"/>
              <a:buChar char="§"/>
            </a:pPr>
            <a:r>
              <a:rPr lang="en-US" sz="1200" dirty="0">
                <a:solidFill>
                  <a:srgbClr val="A8C6DF"/>
                </a:solidFill>
              </a:rPr>
              <a:t>4</a:t>
            </a:r>
            <a:r>
              <a:rPr lang="en-US" sz="1200" dirty="0" smtClean="0">
                <a:solidFill>
                  <a:srgbClr val="A8C6DF"/>
                </a:solidFill>
              </a:rPr>
              <a:t>.2.1 Preparing for a Market Visit</a:t>
            </a:r>
          </a:p>
          <a:p>
            <a:pPr marL="357188" lvl="1" indent="-174625">
              <a:buFont typeface="Wingdings" panose="05000000000000000000" pitchFamily="2" charset="2"/>
              <a:buChar char="§"/>
            </a:pPr>
            <a:r>
              <a:rPr lang="en-US" sz="1200" dirty="0">
                <a:solidFill>
                  <a:srgbClr val="A8C6DF"/>
                </a:solidFill>
              </a:rPr>
              <a:t>4</a:t>
            </a:r>
            <a:r>
              <a:rPr lang="en-US" sz="1200" dirty="0" smtClean="0">
                <a:solidFill>
                  <a:srgbClr val="A8C6DF"/>
                </a:solidFill>
              </a:rPr>
              <a:t>.2.2 Participating in a Trade Mission</a:t>
            </a:r>
          </a:p>
          <a:p>
            <a:pPr marL="357188" lvl="1" indent="-174625">
              <a:buFont typeface="Wingdings" panose="05000000000000000000" pitchFamily="2" charset="2"/>
              <a:buChar char="§"/>
            </a:pPr>
            <a:r>
              <a:rPr lang="en-US" sz="1200" dirty="0" smtClean="0">
                <a:solidFill>
                  <a:srgbClr val="A8C6DF"/>
                </a:solidFill>
              </a:rPr>
              <a:t>4.2.3 Cultural Considerations</a:t>
            </a:r>
          </a:p>
          <a:p>
            <a:pPr marL="357188" lvl="1" indent="-174625"/>
            <a:endParaRPr lang="en-US" sz="1200" dirty="0" smtClean="0">
              <a:solidFill>
                <a:srgbClr val="A8C6DF"/>
              </a:solidFill>
            </a:endParaRPr>
          </a:p>
          <a:p>
            <a:pPr indent="-368300"/>
            <a:r>
              <a:rPr lang="en-US" sz="1400" b="1" u="sng" dirty="0" smtClean="0">
                <a:solidFill>
                  <a:srgbClr val="A8C6DF"/>
                </a:solidFill>
              </a:rPr>
              <a:t>4</a:t>
            </a:r>
            <a:r>
              <a:rPr lang="en-US" sz="1400" b="1" u="sng" dirty="0">
                <a:solidFill>
                  <a:srgbClr val="A8C6DF"/>
                </a:solidFill>
              </a:rPr>
              <a:t>. </a:t>
            </a:r>
            <a:r>
              <a:rPr lang="en-US" sz="1400" b="1" u="sng" dirty="0" smtClean="0">
                <a:solidFill>
                  <a:srgbClr val="A8C6DF"/>
                </a:solidFill>
              </a:rPr>
              <a:t>3 Financing and Contracting</a:t>
            </a:r>
            <a:endParaRPr lang="en-US" sz="1400" b="1" u="sng" dirty="0">
              <a:solidFill>
                <a:srgbClr val="A8C6DF"/>
              </a:solidFill>
            </a:endParaRPr>
          </a:p>
          <a:p>
            <a:pPr marL="357188" lvl="1" indent="-174625">
              <a:buFont typeface="Wingdings" panose="05000000000000000000" pitchFamily="2" charset="2"/>
              <a:buChar char="§"/>
            </a:pPr>
            <a:r>
              <a:rPr lang="en-US" sz="1200" dirty="0" smtClean="0">
                <a:solidFill>
                  <a:srgbClr val="A8C6DF"/>
                </a:solidFill>
              </a:rPr>
              <a:t>4.3.1 Planning Your Financing</a:t>
            </a:r>
            <a:endParaRPr lang="en-US" sz="1200" dirty="0">
              <a:solidFill>
                <a:srgbClr val="A8C6DF"/>
              </a:solidFill>
            </a:endParaRPr>
          </a:p>
          <a:p>
            <a:pPr marL="357188" lvl="1" indent="-174625">
              <a:buFont typeface="Wingdings" panose="05000000000000000000" pitchFamily="2" charset="2"/>
              <a:buChar char="§"/>
            </a:pPr>
            <a:r>
              <a:rPr lang="en-US" sz="1200" dirty="0" smtClean="0">
                <a:solidFill>
                  <a:srgbClr val="A8C6DF"/>
                </a:solidFill>
              </a:rPr>
              <a:t>4.3.2 Financing for Export Market Development</a:t>
            </a:r>
          </a:p>
          <a:p>
            <a:pPr marL="357188" lvl="1" indent="-174625">
              <a:buFont typeface="Wingdings" panose="05000000000000000000" pitchFamily="2" charset="2"/>
              <a:buChar char="§"/>
            </a:pPr>
            <a:r>
              <a:rPr lang="en-US" sz="1200" dirty="0" smtClean="0">
                <a:solidFill>
                  <a:srgbClr val="A8C6DF"/>
                </a:solidFill>
              </a:rPr>
              <a:t>4.3.3 Getting Paid</a:t>
            </a:r>
          </a:p>
          <a:p>
            <a:pPr marL="357188" lvl="1" indent="-174625">
              <a:buFont typeface="Wingdings" panose="05000000000000000000" pitchFamily="2" charset="2"/>
              <a:buChar char="§"/>
            </a:pPr>
            <a:r>
              <a:rPr lang="en-US" sz="1200" dirty="0" smtClean="0">
                <a:solidFill>
                  <a:srgbClr val="A8C6DF"/>
                </a:solidFill>
              </a:rPr>
              <a:t>4.3.4 Contracting and Legal Aspects</a:t>
            </a:r>
            <a:endParaRPr lang="en-US" sz="1200" dirty="0">
              <a:solidFill>
                <a:srgbClr val="A8C6DF"/>
              </a:solidFill>
            </a:endParaRPr>
          </a:p>
          <a:p>
            <a:pPr marL="357188" lvl="1" indent="-174625">
              <a:buFont typeface="Wingdings" panose="05000000000000000000" pitchFamily="2" charset="2"/>
              <a:buChar char="§"/>
            </a:pPr>
            <a:endParaRPr lang="en-US" sz="1200" dirty="0" smtClean="0">
              <a:solidFill>
                <a:srgbClr val="A8C6DF"/>
              </a:solidFill>
            </a:endParaRPr>
          </a:p>
        </p:txBody>
      </p:sp>
      <p:sp>
        <p:nvSpPr>
          <p:cNvPr id="24" name="Oval 23"/>
          <p:cNvSpPr/>
          <p:nvPr/>
        </p:nvSpPr>
        <p:spPr>
          <a:xfrm>
            <a:off x="5021580" y="1504950"/>
            <a:ext cx="640080" cy="640080"/>
          </a:xfrm>
          <a:prstGeom prst="ellipse">
            <a:avLst/>
          </a:prstGeom>
          <a:solidFill>
            <a:srgbClr val="B0CA5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8800" dirty="0">
              <a:solidFill>
                <a:schemeClr val="bg1"/>
              </a:solidFill>
            </a:endParaRPr>
          </a:p>
        </p:txBody>
      </p:sp>
      <p:grpSp>
        <p:nvGrpSpPr>
          <p:cNvPr id="25" name="Group 24"/>
          <p:cNvGrpSpPr/>
          <p:nvPr/>
        </p:nvGrpSpPr>
        <p:grpSpPr>
          <a:xfrm>
            <a:off x="5143500" y="2647950"/>
            <a:ext cx="381000" cy="339548"/>
            <a:chOff x="4119563" y="1465263"/>
            <a:chExt cx="908050" cy="895350"/>
          </a:xfrm>
          <a:solidFill>
            <a:schemeClr val="bg1"/>
          </a:solidFill>
        </p:grpSpPr>
        <p:sp>
          <p:nvSpPr>
            <p:cNvPr id="26" name="Freeform 62"/>
            <p:cNvSpPr>
              <a:spLocks noEditPoints="1"/>
            </p:cNvSpPr>
            <p:nvPr/>
          </p:nvSpPr>
          <p:spPr bwMode="auto">
            <a:xfrm>
              <a:off x="4119563" y="1465263"/>
              <a:ext cx="908050" cy="895350"/>
            </a:xfrm>
            <a:custGeom>
              <a:avLst/>
              <a:gdLst>
                <a:gd name="T0" fmla="*/ 131 w 263"/>
                <a:gd name="T1" fmla="*/ 0 h 262"/>
                <a:gd name="T2" fmla="*/ 0 w 263"/>
                <a:gd name="T3" fmla="*/ 131 h 262"/>
                <a:gd name="T4" fmla="*/ 131 w 263"/>
                <a:gd name="T5" fmla="*/ 262 h 262"/>
                <a:gd name="T6" fmla="*/ 263 w 263"/>
                <a:gd name="T7" fmla="*/ 131 h 262"/>
                <a:gd name="T8" fmla="*/ 131 w 263"/>
                <a:gd name="T9" fmla="*/ 0 h 262"/>
                <a:gd name="T10" fmla="*/ 131 w 263"/>
                <a:gd name="T11" fmla="*/ 240 h 262"/>
                <a:gd name="T12" fmla="*/ 22 w 263"/>
                <a:gd name="T13" fmla="*/ 131 h 262"/>
                <a:gd name="T14" fmla="*/ 131 w 263"/>
                <a:gd name="T15" fmla="*/ 21 h 262"/>
                <a:gd name="T16" fmla="*/ 241 w 263"/>
                <a:gd name="T17" fmla="*/ 131 h 262"/>
                <a:gd name="T18" fmla="*/ 131 w 263"/>
                <a:gd name="T19" fmla="*/ 24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2">
                  <a:moveTo>
                    <a:pt x="131" y="0"/>
                  </a:moveTo>
                  <a:cubicBezTo>
                    <a:pt x="59" y="0"/>
                    <a:pt x="0" y="58"/>
                    <a:pt x="0" y="131"/>
                  </a:cubicBezTo>
                  <a:cubicBezTo>
                    <a:pt x="0" y="203"/>
                    <a:pt x="59" y="262"/>
                    <a:pt x="131" y="262"/>
                  </a:cubicBezTo>
                  <a:cubicBezTo>
                    <a:pt x="204" y="262"/>
                    <a:pt x="263" y="203"/>
                    <a:pt x="263" y="131"/>
                  </a:cubicBezTo>
                  <a:cubicBezTo>
                    <a:pt x="263" y="58"/>
                    <a:pt x="204" y="0"/>
                    <a:pt x="131" y="0"/>
                  </a:cubicBezTo>
                  <a:close/>
                  <a:moveTo>
                    <a:pt x="131" y="240"/>
                  </a:moveTo>
                  <a:cubicBezTo>
                    <a:pt x="71" y="240"/>
                    <a:pt x="22" y="191"/>
                    <a:pt x="22" y="131"/>
                  </a:cubicBezTo>
                  <a:cubicBezTo>
                    <a:pt x="22" y="70"/>
                    <a:pt x="71" y="21"/>
                    <a:pt x="131" y="21"/>
                  </a:cubicBezTo>
                  <a:cubicBezTo>
                    <a:pt x="192" y="21"/>
                    <a:pt x="241" y="70"/>
                    <a:pt x="241" y="131"/>
                  </a:cubicBezTo>
                  <a:cubicBezTo>
                    <a:pt x="241" y="191"/>
                    <a:pt x="192" y="240"/>
                    <a:pt x="131"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cs typeface="+mn-cs"/>
              </a:endParaRPr>
            </a:p>
          </p:txBody>
        </p:sp>
        <p:sp>
          <p:nvSpPr>
            <p:cNvPr id="32" name="Freeform 63"/>
            <p:cNvSpPr>
              <a:spLocks/>
            </p:cNvSpPr>
            <p:nvPr/>
          </p:nvSpPr>
          <p:spPr bwMode="auto">
            <a:xfrm>
              <a:off x="4360863" y="1677988"/>
              <a:ext cx="317500" cy="444500"/>
            </a:xfrm>
            <a:custGeom>
              <a:avLst/>
              <a:gdLst>
                <a:gd name="T0" fmla="*/ 92 w 92"/>
                <a:gd name="T1" fmla="*/ 130 h 130"/>
                <a:gd name="T2" fmla="*/ 92 w 92"/>
                <a:gd name="T3" fmla="*/ 0 h 130"/>
                <a:gd name="T4" fmla="*/ 0 w 92"/>
                <a:gd name="T5" fmla="*/ 91 h 130"/>
                <a:gd name="T6" fmla="*/ 92 w 92"/>
                <a:gd name="T7" fmla="*/ 130 h 130"/>
              </a:gdLst>
              <a:ahLst/>
              <a:cxnLst>
                <a:cxn ang="0">
                  <a:pos x="T0" y="T1"/>
                </a:cxn>
                <a:cxn ang="0">
                  <a:pos x="T2" y="T3"/>
                </a:cxn>
                <a:cxn ang="0">
                  <a:pos x="T4" y="T5"/>
                </a:cxn>
                <a:cxn ang="0">
                  <a:pos x="T6" y="T7"/>
                </a:cxn>
              </a:cxnLst>
              <a:rect l="0" t="0" r="r" b="b"/>
              <a:pathLst>
                <a:path w="92" h="130">
                  <a:moveTo>
                    <a:pt x="92" y="130"/>
                  </a:moveTo>
                  <a:cubicBezTo>
                    <a:pt x="92" y="0"/>
                    <a:pt x="92" y="0"/>
                    <a:pt x="92" y="0"/>
                  </a:cubicBezTo>
                  <a:cubicBezTo>
                    <a:pt x="0" y="91"/>
                    <a:pt x="0" y="91"/>
                    <a:pt x="0" y="91"/>
                  </a:cubicBezTo>
                  <a:cubicBezTo>
                    <a:pt x="62" y="91"/>
                    <a:pt x="92" y="130"/>
                    <a:pt x="92"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cs typeface="+mn-cs"/>
              </a:endParaRPr>
            </a:p>
          </p:txBody>
        </p:sp>
      </p:grpSp>
      <p:sp>
        <p:nvSpPr>
          <p:cNvPr id="33" name="Freeform 64"/>
          <p:cNvSpPr>
            <a:spLocks noEditPoints="1"/>
          </p:cNvSpPr>
          <p:nvPr/>
        </p:nvSpPr>
        <p:spPr bwMode="auto">
          <a:xfrm>
            <a:off x="5180076" y="1657350"/>
            <a:ext cx="304800" cy="335280"/>
          </a:xfrm>
          <a:custGeom>
            <a:avLst/>
            <a:gdLst>
              <a:gd name="T0" fmla="*/ 457005 w 235"/>
              <a:gd name="T1" fmla="*/ 603561 h 312"/>
              <a:gd name="T2" fmla="*/ 0 w 235"/>
              <a:gd name="T3" fmla="*/ 603561 h 312"/>
              <a:gd name="T4" fmla="*/ 0 w 235"/>
              <a:gd name="T5" fmla="*/ 564871 h 312"/>
              <a:gd name="T6" fmla="*/ 54684 w 235"/>
              <a:gd name="T7" fmla="*/ 520378 h 312"/>
              <a:gd name="T8" fmla="*/ 406227 w 235"/>
              <a:gd name="T9" fmla="*/ 520378 h 312"/>
              <a:gd name="T10" fmla="*/ 458958 w 235"/>
              <a:gd name="T11" fmla="*/ 564871 h 312"/>
              <a:gd name="T12" fmla="*/ 457005 w 235"/>
              <a:gd name="T13" fmla="*/ 603561 h 312"/>
              <a:gd name="T14" fmla="*/ 66402 w 235"/>
              <a:gd name="T15" fmla="*/ 483623 h 312"/>
              <a:gd name="T16" fmla="*/ 99604 w 235"/>
              <a:gd name="T17" fmla="*/ 379160 h 312"/>
              <a:gd name="T18" fmla="*/ 357401 w 235"/>
              <a:gd name="T19" fmla="*/ 379160 h 312"/>
              <a:gd name="T20" fmla="*/ 390603 w 235"/>
              <a:gd name="T21" fmla="*/ 483623 h 312"/>
              <a:gd name="T22" fmla="*/ 66402 w 235"/>
              <a:gd name="T23" fmla="*/ 483623 h 312"/>
              <a:gd name="T24" fmla="*/ 119134 w 235"/>
              <a:gd name="T25" fmla="*/ 317256 h 312"/>
              <a:gd name="T26" fmla="*/ 152335 w 235"/>
              <a:gd name="T27" fmla="*/ 212794 h 312"/>
              <a:gd name="T28" fmla="*/ 304670 w 235"/>
              <a:gd name="T29" fmla="*/ 212794 h 312"/>
              <a:gd name="T30" fmla="*/ 337871 w 235"/>
              <a:gd name="T31" fmla="*/ 317256 h 312"/>
              <a:gd name="T32" fmla="*/ 119134 w 235"/>
              <a:gd name="T33" fmla="*/ 317256 h 312"/>
              <a:gd name="T34" fmla="*/ 205066 w 235"/>
              <a:gd name="T35" fmla="*/ 50297 h 312"/>
              <a:gd name="T36" fmla="*/ 253892 w 235"/>
              <a:gd name="T37" fmla="*/ 50297 h 312"/>
              <a:gd name="T38" fmla="*/ 285140 w 235"/>
              <a:gd name="T39" fmla="*/ 150890 h 312"/>
              <a:gd name="T40" fmla="*/ 171865 w 235"/>
              <a:gd name="T41" fmla="*/ 150890 h 312"/>
              <a:gd name="T42" fmla="*/ 205066 w 235"/>
              <a:gd name="T43" fmla="*/ 50297 h 3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 h="312">
                <a:moveTo>
                  <a:pt x="234" y="312"/>
                </a:moveTo>
                <a:cubicBezTo>
                  <a:pt x="0" y="312"/>
                  <a:pt x="0" y="312"/>
                  <a:pt x="0" y="312"/>
                </a:cubicBezTo>
                <a:cubicBezTo>
                  <a:pt x="0" y="292"/>
                  <a:pt x="0" y="292"/>
                  <a:pt x="0" y="292"/>
                </a:cubicBezTo>
                <a:cubicBezTo>
                  <a:pt x="28" y="269"/>
                  <a:pt x="28" y="269"/>
                  <a:pt x="28" y="269"/>
                </a:cubicBezTo>
                <a:cubicBezTo>
                  <a:pt x="208" y="269"/>
                  <a:pt x="208" y="269"/>
                  <a:pt x="208" y="269"/>
                </a:cubicBezTo>
                <a:cubicBezTo>
                  <a:pt x="235" y="292"/>
                  <a:pt x="235" y="292"/>
                  <a:pt x="235" y="292"/>
                </a:cubicBezTo>
                <a:lnTo>
                  <a:pt x="234" y="312"/>
                </a:lnTo>
                <a:close/>
                <a:moveTo>
                  <a:pt x="34" y="250"/>
                </a:moveTo>
                <a:cubicBezTo>
                  <a:pt x="51" y="196"/>
                  <a:pt x="51" y="196"/>
                  <a:pt x="51" y="196"/>
                </a:cubicBezTo>
                <a:cubicBezTo>
                  <a:pt x="183" y="196"/>
                  <a:pt x="183" y="196"/>
                  <a:pt x="183" y="196"/>
                </a:cubicBezTo>
                <a:cubicBezTo>
                  <a:pt x="200" y="250"/>
                  <a:pt x="200" y="250"/>
                  <a:pt x="200" y="250"/>
                </a:cubicBezTo>
                <a:lnTo>
                  <a:pt x="34" y="250"/>
                </a:lnTo>
                <a:close/>
                <a:moveTo>
                  <a:pt x="61" y="164"/>
                </a:moveTo>
                <a:cubicBezTo>
                  <a:pt x="78" y="110"/>
                  <a:pt x="78" y="110"/>
                  <a:pt x="78" y="110"/>
                </a:cubicBezTo>
                <a:cubicBezTo>
                  <a:pt x="156" y="110"/>
                  <a:pt x="156" y="110"/>
                  <a:pt x="156" y="110"/>
                </a:cubicBezTo>
                <a:cubicBezTo>
                  <a:pt x="173" y="164"/>
                  <a:pt x="173" y="164"/>
                  <a:pt x="173" y="164"/>
                </a:cubicBezTo>
                <a:lnTo>
                  <a:pt x="61" y="164"/>
                </a:lnTo>
                <a:close/>
                <a:moveTo>
                  <a:pt x="105" y="26"/>
                </a:moveTo>
                <a:cubicBezTo>
                  <a:pt x="105" y="26"/>
                  <a:pt x="117" y="0"/>
                  <a:pt x="130" y="26"/>
                </a:cubicBezTo>
                <a:cubicBezTo>
                  <a:pt x="146" y="78"/>
                  <a:pt x="146" y="78"/>
                  <a:pt x="146" y="78"/>
                </a:cubicBezTo>
                <a:cubicBezTo>
                  <a:pt x="88" y="78"/>
                  <a:pt x="88" y="78"/>
                  <a:pt x="88" y="78"/>
                </a:cubicBezTo>
                <a:lnTo>
                  <a:pt x="105"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34" name="Group 14"/>
          <p:cNvGrpSpPr/>
          <p:nvPr/>
        </p:nvGrpSpPr>
        <p:grpSpPr>
          <a:xfrm>
            <a:off x="5225796" y="3611880"/>
            <a:ext cx="228600" cy="289560"/>
            <a:chOff x="2255043" y="1348583"/>
            <a:chExt cx="366713" cy="455613"/>
          </a:xfrm>
          <a:solidFill>
            <a:schemeClr val="bg1"/>
          </a:solidFill>
        </p:grpSpPr>
        <p:sp>
          <p:nvSpPr>
            <p:cNvPr id="35" name="Freeform 5"/>
            <p:cNvSpPr>
              <a:spLocks/>
            </p:cNvSpPr>
            <p:nvPr/>
          </p:nvSpPr>
          <p:spPr bwMode="auto">
            <a:xfrm>
              <a:off x="2255043" y="1537496"/>
              <a:ext cx="366713" cy="153988"/>
            </a:xfrm>
            <a:custGeom>
              <a:avLst/>
              <a:gdLst>
                <a:gd name="T0" fmla="*/ 49 w 97"/>
                <a:gd name="T1" fmla="*/ 16 h 41"/>
                <a:gd name="T2" fmla="*/ 2 w 97"/>
                <a:gd name="T3" fmla="*/ 0 h 41"/>
                <a:gd name="T4" fmla="*/ 0 w 97"/>
                <a:gd name="T5" fmla="*/ 5 h 41"/>
                <a:gd name="T6" fmla="*/ 0 w 97"/>
                <a:gd name="T7" fmla="*/ 20 h 41"/>
                <a:gd name="T8" fmla="*/ 49 w 97"/>
                <a:gd name="T9" fmla="*/ 41 h 41"/>
                <a:gd name="T10" fmla="*/ 97 w 97"/>
                <a:gd name="T11" fmla="*/ 20 h 41"/>
                <a:gd name="T12" fmla="*/ 97 w 97"/>
                <a:gd name="T13" fmla="*/ 5 h 41"/>
                <a:gd name="T14" fmla="*/ 96 w 97"/>
                <a:gd name="T15" fmla="*/ 0 h 41"/>
                <a:gd name="T16" fmla="*/ 49 w 97"/>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1">
                  <a:moveTo>
                    <a:pt x="49" y="16"/>
                  </a:moveTo>
                  <a:cubicBezTo>
                    <a:pt x="26" y="16"/>
                    <a:pt x="7" y="9"/>
                    <a:pt x="2" y="0"/>
                  </a:cubicBezTo>
                  <a:cubicBezTo>
                    <a:pt x="1" y="2"/>
                    <a:pt x="0" y="4"/>
                    <a:pt x="0" y="5"/>
                  </a:cubicBezTo>
                  <a:cubicBezTo>
                    <a:pt x="0" y="20"/>
                    <a:pt x="0" y="20"/>
                    <a:pt x="0" y="20"/>
                  </a:cubicBezTo>
                  <a:cubicBezTo>
                    <a:pt x="0" y="32"/>
                    <a:pt x="22" y="41"/>
                    <a:pt x="49" y="41"/>
                  </a:cubicBezTo>
                  <a:cubicBezTo>
                    <a:pt x="76" y="41"/>
                    <a:pt x="97" y="32"/>
                    <a:pt x="97" y="20"/>
                  </a:cubicBezTo>
                  <a:cubicBezTo>
                    <a:pt x="97" y="5"/>
                    <a:pt x="97" y="5"/>
                    <a:pt x="97" y="5"/>
                  </a:cubicBezTo>
                  <a:cubicBezTo>
                    <a:pt x="97" y="4"/>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cs typeface="+mn-cs"/>
              </a:endParaRPr>
            </a:p>
          </p:txBody>
        </p:sp>
        <p:sp>
          <p:nvSpPr>
            <p:cNvPr id="36" name="Freeform 6"/>
            <p:cNvSpPr>
              <a:spLocks/>
            </p:cNvSpPr>
            <p:nvPr/>
          </p:nvSpPr>
          <p:spPr bwMode="auto">
            <a:xfrm>
              <a:off x="2255043" y="1653383"/>
              <a:ext cx="366713" cy="150813"/>
            </a:xfrm>
            <a:custGeom>
              <a:avLst/>
              <a:gdLst>
                <a:gd name="T0" fmla="*/ 49 w 97"/>
                <a:gd name="T1" fmla="*/ 16 h 40"/>
                <a:gd name="T2" fmla="*/ 2 w 97"/>
                <a:gd name="T3" fmla="*/ 0 h 40"/>
                <a:gd name="T4" fmla="*/ 0 w 97"/>
                <a:gd name="T5" fmla="*/ 5 h 40"/>
                <a:gd name="T6" fmla="*/ 0 w 97"/>
                <a:gd name="T7" fmla="*/ 20 h 40"/>
                <a:gd name="T8" fmla="*/ 49 w 97"/>
                <a:gd name="T9" fmla="*/ 40 h 40"/>
                <a:gd name="T10" fmla="*/ 97 w 97"/>
                <a:gd name="T11" fmla="*/ 20 h 40"/>
                <a:gd name="T12" fmla="*/ 97 w 97"/>
                <a:gd name="T13" fmla="*/ 5 h 40"/>
                <a:gd name="T14" fmla="*/ 96 w 97"/>
                <a:gd name="T15" fmla="*/ 0 h 40"/>
                <a:gd name="T16" fmla="*/ 49 w 97"/>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7" y="31"/>
                    <a:pt x="97" y="20"/>
                  </a:cubicBezTo>
                  <a:cubicBezTo>
                    <a:pt x="97" y="5"/>
                    <a:pt x="97" y="5"/>
                    <a:pt x="97" y="5"/>
                  </a:cubicBezTo>
                  <a:cubicBezTo>
                    <a:pt x="97"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cs typeface="+mn-cs"/>
              </a:endParaRPr>
            </a:p>
          </p:txBody>
        </p:sp>
        <p:sp>
          <p:nvSpPr>
            <p:cNvPr id="37" name="Freeform 7"/>
            <p:cNvSpPr>
              <a:spLocks/>
            </p:cNvSpPr>
            <p:nvPr/>
          </p:nvSpPr>
          <p:spPr bwMode="auto">
            <a:xfrm>
              <a:off x="2255043" y="1427958"/>
              <a:ext cx="366713" cy="150813"/>
            </a:xfrm>
            <a:custGeom>
              <a:avLst/>
              <a:gdLst>
                <a:gd name="T0" fmla="*/ 96 w 97"/>
                <a:gd name="T1" fmla="*/ 0 h 40"/>
                <a:gd name="T2" fmla="*/ 49 w 97"/>
                <a:gd name="T3" fmla="*/ 15 h 40"/>
                <a:gd name="T4" fmla="*/ 1 w 97"/>
                <a:gd name="T5" fmla="*/ 0 h 40"/>
                <a:gd name="T6" fmla="*/ 0 w 97"/>
                <a:gd name="T7" fmla="*/ 4 h 40"/>
                <a:gd name="T8" fmla="*/ 0 w 97"/>
                <a:gd name="T9" fmla="*/ 19 h 40"/>
                <a:gd name="T10" fmla="*/ 49 w 97"/>
                <a:gd name="T11" fmla="*/ 40 h 40"/>
                <a:gd name="T12" fmla="*/ 97 w 97"/>
                <a:gd name="T13" fmla="*/ 19 h 40"/>
                <a:gd name="T14" fmla="*/ 97 w 97"/>
                <a:gd name="T15" fmla="*/ 4 h 40"/>
                <a:gd name="T16" fmla="*/ 96 w 97"/>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0">
                  <a:moveTo>
                    <a:pt x="96" y="0"/>
                  </a:moveTo>
                  <a:cubicBezTo>
                    <a:pt x="95" y="8"/>
                    <a:pt x="74" y="15"/>
                    <a:pt x="49" y="15"/>
                  </a:cubicBezTo>
                  <a:cubicBezTo>
                    <a:pt x="23" y="15"/>
                    <a:pt x="2" y="8"/>
                    <a:pt x="1" y="0"/>
                  </a:cubicBezTo>
                  <a:cubicBezTo>
                    <a:pt x="1" y="1"/>
                    <a:pt x="0" y="3"/>
                    <a:pt x="0" y="4"/>
                  </a:cubicBezTo>
                  <a:cubicBezTo>
                    <a:pt x="0" y="19"/>
                    <a:pt x="0" y="19"/>
                    <a:pt x="0" y="19"/>
                  </a:cubicBezTo>
                  <a:cubicBezTo>
                    <a:pt x="0" y="31"/>
                    <a:pt x="22" y="40"/>
                    <a:pt x="49" y="40"/>
                  </a:cubicBezTo>
                  <a:cubicBezTo>
                    <a:pt x="76" y="40"/>
                    <a:pt x="97" y="31"/>
                    <a:pt x="97" y="19"/>
                  </a:cubicBezTo>
                  <a:cubicBezTo>
                    <a:pt x="97" y="4"/>
                    <a:pt x="97" y="4"/>
                    <a:pt x="97" y="4"/>
                  </a:cubicBezTo>
                  <a:cubicBezTo>
                    <a:pt x="97"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cs typeface="+mn-cs"/>
              </a:endParaRPr>
            </a:p>
          </p:txBody>
        </p:sp>
        <p:sp>
          <p:nvSpPr>
            <p:cNvPr id="38" name="Oval 8"/>
            <p:cNvSpPr>
              <a:spLocks noChangeArrowheads="1"/>
            </p:cNvSpPr>
            <p:nvPr/>
          </p:nvSpPr>
          <p:spPr bwMode="auto">
            <a:xfrm>
              <a:off x="2258218" y="1348583"/>
              <a:ext cx="358775" cy="1174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cs typeface="+mn-cs"/>
              </a:endParaRPr>
            </a:p>
          </p:txBody>
        </p:sp>
      </p:grpSp>
      <p:sp>
        <p:nvSpPr>
          <p:cNvPr id="39" name="Oval 38"/>
          <p:cNvSpPr/>
          <p:nvPr/>
        </p:nvSpPr>
        <p:spPr>
          <a:xfrm>
            <a:off x="5021580" y="2465070"/>
            <a:ext cx="640080" cy="640080"/>
          </a:xfrm>
          <a:prstGeom prst="ellipse">
            <a:avLst/>
          </a:prstGeom>
          <a:solidFill>
            <a:srgbClr val="A8C6DF">
              <a:alpha val="53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8800" dirty="0">
              <a:solidFill>
                <a:schemeClr val="bg1"/>
              </a:solidFill>
            </a:endParaRPr>
          </a:p>
        </p:txBody>
      </p:sp>
      <p:sp>
        <p:nvSpPr>
          <p:cNvPr id="40" name="Oval 39"/>
          <p:cNvSpPr/>
          <p:nvPr/>
        </p:nvSpPr>
        <p:spPr>
          <a:xfrm>
            <a:off x="5021580" y="3409950"/>
            <a:ext cx="640080" cy="640080"/>
          </a:xfrm>
          <a:prstGeom prst="ellipse">
            <a:avLst/>
          </a:prstGeom>
          <a:solidFill>
            <a:srgbClr val="A8C6DF">
              <a:alpha val="53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8800" dirty="0">
              <a:solidFill>
                <a:schemeClr val="bg1"/>
              </a:solidFill>
            </a:endParaRPr>
          </a:p>
        </p:txBody>
      </p:sp>
      <p:grpSp>
        <p:nvGrpSpPr>
          <p:cNvPr id="5" name="Group 4"/>
          <p:cNvGrpSpPr/>
          <p:nvPr/>
        </p:nvGrpSpPr>
        <p:grpSpPr>
          <a:xfrm>
            <a:off x="4904740" y="276820"/>
            <a:ext cx="4384040" cy="923330"/>
            <a:chOff x="4836160" y="276820"/>
            <a:chExt cx="4384040" cy="923330"/>
          </a:xfrm>
        </p:grpSpPr>
        <p:sp>
          <p:nvSpPr>
            <p:cNvPr id="23" name="TextBox 22"/>
            <p:cNvSpPr txBox="1"/>
            <p:nvPr/>
          </p:nvSpPr>
          <p:spPr>
            <a:xfrm>
              <a:off x="5638800" y="276820"/>
              <a:ext cx="990600" cy="923330"/>
            </a:xfrm>
            <a:prstGeom prst="rect">
              <a:avLst/>
            </a:prstGeom>
            <a:noFill/>
          </p:spPr>
          <p:txBody>
            <a:bodyPr wrap="square" rtlCol="0">
              <a:spAutoFit/>
            </a:bodyPr>
            <a:lstStyle/>
            <a:p>
              <a:pPr algn="ctr"/>
              <a:r>
                <a:rPr lang="en-US" sz="5400" dirty="0" smtClean="0">
                  <a:solidFill>
                    <a:srgbClr val="B0CA53"/>
                  </a:solidFill>
                  <a:effectLst>
                    <a:outerShdw blurRad="38100" dist="38100" dir="2700000" algn="tl">
                      <a:srgbClr val="000000">
                        <a:alpha val="43137"/>
                      </a:srgbClr>
                    </a:outerShdw>
                  </a:effectLst>
                </a:rPr>
                <a:t>4</a:t>
              </a:r>
              <a:endParaRPr lang="en-US" sz="5400" dirty="0">
                <a:solidFill>
                  <a:srgbClr val="B0CA53"/>
                </a:solidFill>
                <a:effectLst>
                  <a:outerShdw blurRad="38100" dist="38100" dir="2700000" algn="tl">
                    <a:srgbClr val="000000">
                      <a:alpha val="43137"/>
                    </a:srgbClr>
                  </a:outerShdw>
                </a:effectLst>
              </a:endParaRPr>
            </a:p>
          </p:txBody>
        </p:sp>
        <p:sp>
          <p:nvSpPr>
            <p:cNvPr id="30" name="TextBox 29"/>
            <p:cNvSpPr txBox="1"/>
            <p:nvPr/>
          </p:nvSpPr>
          <p:spPr>
            <a:xfrm>
              <a:off x="6477000" y="405624"/>
              <a:ext cx="2743200" cy="667299"/>
            </a:xfrm>
            <a:prstGeom prst="rect">
              <a:avLst/>
            </a:prstGeom>
            <a:noFill/>
          </p:spPr>
          <p:txBody>
            <a:bodyPr wrap="square" rtlCol="0">
              <a:spAutoFit/>
            </a:bodyPr>
            <a:lstStyle/>
            <a:p>
              <a:pPr>
                <a:lnSpc>
                  <a:spcPts val="2200"/>
                </a:lnSpc>
              </a:pPr>
              <a:r>
                <a:rPr lang="en-US" sz="2400" b="1" dirty="0" smtClean="0">
                  <a:solidFill>
                    <a:srgbClr val="B0CA53"/>
                  </a:solidFill>
                  <a:effectLst>
                    <a:outerShdw blurRad="38100" dist="38100" dir="2700000" algn="tl">
                      <a:srgbClr val="000000">
                        <a:alpha val="43137"/>
                      </a:srgbClr>
                    </a:outerShdw>
                  </a:effectLst>
                  <a:latin typeface="+mj-lt"/>
                </a:rPr>
                <a:t>Entering </a:t>
              </a:r>
            </a:p>
            <a:p>
              <a:pPr>
                <a:lnSpc>
                  <a:spcPts val="2200"/>
                </a:lnSpc>
              </a:pPr>
              <a:r>
                <a:rPr lang="en-US" sz="2400" b="1" dirty="0" smtClean="0">
                  <a:solidFill>
                    <a:srgbClr val="B0CA53"/>
                  </a:solidFill>
                  <a:effectLst>
                    <a:outerShdw blurRad="38100" dist="38100" dir="2700000" algn="tl">
                      <a:srgbClr val="000000">
                        <a:alpha val="43137"/>
                      </a:srgbClr>
                    </a:outerShdw>
                  </a:effectLst>
                  <a:latin typeface="+mj-lt"/>
                </a:rPr>
                <a:t>the Market</a:t>
              </a:r>
              <a:endParaRPr lang="en-US" sz="1400" b="1" dirty="0" smtClean="0">
                <a:solidFill>
                  <a:srgbClr val="B0CA53"/>
                </a:solidFill>
                <a:effectLst>
                  <a:outerShdw blurRad="38100" dist="38100" dir="2700000" algn="tl">
                    <a:srgbClr val="000000">
                      <a:alpha val="43137"/>
                    </a:srgbClr>
                  </a:outerShdw>
                </a:effectLst>
                <a:latin typeface="+mj-lt"/>
              </a:endParaRPr>
            </a:p>
          </p:txBody>
        </p:sp>
        <p:sp>
          <p:nvSpPr>
            <p:cNvPr id="28" name="Rectangle 27"/>
            <p:cNvSpPr/>
            <p:nvPr/>
          </p:nvSpPr>
          <p:spPr>
            <a:xfrm>
              <a:off x="5334000" y="514350"/>
              <a:ext cx="703591" cy="400110"/>
            </a:xfrm>
            <a:prstGeom prst="rect">
              <a:avLst/>
            </a:prstGeom>
          </p:spPr>
          <p:txBody>
            <a:bodyPr wrap="none">
              <a:spAutoFit/>
            </a:bodyPr>
            <a:lstStyle/>
            <a:p>
              <a:r>
                <a:rPr lang="en-US" sz="2000" b="1" dirty="0" smtClean="0">
                  <a:solidFill>
                    <a:srgbClr val="B0CA53"/>
                  </a:solidFill>
                  <a:effectLst>
                    <a:outerShdw blurRad="38100" dist="38100" dir="2700000" algn="tl">
                      <a:srgbClr val="000000">
                        <a:alpha val="43137"/>
                      </a:srgbClr>
                    </a:outerShdw>
                  </a:effectLst>
                  <a:latin typeface="+mj-lt"/>
                  <a:ea typeface="Open Sans Semibold" pitchFamily="34" charset="0"/>
                  <a:cs typeface="Open Sans Semibold" pitchFamily="34" charset="0"/>
                </a:rPr>
                <a:t>tage</a:t>
              </a:r>
              <a:r>
                <a:rPr lang="en-US" sz="2000" b="1" dirty="0" smtClean="0">
                  <a:solidFill>
                    <a:srgbClr val="78AF55"/>
                  </a:solidFill>
                  <a:latin typeface="+mj-lt"/>
                  <a:ea typeface="Open Sans Semibold" pitchFamily="34" charset="0"/>
                  <a:cs typeface="Open Sans Semibold" pitchFamily="34" charset="0"/>
                </a:rPr>
                <a:t> </a:t>
              </a:r>
              <a:endParaRPr lang="en-US" sz="2000" dirty="0">
                <a:solidFill>
                  <a:srgbClr val="78AF55"/>
                </a:solidFill>
                <a:latin typeface="+mj-lt"/>
              </a:endParaRPr>
            </a:p>
          </p:txBody>
        </p:sp>
        <p:cxnSp>
          <p:nvCxnSpPr>
            <p:cNvPr id="11" name="Straight Connector 10"/>
            <p:cNvCxnSpPr/>
            <p:nvPr/>
          </p:nvCxnSpPr>
          <p:spPr>
            <a:xfrm>
              <a:off x="4836160" y="1123950"/>
              <a:ext cx="430784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5892" y="450362"/>
              <a:ext cx="489232" cy="537208"/>
            </a:xfrm>
            <a:prstGeom prst="rect">
              <a:avLst/>
            </a:prstGeom>
          </p:spPr>
        </p:pic>
      </p:grpSp>
      <p:pic>
        <p:nvPicPr>
          <p:cNvPr id="27" name="Picture 2" descr="C:\Users\Michelle\Downloads\7365118_m.jpg"/>
          <p:cNvPicPr>
            <a:picLocks noChangeAspect="1" noChangeArrowheads="1"/>
          </p:cNvPicPr>
          <p:nvPr/>
        </p:nvPicPr>
        <p:blipFill>
          <a:blip r:embed="rId4" cstate="print"/>
          <a:srcRect t="9716" b="19643"/>
          <a:stretch>
            <a:fillRect/>
          </a:stretch>
        </p:blipFill>
        <p:spPr bwMode="auto">
          <a:xfrm>
            <a:off x="1" y="0"/>
            <a:ext cx="4851162" cy="5143500"/>
          </a:xfrm>
          <a:prstGeom prst="rect">
            <a:avLst/>
          </a:prstGeom>
          <a:noFill/>
        </p:spPr>
      </p:pic>
    </p:spTree>
    <p:extLst>
      <p:ext uri="{BB962C8B-B14F-4D97-AF65-F5344CB8AC3E}">
        <p14:creationId xmlns:p14="http://schemas.microsoft.com/office/powerpoint/2010/main" val="3996445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 y="0"/>
            <a:ext cx="9144000" cy="5143500"/>
          </a:xfrm>
          <a:prstGeom prst="rect">
            <a:avLst/>
          </a:prstGeom>
          <a:gradFill flip="none" rotWithShape="1">
            <a:gsLst>
              <a:gs pos="0">
                <a:srgbClr val="37588E">
                  <a:shade val="30000"/>
                  <a:satMod val="115000"/>
                </a:srgbClr>
              </a:gs>
              <a:gs pos="50000">
                <a:srgbClr val="37588E">
                  <a:shade val="67500"/>
                  <a:satMod val="115000"/>
                </a:srgbClr>
              </a:gs>
              <a:gs pos="100000">
                <a:srgbClr val="37588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dirty="0"/>
          </a:p>
        </p:txBody>
      </p:sp>
      <p:grpSp>
        <p:nvGrpSpPr>
          <p:cNvPr id="2" name="Group 1"/>
          <p:cNvGrpSpPr/>
          <p:nvPr/>
        </p:nvGrpSpPr>
        <p:grpSpPr>
          <a:xfrm>
            <a:off x="5486294" y="0"/>
            <a:ext cx="3662451" cy="5160134"/>
            <a:chOff x="7315058" y="0"/>
            <a:chExt cx="4883268" cy="6880179"/>
          </a:xfrm>
        </p:grpSpPr>
        <p:pic>
          <p:nvPicPr>
            <p:cNvPr id="24" name="Picture 2" descr="C:\Users\Michelle\Downloads\15154570_m.jpg"/>
            <p:cNvPicPr>
              <a:picLocks noChangeAspect="1" noChangeArrowheads="1"/>
            </p:cNvPicPr>
            <p:nvPr/>
          </p:nvPicPr>
          <p:blipFill>
            <a:blip r:embed="rId3" cstate="print"/>
            <a:srcRect t="1712" b="3484"/>
            <a:stretch>
              <a:fillRect/>
            </a:stretch>
          </p:blipFill>
          <p:spPr bwMode="auto">
            <a:xfrm>
              <a:off x="7315058" y="14514"/>
              <a:ext cx="1606791" cy="1709928"/>
            </a:xfrm>
            <a:prstGeom prst="rect">
              <a:avLst/>
            </a:prstGeom>
            <a:noFill/>
          </p:spPr>
        </p:pic>
        <p:pic>
          <p:nvPicPr>
            <p:cNvPr id="28" name="Picture 2" descr="C:\Users\Michelle\Downloads\9572161_m.jpg"/>
            <p:cNvPicPr>
              <a:picLocks noChangeAspect="1" noChangeArrowheads="1"/>
            </p:cNvPicPr>
            <p:nvPr/>
          </p:nvPicPr>
          <p:blipFill>
            <a:blip r:embed="rId4" cstate="print"/>
            <a:srcRect l="24712" r="12820" b="259"/>
            <a:stretch>
              <a:fillRect/>
            </a:stretch>
          </p:blipFill>
          <p:spPr bwMode="auto">
            <a:xfrm>
              <a:off x="8955169" y="0"/>
              <a:ext cx="1607332" cy="1709928"/>
            </a:xfrm>
            <a:prstGeom prst="rect">
              <a:avLst/>
            </a:prstGeom>
            <a:noFill/>
          </p:spPr>
        </p:pic>
        <p:pic>
          <p:nvPicPr>
            <p:cNvPr id="30" name="Picture 4" descr="C:\Users\Michelle\Downloads\10247487_m.jpg"/>
            <p:cNvPicPr>
              <a:picLocks noChangeAspect="1" noChangeArrowheads="1"/>
            </p:cNvPicPr>
            <p:nvPr/>
          </p:nvPicPr>
          <p:blipFill>
            <a:blip r:embed="rId5" cstate="print"/>
            <a:srcRect t="28550" b="2832"/>
            <a:stretch>
              <a:fillRect/>
            </a:stretch>
          </p:blipFill>
          <p:spPr bwMode="auto">
            <a:xfrm>
              <a:off x="10566187" y="0"/>
              <a:ext cx="1607334" cy="1709928"/>
            </a:xfrm>
            <a:prstGeom prst="rect">
              <a:avLst/>
            </a:prstGeom>
            <a:noFill/>
          </p:spPr>
        </p:pic>
        <p:pic>
          <p:nvPicPr>
            <p:cNvPr id="33" name="Picture 3" descr="C:\Users\Michelle\Downloads\20280413_m.jpg"/>
            <p:cNvPicPr>
              <a:picLocks noChangeAspect="1" noChangeArrowheads="1"/>
            </p:cNvPicPr>
            <p:nvPr/>
          </p:nvPicPr>
          <p:blipFill>
            <a:blip r:embed="rId6" cstate="print"/>
            <a:srcRect l="18572" t="2632" r="21157" b="2877"/>
            <a:stretch>
              <a:fillRect/>
            </a:stretch>
          </p:blipFill>
          <p:spPr bwMode="auto">
            <a:xfrm>
              <a:off x="8955171" y="5148072"/>
              <a:ext cx="1607333" cy="1709928"/>
            </a:xfrm>
            <a:prstGeom prst="rect">
              <a:avLst/>
            </a:prstGeom>
            <a:noFill/>
          </p:spPr>
        </p:pic>
        <p:pic>
          <p:nvPicPr>
            <p:cNvPr id="38" name="Picture 2" descr="C:\Users\Michelle\Downloads\12515258_m.jpg"/>
            <p:cNvPicPr>
              <a:picLocks noChangeAspect="1" noChangeArrowheads="1"/>
            </p:cNvPicPr>
            <p:nvPr/>
          </p:nvPicPr>
          <p:blipFill>
            <a:blip r:embed="rId7" cstate="print"/>
            <a:srcRect l="5819" r="2526" b="1175"/>
            <a:stretch>
              <a:fillRect/>
            </a:stretch>
          </p:blipFill>
          <p:spPr bwMode="auto">
            <a:xfrm>
              <a:off x="7329569" y="3458028"/>
              <a:ext cx="1627632" cy="1729790"/>
            </a:xfrm>
            <a:prstGeom prst="rect">
              <a:avLst/>
            </a:prstGeom>
            <a:noFill/>
          </p:spPr>
        </p:pic>
        <p:pic>
          <p:nvPicPr>
            <p:cNvPr id="36" name="Picture 2" descr="C:\Users\Michelle\Downloads\21328394_m.jpg"/>
            <p:cNvPicPr>
              <a:picLocks noChangeAspect="1" noChangeArrowheads="1"/>
            </p:cNvPicPr>
            <p:nvPr/>
          </p:nvPicPr>
          <p:blipFill>
            <a:blip r:embed="rId8" cstate="print"/>
            <a:srcRect l="17654" t="-354" r="22372" b="4425"/>
            <a:stretch>
              <a:fillRect/>
            </a:stretch>
          </p:blipFill>
          <p:spPr bwMode="auto">
            <a:xfrm>
              <a:off x="10566255" y="3431613"/>
              <a:ext cx="1621625" cy="1728216"/>
            </a:xfrm>
            <a:prstGeom prst="rect">
              <a:avLst/>
            </a:prstGeom>
            <a:noFill/>
          </p:spPr>
        </p:pic>
        <p:pic>
          <p:nvPicPr>
            <p:cNvPr id="16" name="Picture 2" descr="C:\Users\Michelle\Downloads\11582960_m.jpg"/>
            <p:cNvPicPr>
              <a:picLocks noChangeAspect="1" noChangeArrowheads="1"/>
            </p:cNvPicPr>
            <p:nvPr/>
          </p:nvPicPr>
          <p:blipFill>
            <a:blip r:embed="rId9" cstate="print"/>
            <a:srcRect t="1774"/>
            <a:stretch>
              <a:fillRect/>
            </a:stretch>
          </p:blipFill>
          <p:spPr bwMode="auto">
            <a:xfrm>
              <a:off x="8926284" y="1712684"/>
              <a:ext cx="1638875" cy="1807029"/>
            </a:xfrm>
            <a:prstGeom prst="rect">
              <a:avLst/>
            </a:prstGeom>
            <a:noFill/>
          </p:spPr>
        </p:pic>
        <p:pic>
          <p:nvPicPr>
            <p:cNvPr id="42" name="Picture 2" descr="C:\Users\Michelle\Downloads\7365118_m.jpg"/>
            <p:cNvPicPr>
              <a:picLocks noChangeAspect="1" noChangeArrowheads="1"/>
            </p:cNvPicPr>
            <p:nvPr/>
          </p:nvPicPr>
          <p:blipFill>
            <a:blip r:embed="rId10" cstate="print"/>
            <a:srcRect t="9454" b="19643"/>
            <a:stretch>
              <a:fillRect/>
            </a:stretch>
          </p:blipFill>
          <p:spPr bwMode="auto">
            <a:xfrm>
              <a:off x="7329714" y="5148072"/>
              <a:ext cx="1618488" cy="1722376"/>
            </a:xfrm>
            <a:prstGeom prst="rect">
              <a:avLst/>
            </a:prstGeom>
            <a:noFill/>
          </p:spPr>
        </p:pic>
        <p:pic>
          <p:nvPicPr>
            <p:cNvPr id="43" name="Picture 3" descr="C:\Users\Michelle\Downloads\7778469_m.jpg"/>
            <p:cNvPicPr>
              <a:picLocks noChangeAspect="1" noChangeArrowheads="1"/>
            </p:cNvPicPr>
            <p:nvPr/>
          </p:nvPicPr>
          <p:blipFill>
            <a:blip r:embed="rId11" cstate="print"/>
            <a:srcRect l="7341" r="29976"/>
            <a:stretch>
              <a:fillRect/>
            </a:stretch>
          </p:blipFill>
          <p:spPr bwMode="auto">
            <a:xfrm>
              <a:off x="10570694" y="5148072"/>
              <a:ext cx="1627632" cy="1732107"/>
            </a:xfrm>
            <a:prstGeom prst="rect">
              <a:avLst/>
            </a:prstGeom>
            <a:noFill/>
          </p:spPr>
        </p:pic>
        <p:pic>
          <p:nvPicPr>
            <p:cNvPr id="37" name="Picture 2" descr="C:\Users\Michelle\Downloads\18693058_m.jpg"/>
            <p:cNvPicPr>
              <a:picLocks noChangeAspect="1" noChangeArrowheads="1"/>
            </p:cNvPicPr>
            <p:nvPr/>
          </p:nvPicPr>
          <p:blipFill>
            <a:blip r:embed="rId12" cstate="print"/>
            <a:srcRect r="41388" b="259"/>
            <a:stretch>
              <a:fillRect/>
            </a:stretch>
          </p:blipFill>
          <p:spPr bwMode="auto">
            <a:xfrm>
              <a:off x="10566257" y="1712686"/>
              <a:ext cx="1607333" cy="1709928"/>
            </a:xfrm>
            <a:prstGeom prst="rect">
              <a:avLst/>
            </a:prstGeom>
            <a:noFill/>
          </p:spPr>
        </p:pic>
        <p:pic>
          <p:nvPicPr>
            <p:cNvPr id="39" name="Picture 38" descr="Teamwork at Conference Table.jpg"/>
            <p:cNvPicPr>
              <a:picLocks noChangeAspect="1"/>
            </p:cNvPicPr>
            <p:nvPr/>
          </p:nvPicPr>
          <p:blipFill>
            <a:blip r:embed="rId13" cstate="print"/>
            <a:srcRect l="22519" t="15842" r="24728"/>
            <a:stretch>
              <a:fillRect/>
            </a:stretch>
          </p:blipFill>
          <p:spPr>
            <a:xfrm>
              <a:off x="8955171" y="3439887"/>
              <a:ext cx="1607754" cy="1709928"/>
            </a:xfrm>
            <a:prstGeom prst="rect">
              <a:avLst/>
            </a:prstGeom>
            <a:solidFill>
              <a:srgbClr val="C9DBE9"/>
            </a:solidFill>
          </p:spPr>
        </p:pic>
        <p:pic>
          <p:nvPicPr>
            <p:cNvPr id="32" name="Picture 2" descr="C:\Users\Michelle\Downloads\15053093_m.jpg"/>
            <p:cNvPicPr>
              <a:picLocks noChangeAspect="1" noChangeArrowheads="1"/>
            </p:cNvPicPr>
            <p:nvPr/>
          </p:nvPicPr>
          <p:blipFill>
            <a:blip r:embed="rId14" cstate="print"/>
            <a:srcRect l="2540" r="3491"/>
            <a:stretch>
              <a:fillRect/>
            </a:stretch>
          </p:blipFill>
          <p:spPr bwMode="auto">
            <a:xfrm>
              <a:off x="7315086" y="1712370"/>
              <a:ext cx="1640227" cy="1745511"/>
            </a:xfrm>
            <a:prstGeom prst="rect">
              <a:avLst/>
            </a:prstGeom>
            <a:noFill/>
          </p:spPr>
        </p:pic>
      </p:grpSp>
      <p:grpSp>
        <p:nvGrpSpPr>
          <p:cNvPr id="26" name="Group 25"/>
          <p:cNvGrpSpPr/>
          <p:nvPr/>
        </p:nvGrpSpPr>
        <p:grpSpPr>
          <a:xfrm>
            <a:off x="914400" y="1047750"/>
            <a:ext cx="3626555" cy="2600325"/>
            <a:chOff x="2034705" y="3397380"/>
            <a:chExt cx="2727252" cy="1955504"/>
          </a:xfrm>
        </p:grpSpPr>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776942" y="3397380"/>
              <a:ext cx="1455271" cy="1455269"/>
            </a:xfrm>
            <a:prstGeom prst="rect">
              <a:avLst/>
            </a:prstGeom>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34705" y="4678884"/>
              <a:ext cx="613808" cy="674000"/>
            </a:xfrm>
            <a:prstGeom prst="rect">
              <a:avLst/>
            </a:prstGeom>
          </p:spPr>
        </p:pic>
        <p:sp>
          <p:nvSpPr>
            <p:cNvPr id="31" name="TextBox 30"/>
            <p:cNvSpPr txBox="1"/>
            <p:nvPr/>
          </p:nvSpPr>
          <p:spPr>
            <a:xfrm>
              <a:off x="2591488" y="4898984"/>
              <a:ext cx="2170469" cy="300892"/>
            </a:xfrm>
            <a:prstGeom prst="rect">
              <a:avLst/>
            </a:prstGeom>
            <a:noFill/>
          </p:spPr>
          <p:txBody>
            <a:bodyPr wrap="none" rtlCol="0">
              <a:spAutoFit/>
            </a:bodyPr>
            <a:lstStyle/>
            <a:p>
              <a:r>
                <a:rPr lang="en-CA" sz="2000" b="1" i="1" dirty="0" smtClean="0">
                  <a:solidFill>
                    <a:srgbClr val="98C056"/>
                  </a:solidFill>
                  <a:effectLst>
                    <a:outerShdw blurRad="38100" dist="38100" dir="2700000" algn="tl">
                      <a:srgbClr val="000000">
                        <a:alpha val="43137"/>
                      </a:srgbClr>
                    </a:outerShdw>
                  </a:effectLst>
                  <a:latin typeface="Arial Black" panose="020B0A04020102020204" pitchFamily="34" charset="0"/>
                </a:rPr>
                <a:t>ERVICES</a:t>
              </a:r>
              <a:r>
                <a:rPr lang="en-CA" sz="2000" b="1" dirty="0" smtClean="0">
                  <a:solidFill>
                    <a:srgbClr val="98C056"/>
                  </a:solidFill>
                  <a:effectLst>
                    <a:outerShdw blurRad="38100" dist="38100" dir="2700000" algn="tl">
                      <a:srgbClr val="000000">
                        <a:alpha val="43137"/>
                      </a:srgbClr>
                    </a:outerShdw>
                  </a:effectLst>
                  <a:latin typeface="Arial Black" panose="020B0A04020102020204" pitchFamily="34" charset="0"/>
                </a:rPr>
                <a:t> Go Global</a:t>
              </a:r>
              <a:endParaRPr lang="en-CA" sz="2000" b="1" dirty="0">
                <a:solidFill>
                  <a:srgbClr val="98C056"/>
                </a:solidFill>
                <a:effectLst>
                  <a:outerShdw blurRad="38100" dist="38100" dir="2700000" algn="tl">
                    <a:srgbClr val="000000">
                      <a:alpha val="43137"/>
                    </a:srgbClr>
                  </a:outerShdw>
                </a:effectLst>
                <a:latin typeface="Arial Black" panose="020B0A04020102020204" pitchFamily="34" charset="0"/>
              </a:endParaRPr>
            </a:p>
          </p:txBody>
        </p:sp>
        <p:sp>
          <p:nvSpPr>
            <p:cNvPr id="34" name="TextBox 33"/>
            <p:cNvSpPr txBox="1"/>
            <p:nvPr/>
          </p:nvSpPr>
          <p:spPr>
            <a:xfrm>
              <a:off x="2641044" y="5099020"/>
              <a:ext cx="2085747" cy="231455"/>
            </a:xfrm>
            <a:prstGeom prst="rect">
              <a:avLst/>
            </a:prstGeom>
            <a:noFill/>
          </p:spPr>
          <p:txBody>
            <a:bodyPr wrap="none" rtlCol="0">
              <a:spAutoFit/>
            </a:bodyPr>
            <a:lstStyle/>
            <a:p>
              <a:r>
                <a:rPr lang="en-CA" sz="1400" b="1" dirty="0" smtClean="0">
                  <a:solidFill>
                    <a:srgbClr val="A6BDDE"/>
                  </a:solidFill>
                  <a:latin typeface="Arial Narrow" panose="020B0606020202030204" pitchFamily="34" charset="0"/>
                </a:rPr>
                <a:t>The Roadmap for Exporting Services</a:t>
              </a:r>
              <a:endParaRPr lang="en-CA" sz="1400" b="1" dirty="0">
                <a:solidFill>
                  <a:srgbClr val="A6BDDE"/>
                </a:solidFill>
                <a:latin typeface="Arial Narrow" panose="020B0606020202030204" pitchFamily="34" charset="0"/>
              </a:endParaRPr>
            </a:p>
          </p:txBody>
        </p:sp>
      </p:grpSp>
      <p:sp>
        <p:nvSpPr>
          <p:cNvPr id="22" name="TextBox 21"/>
          <p:cNvSpPr txBox="1"/>
          <p:nvPr/>
        </p:nvSpPr>
        <p:spPr bwMode="auto">
          <a:xfrm>
            <a:off x="697258" y="4262981"/>
            <a:ext cx="4343400" cy="846386"/>
          </a:xfrm>
          <a:prstGeom prst="rect">
            <a:avLst/>
          </a:prstGeom>
          <a:noFill/>
          <a:ln w="9525">
            <a:noFill/>
            <a:miter lim="800000"/>
            <a:headEnd/>
            <a:tailEnd/>
          </a:ln>
        </p:spPr>
        <p:txBody>
          <a:bodyPr wrap="square" lIns="45720" tIns="22860" rIns="45720" bIns="22860" rtlCol="0">
            <a:spAutoFit/>
          </a:bodyPr>
          <a:lstStyle/>
          <a:p>
            <a:pPr algn="ctr" defTabSz="1088232" fontAlgn="auto">
              <a:spcBef>
                <a:spcPts val="0"/>
              </a:spcBef>
              <a:spcAft>
                <a:spcPts val="0"/>
              </a:spcAft>
            </a:pPr>
            <a:r>
              <a:rPr lang="en-CA" sz="1400" b="1" dirty="0" smtClean="0">
                <a:solidFill>
                  <a:schemeClr val="bg1">
                    <a:lumMod val="95000"/>
                  </a:schemeClr>
                </a:solidFill>
                <a:latin typeface="Open Sans" pitchFamily="34" charset="0"/>
                <a:ea typeface="Open Sans" pitchFamily="34" charset="0"/>
                <a:cs typeface="Open Sans" pitchFamily="34" charset="0"/>
              </a:rPr>
              <a:t>An initiative of the </a:t>
            </a:r>
          </a:p>
          <a:p>
            <a:pPr algn="ctr" defTabSz="1088232" fontAlgn="auto">
              <a:spcBef>
                <a:spcPts val="0"/>
              </a:spcBef>
              <a:spcAft>
                <a:spcPts val="0"/>
              </a:spcAft>
            </a:pPr>
            <a:r>
              <a:rPr lang="en-CA" sz="1400" b="1" dirty="0" smtClean="0">
                <a:solidFill>
                  <a:schemeClr val="bg1">
                    <a:lumMod val="95000"/>
                  </a:schemeClr>
                </a:solidFill>
                <a:latin typeface="Open Sans" pitchFamily="34" charset="0"/>
                <a:ea typeface="Open Sans" pitchFamily="34" charset="0"/>
                <a:cs typeface="Open Sans" pitchFamily="34" charset="0"/>
              </a:rPr>
              <a:t>Caribbean Network of Service Coalitions</a:t>
            </a:r>
          </a:p>
          <a:p>
            <a:pPr algn="ctr" defTabSz="1088232" fontAlgn="auto">
              <a:lnSpc>
                <a:spcPct val="200000"/>
              </a:lnSpc>
              <a:spcBef>
                <a:spcPts val="0"/>
              </a:spcBef>
              <a:spcAft>
                <a:spcPts val="0"/>
              </a:spcAft>
            </a:pPr>
            <a:r>
              <a:rPr lang="en-CA" sz="1100" b="1" dirty="0" smtClean="0">
                <a:solidFill>
                  <a:schemeClr val="bg1">
                    <a:lumMod val="95000"/>
                  </a:schemeClr>
                </a:solidFill>
                <a:latin typeface="Open Sans" pitchFamily="34" charset="0"/>
                <a:ea typeface="Open Sans" pitchFamily="34" charset="0"/>
                <a:cs typeface="Open Sans" pitchFamily="34" charset="0"/>
              </a:rPr>
              <a:t> </a:t>
            </a:r>
          </a:p>
        </p:txBody>
      </p:sp>
    </p:spTree>
    <p:extLst>
      <p:ext uri="{BB962C8B-B14F-4D97-AF65-F5344CB8AC3E}">
        <p14:creationId xmlns:p14="http://schemas.microsoft.com/office/powerpoint/2010/main" val="345383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9603" b="34513"/>
          <a:stretch/>
        </p:blipFill>
        <p:spPr>
          <a:xfrm>
            <a:off x="0" y="0"/>
            <a:ext cx="9144000" cy="5143500"/>
          </a:xfrm>
          <a:prstGeom prst="rect">
            <a:avLst/>
          </a:prstGeom>
        </p:spPr>
      </p:pic>
      <p:sp>
        <p:nvSpPr>
          <p:cNvPr id="6" name="Text Box 5"/>
          <p:cNvSpPr txBox="1">
            <a:spLocks noChangeArrowheads="1"/>
          </p:cNvSpPr>
          <p:nvPr/>
        </p:nvSpPr>
        <p:spPr bwMode="auto">
          <a:xfrm>
            <a:off x="-6096" y="3364290"/>
            <a:ext cx="9168384" cy="1569660"/>
          </a:xfrm>
          <a:prstGeom prst="rect">
            <a:avLst/>
          </a:prstGeom>
          <a:solidFill>
            <a:srgbClr val="FFFFFF">
              <a:alpha val="86000"/>
            </a:srgbClr>
          </a:solidFill>
          <a:ln>
            <a:noFill/>
          </a:ln>
          <a:extLst/>
        </p:spPr>
        <p:txBody>
          <a:bodyPr wrap="square">
            <a:spAutoFit/>
          </a:bodyPr>
          <a:lstStyle>
            <a:lvl1pPr eaLnBrk="0" hangingPunct="0">
              <a:defRPr sz="4800">
                <a:solidFill>
                  <a:schemeClr val="tx2"/>
                </a:solidFill>
                <a:latin typeface="Arial" pitchFamily="34" charset="0"/>
              </a:defRPr>
            </a:lvl1pPr>
            <a:lvl2pPr marL="742950" indent="-285750" eaLnBrk="0" hangingPunct="0">
              <a:defRPr sz="4800">
                <a:solidFill>
                  <a:schemeClr val="tx2"/>
                </a:solidFill>
                <a:latin typeface="Arial" pitchFamily="34" charset="0"/>
              </a:defRPr>
            </a:lvl2pPr>
            <a:lvl3pPr marL="1143000" indent="-228600" eaLnBrk="0" hangingPunct="0">
              <a:defRPr sz="4800">
                <a:solidFill>
                  <a:schemeClr val="tx2"/>
                </a:solidFill>
                <a:latin typeface="Arial" pitchFamily="34" charset="0"/>
              </a:defRPr>
            </a:lvl3pPr>
            <a:lvl4pPr marL="1600200" indent="-228600" eaLnBrk="0" hangingPunct="0">
              <a:defRPr sz="4800">
                <a:solidFill>
                  <a:schemeClr val="tx2"/>
                </a:solidFill>
                <a:latin typeface="Arial" pitchFamily="34" charset="0"/>
              </a:defRPr>
            </a:lvl4pPr>
            <a:lvl5pPr marL="2057400" indent="-228600" eaLnBrk="0" hangingPunct="0">
              <a:defRPr sz="4800">
                <a:solidFill>
                  <a:schemeClr val="tx2"/>
                </a:solidFill>
                <a:latin typeface="Arial" pitchFamily="34" charset="0"/>
              </a:defRPr>
            </a:lvl5pPr>
            <a:lvl6pPr marL="2514600" indent="-228600" algn="ctr" eaLnBrk="0" fontAlgn="base" hangingPunct="0">
              <a:spcBef>
                <a:spcPct val="0"/>
              </a:spcBef>
              <a:spcAft>
                <a:spcPct val="0"/>
              </a:spcAft>
              <a:defRPr sz="4800">
                <a:solidFill>
                  <a:schemeClr val="tx2"/>
                </a:solidFill>
                <a:latin typeface="Arial" pitchFamily="34" charset="0"/>
              </a:defRPr>
            </a:lvl6pPr>
            <a:lvl7pPr marL="2971800" indent="-228600" algn="ctr" eaLnBrk="0" fontAlgn="base" hangingPunct="0">
              <a:spcBef>
                <a:spcPct val="0"/>
              </a:spcBef>
              <a:spcAft>
                <a:spcPct val="0"/>
              </a:spcAft>
              <a:defRPr sz="4800">
                <a:solidFill>
                  <a:schemeClr val="tx2"/>
                </a:solidFill>
                <a:latin typeface="Arial" pitchFamily="34" charset="0"/>
              </a:defRPr>
            </a:lvl7pPr>
            <a:lvl8pPr marL="3429000" indent="-228600" algn="ctr" eaLnBrk="0" fontAlgn="base" hangingPunct="0">
              <a:spcBef>
                <a:spcPct val="0"/>
              </a:spcBef>
              <a:spcAft>
                <a:spcPct val="0"/>
              </a:spcAft>
              <a:defRPr sz="4800">
                <a:solidFill>
                  <a:schemeClr val="tx2"/>
                </a:solidFill>
                <a:latin typeface="Arial" pitchFamily="34" charset="0"/>
              </a:defRPr>
            </a:lvl8pPr>
            <a:lvl9pPr marL="3886200" indent="-228600" algn="ctr" eaLnBrk="0" fontAlgn="base" hangingPunct="0">
              <a:spcBef>
                <a:spcPct val="0"/>
              </a:spcBef>
              <a:spcAft>
                <a:spcPct val="0"/>
              </a:spcAft>
              <a:defRPr sz="4800">
                <a:solidFill>
                  <a:schemeClr val="tx2"/>
                </a:solidFill>
                <a:latin typeface="Arial" pitchFamily="34" charset="0"/>
              </a:defRPr>
            </a:lvl9pPr>
          </a:lstStyle>
          <a:p>
            <a:pPr algn="ctr"/>
            <a:r>
              <a:rPr lang="en-CA" sz="2400" b="1" dirty="0" smtClean="0">
                <a:solidFill>
                  <a:srgbClr val="6E8FB7"/>
                </a:solidFill>
                <a:latin typeface="+mj-lt"/>
                <a:cs typeface="Calibri" pitchFamily="34" charset="0"/>
              </a:rPr>
              <a:t>Services constitute two-thirds of the world’s economy </a:t>
            </a:r>
          </a:p>
          <a:p>
            <a:pPr algn="ctr"/>
            <a:r>
              <a:rPr lang="en-CA" sz="2400" b="1" dirty="0" smtClean="0">
                <a:solidFill>
                  <a:srgbClr val="6E8FB7"/>
                </a:solidFill>
                <a:latin typeface="+mj-lt"/>
                <a:cs typeface="Calibri" pitchFamily="34" charset="0"/>
              </a:rPr>
              <a:t>and are the fastest growing component of world trade.  </a:t>
            </a:r>
          </a:p>
          <a:p>
            <a:pPr algn="ctr"/>
            <a:r>
              <a:rPr lang="en-CA" sz="2400" b="1" dirty="0" smtClean="0">
                <a:solidFill>
                  <a:srgbClr val="6E8FB7"/>
                </a:solidFill>
                <a:latin typeface="+mj-lt"/>
                <a:cs typeface="Calibri" pitchFamily="34" charset="0"/>
              </a:rPr>
              <a:t>They are core drivers of economic growth, employment </a:t>
            </a:r>
          </a:p>
          <a:p>
            <a:pPr algn="ctr"/>
            <a:r>
              <a:rPr lang="en-CA" sz="2400" b="1" dirty="0" smtClean="0">
                <a:solidFill>
                  <a:srgbClr val="6E8FB7"/>
                </a:solidFill>
                <a:latin typeface="+mj-lt"/>
                <a:cs typeface="Calibri" pitchFamily="34" charset="0"/>
              </a:rPr>
              <a:t>and development in every part of the world.</a:t>
            </a:r>
            <a:endParaRPr lang="en-US" sz="2400" b="1" dirty="0">
              <a:solidFill>
                <a:srgbClr val="6E8FB7"/>
              </a:solidFill>
              <a:latin typeface="+mj-lt"/>
              <a:cs typeface="Calibri" pitchFamily="34" charset="0"/>
            </a:endParaRPr>
          </a:p>
        </p:txBody>
      </p:sp>
    </p:spTree>
    <p:extLst>
      <p:ext uri="{BB962C8B-B14F-4D97-AF65-F5344CB8AC3E}">
        <p14:creationId xmlns:p14="http://schemas.microsoft.com/office/powerpoint/2010/main" val="20085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18375" t="20833" r="10175" b="14844"/>
          <a:stretch>
            <a:fillRect/>
          </a:stretch>
        </p:blipFill>
        <p:spPr bwMode="auto">
          <a:xfrm>
            <a:off x="0" y="514350"/>
            <a:ext cx="9183488" cy="4648200"/>
          </a:xfrm>
          <a:prstGeom prst="rect">
            <a:avLst/>
          </a:prstGeom>
          <a:noFill/>
          <a:ln w="9525">
            <a:noFill/>
            <a:miter lim="800000"/>
            <a:headEnd/>
            <a:tailEnd/>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209550"/>
            <a:ext cx="1265029" cy="880948"/>
          </a:xfrm>
          <a:prstGeom prst="rect">
            <a:avLst/>
          </a:prstGeom>
        </p:spPr>
      </p:pic>
      <p:sp>
        <p:nvSpPr>
          <p:cNvPr id="4" name="TextBox 3"/>
          <p:cNvSpPr txBox="1"/>
          <p:nvPr/>
        </p:nvSpPr>
        <p:spPr bwMode="auto">
          <a:xfrm>
            <a:off x="2133600" y="2620397"/>
            <a:ext cx="5562600" cy="600164"/>
          </a:xfrm>
          <a:prstGeom prst="rect">
            <a:avLst/>
          </a:prstGeom>
          <a:noFill/>
          <a:ln w="9525">
            <a:noFill/>
            <a:miter lim="800000"/>
            <a:headEnd/>
            <a:tailEnd/>
          </a:ln>
        </p:spPr>
        <p:txBody>
          <a:bodyPr wrap="square" lIns="45720" tIns="22860" rIns="45720" bIns="22860" rtlCol="0">
            <a:spAutoFit/>
          </a:bodyPr>
          <a:lstStyle/>
          <a:p>
            <a:pPr defTabSz="1088232" fontAlgn="auto">
              <a:spcBef>
                <a:spcPts val="0"/>
              </a:spcBef>
              <a:spcAft>
                <a:spcPts val="0"/>
              </a:spcAft>
            </a:pPr>
            <a:r>
              <a:rPr lang="en-CA" sz="1200" b="1" dirty="0" smtClean="0">
                <a:solidFill>
                  <a:srgbClr val="5EB7DE"/>
                </a:solidFill>
                <a:latin typeface="Open Sans"/>
                <a:ea typeface="Open Sans" pitchFamily="34" charset="0"/>
                <a:cs typeface="Open Sans" pitchFamily="34" charset="0"/>
              </a:rPr>
              <a:t>PARTICIPATING COUNTRIES: </a:t>
            </a:r>
            <a:r>
              <a:rPr lang="en-CA" sz="1200" b="1" dirty="0" smtClean="0">
                <a:solidFill>
                  <a:schemeClr val="bg1"/>
                </a:solidFill>
                <a:latin typeface="Open Sans"/>
                <a:ea typeface="Open Sans" pitchFamily="34" charset="0"/>
                <a:cs typeface="Open Sans" pitchFamily="34" charset="0"/>
              </a:rPr>
              <a:t>Antigua &amp; Barbuda, Barbados, Belize, Dominica, Dominican Republic, Grenada, Jamaica, Saint Lucia, St. Vincent &amp; the Grenadines, Trinidad &amp; Tobago</a:t>
            </a:r>
          </a:p>
        </p:txBody>
      </p:sp>
      <p:sp>
        <p:nvSpPr>
          <p:cNvPr id="7" name="TextBox 6"/>
          <p:cNvSpPr txBox="1"/>
          <p:nvPr/>
        </p:nvSpPr>
        <p:spPr bwMode="auto">
          <a:xfrm>
            <a:off x="2133600" y="3409950"/>
            <a:ext cx="5715000" cy="600164"/>
          </a:xfrm>
          <a:prstGeom prst="rect">
            <a:avLst/>
          </a:prstGeom>
          <a:noFill/>
          <a:ln w="9525">
            <a:noFill/>
            <a:miter lim="800000"/>
            <a:headEnd/>
            <a:tailEnd/>
          </a:ln>
        </p:spPr>
        <p:txBody>
          <a:bodyPr wrap="square" lIns="45720" tIns="22860" rIns="45720" bIns="22860" rtlCol="0">
            <a:spAutoFit/>
          </a:bodyPr>
          <a:lstStyle/>
          <a:p>
            <a:pPr defTabSz="1088232" fontAlgn="auto">
              <a:spcBef>
                <a:spcPts val="0"/>
              </a:spcBef>
              <a:spcAft>
                <a:spcPts val="0"/>
              </a:spcAft>
            </a:pPr>
            <a:r>
              <a:rPr lang="en-CA" sz="1200" b="1" dirty="0" smtClean="0">
                <a:solidFill>
                  <a:srgbClr val="B0CA53"/>
                </a:solidFill>
                <a:latin typeface="Open Sans"/>
                <a:ea typeface="Open Sans" pitchFamily="34" charset="0"/>
                <a:cs typeface="Open Sans" pitchFamily="34" charset="0"/>
              </a:rPr>
              <a:t>PRIORITY SECTORS: </a:t>
            </a:r>
            <a:r>
              <a:rPr lang="en-CA" sz="1200" b="1" dirty="0" smtClean="0">
                <a:solidFill>
                  <a:schemeClr val="bg1"/>
                </a:solidFill>
                <a:latin typeface="Open Sans"/>
                <a:ea typeface="Open Sans" pitchFamily="34" charset="0"/>
                <a:cs typeface="Open Sans" pitchFamily="34" charset="0"/>
              </a:rPr>
              <a:t>Business and Professional, Construction-related, Creative, Education, Health and Wellness, Information &amp; Communication Technologies, Tourism-related</a:t>
            </a:r>
            <a:endParaRPr lang="en-CA" sz="1050" b="1" dirty="0" smtClean="0">
              <a:solidFill>
                <a:srgbClr val="36568A"/>
              </a:solidFill>
              <a:latin typeface="Open Sans" pitchFamily="34" charset="0"/>
              <a:ea typeface="Open Sans" pitchFamily="34" charset="0"/>
              <a:cs typeface="Open Sans" pitchFamily="34" charset="0"/>
            </a:endParaRPr>
          </a:p>
        </p:txBody>
      </p:sp>
      <p:sp>
        <p:nvSpPr>
          <p:cNvPr id="2" name="Title 1"/>
          <p:cNvSpPr>
            <a:spLocks noGrp="1"/>
          </p:cNvSpPr>
          <p:nvPr>
            <p:ph type="title"/>
          </p:nvPr>
        </p:nvSpPr>
        <p:spPr/>
        <p:txBody>
          <a:bodyPr/>
          <a:lstStyle/>
          <a:p>
            <a:r>
              <a:rPr lang="en-CA" dirty="0" smtClean="0">
                <a:solidFill>
                  <a:schemeClr val="bg1"/>
                </a:solidFill>
              </a:rPr>
              <a:t>A New Regional Programme</a:t>
            </a:r>
            <a:endParaRPr lang="en-CA" dirty="0">
              <a:solidFill>
                <a:schemeClr val="bg1"/>
              </a:solidFill>
            </a:endParaRPr>
          </a:p>
        </p:txBody>
      </p:sp>
    </p:spTree>
    <p:extLst>
      <p:ext uri="{BB962C8B-B14F-4D97-AF65-F5344CB8AC3E}">
        <p14:creationId xmlns:p14="http://schemas.microsoft.com/office/powerpoint/2010/main" val="363355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457200"/>
          </a:xfrm>
        </p:spPr>
        <p:txBody>
          <a:bodyPr/>
          <a:lstStyle/>
          <a:p>
            <a:r>
              <a:rPr lang="en-CA" dirty="0" smtClean="0"/>
              <a:t>The Caribbean Network of Service Coalitions</a:t>
            </a:r>
            <a:endParaRPr lang="en-CA" dirty="0"/>
          </a:p>
        </p:txBody>
      </p:sp>
      <p:sp>
        <p:nvSpPr>
          <p:cNvPr id="3" name="Content Placeholder 2"/>
          <p:cNvSpPr>
            <a:spLocks noGrp="1"/>
          </p:cNvSpPr>
          <p:nvPr>
            <p:ph idx="1"/>
          </p:nvPr>
        </p:nvSpPr>
        <p:spPr>
          <a:xfrm>
            <a:off x="457200" y="2266950"/>
            <a:ext cx="4953000" cy="2286000"/>
          </a:xfrm>
        </p:spPr>
        <p:txBody>
          <a:bodyPr/>
          <a:lstStyle/>
          <a:p>
            <a:pPr lvl="0"/>
            <a:r>
              <a:rPr lang="en-029" sz="1800" b="0" dirty="0" smtClean="0">
                <a:solidFill>
                  <a:schemeClr val="tx1">
                    <a:lumMod val="65000"/>
                    <a:lumOff val="35000"/>
                  </a:schemeClr>
                </a:solidFill>
              </a:rPr>
              <a:t>The network’s current objectives include:</a:t>
            </a:r>
          </a:p>
          <a:p>
            <a:pPr marL="285750" lvl="0" indent="-285750">
              <a:spcBef>
                <a:spcPts val="1200"/>
              </a:spcBef>
              <a:buFont typeface="Wingdings" panose="05000000000000000000" pitchFamily="2" charset="2"/>
              <a:buChar char="§"/>
            </a:pPr>
            <a:r>
              <a:rPr lang="en-029" sz="1800" b="0" dirty="0" smtClean="0">
                <a:solidFill>
                  <a:schemeClr val="tx1">
                    <a:lumMod val="65000"/>
                    <a:lumOff val="35000"/>
                  </a:schemeClr>
                </a:solidFill>
              </a:rPr>
              <a:t>To raise awareness</a:t>
            </a:r>
            <a:endParaRPr lang="en-US" sz="1800" b="0" dirty="0" smtClean="0">
              <a:solidFill>
                <a:schemeClr val="tx1">
                  <a:lumMod val="65000"/>
                  <a:lumOff val="35000"/>
                </a:schemeClr>
              </a:solidFill>
            </a:endParaRPr>
          </a:p>
          <a:p>
            <a:pPr marL="285750" lvl="0" indent="-285750">
              <a:spcBef>
                <a:spcPts val="1200"/>
              </a:spcBef>
              <a:buFont typeface="Wingdings" panose="05000000000000000000" pitchFamily="2" charset="2"/>
              <a:buChar char="§"/>
            </a:pPr>
            <a:r>
              <a:rPr lang="en-029" sz="1800" b="0" dirty="0" smtClean="0">
                <a:solidFill>
                  <a:schemeClr val="tx1">
                    <a:lumMod val="65000"/>
                    <a:lumOff val="35000"/>
                  </a:schemeClr>
                </a:solidFill>
              </a:rPr>
              <a:t>To develop export promotion programmes</a:t>
            </a:r>
            <a:endParaRPr lang="en-US" sz="1800" b="0" dirty="0" smtClean="0">
              <a:solidFill>
                <a:schemeClr val="tx1">
                  <a:lumMod val="65000"/>
                  <a:lumOff val="35000"/>
                </a:schemeClr>
              </a:solidFill>
            </a:endParaRPr>
          </a:p>
          <a:p>
            <a:pPr marL="285750" lvl="0" indent="-285750">
              <a:spcBef>
                <a:spcPts val="1200"/>
              </a:spcBef>
              <a:buFont typeface="Wingdings" panose="05000000000000000000" pitchFamily="2" charset="2"/>
              <a:buChar char="§"/>
            </a:pPr>
            <a:r>
              <a:rPr lang="en-029" sz="1800" b="0" dirty="0" smtClean="0">
                <a:solidFill>
                  <a:schemeClr val="tx1">
                    <a:lumMod val="65000"/>
                    <a:lumOff val="35000"/>
                  </a:schemeClr>
                </a:solidFill>
              </a:rPr>
              <a:t>To lobby</a:t>
            </a:r>
            <a:endParaRPr lang="en-US" sz="1800" b="0" dirty="0" smtClean="0">
              <a:solidFill>
                <a:schemeClr val="tx1">
                  <a:lumMod val="65000"/>
                  <a:lumOff val="35000"/>
                </a:schemeClr>
              </a:solidFill>
            </a:endParaRPr>
          </a:p>
          <a:p>
            <a:pPr marL="285750" lvl="0" indent="-285750">
              <a:spcBef>
                <a:spcPts val="1200"/>
              </a:spcBef>
              <a:buFont typeface="Wingdings" panose="05000000000000000000" pitchFamily="2" charset="2"/>
              <a:buChar char="§"/>
            </a:pPr>
            <a:r>
              <a:rPr lang="en-029" sz="1800" b="0" dirty="0" smtClean="0">
                <a:solidFill>
                  <a:schemeClr val="tx1">
                    <a:lumMod val="65000"/>
                    <a:lumOff val="35000"/>
                  </a:schemeClr>
                </a:solidFill>
              </a:rPr>
              <a:t>To support institutional strengthening</a:t>
            </a:r>
            <a:endParaRPr lang="en-US" dirty="0" smtClean="0"/>
          </a:p>
        </p:txBody>
      </p:sp>
      <p:sp>
        <p:nvSpPr>
          <p:cNvPr id="7" name="Rectangle 3"/>
          <p:cNvSpPr txBox="1">
            <a:spLocks noChangeArrowheads="1"/>
          </p:cNvSpPr>
          <p:nvPr/>
        </p:nvSpPr>
        <p:spPr bwMode="auto">
          <a:xfrm>
            <a:off x="457200" y="1276350"/>
            <a:ext cx="815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fontAlgn="base">
              <a:spcBef>
                <a:spcPct val="20000"/>
              </a:spcBef>
              <a:spcAft>
                <a:spcPct val="0"/>
              </a:spcAft>
              <a:buFont typeface="Arial" charset="0"/>
              <a:buNone/>
              <a:defRPr sz="2400" b="1" kern="1200">
                <a:solidFill>
                  <a:srgbClr val="B0CA53"/>
                </a:solidFill>
                <a:latin typeface="+mn-lt"/>
                <a:ea typeface="+mn-ea"/>
                <a:cs typeface="+mn-cs"/>
              </a:defRPr>
            </a:lvl1pPr>
            <a:lvl2pPr marL="742950" indent="-285750" algn="l" rtl="0" fontAlgn="base">
              <a:spcBef>
                <a:spcPct val="20000"/>
              </a:spcBef>
              <a:spcAft>
                <a:spcPct val="0"/>
              </a:spcAft>
              <a:buFont typeface="Wingdings" panose="05000000000000000000" pitchFamily="2" charset="2"/>
              <a:buChar char="§"/>
              <a:defRPr sz="1800" b="0" kern="1200">
                <a:solidFill>
                  <a:srgbClr val="595959"/>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rgbClr val="595959"/>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50"/>
              </a:spcBef>
              <a:spcAft>
                <a:spcPts val="900"/>
              </a:spcAft>
            </a:pPr>
            <a:r>
              <a:rPr lang="en-029" sz="1800" dirty="0" smtClean="0">
                <a:solidFill>
                  <a:srgbClr val="6E8FB7"/>
                </a:solidFill>
              </a:rPr>
              <a:t>In December 2010, the Caribbean Network of Service Coalitions (CNSC) was established.  The CSNC is a network of independent coalitions, collaborating on the development of the regional services sector. </a:t>
            </a:r>
            <a:endParaRPr lang="en-US" sz="1800" dirty="0" smtClean="0">
              <a:solidFill>
                <a:srgbClr val="6E8FB7"/>
              </a:solidFill>
            </a:endParaRPr>
          </a:p>
        </p:txBody>
      </p:sp>
      <p:pic>
        <p:nvPicPr>
          <p:cNvPr id="11" name="Picture 10" descr="CNSC Logo-Image.jpg"/>
          <p:cNvPicPr>
            <a:picLocks noChangeAspect="1"/>
          </p:cNvPicPr>
          <p:nvPr/>
        </p:nvPicPr>
        <p:blipFill>
          <a:blip r:embed="rId3" cstate="print"/>
          <a:stretch>
            <a:fillRect/>
          </a:stretch>
        </p:blipFill>
        <p:spPr>
          <a:xfrm>
            <a:off x="5410200" y="1962150"/>
            <a:ext cx="3048000" cy="2867025"/>
          </a:xfrm>
          <a:prstGeom prst="rect">
            <a:avLst/>
          </a:prstGeom>
        </p:spPr>
      </p:pic>
    </p:spTree>
    <p:extLst>
      <p:ext uri="{BB962C8B-B14F-4D97-AF65-F5344CB8AC3E}">
        <p14:creationId xmlns:p14="http://schemas.microsoft.com/office/powerpoint/2010/main" val="119926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457200"/>
          </a:xfrm>
        </p:spPr>
        <p:txBody>
          <a:bodyPr/>
          <a:lstStyle/>
          <a:p>
            <a:r>
              <a:rPr lang="en-CA" dirty="0" smtClean="0"/>
              <a:t>Regional Support</a:t>
            </a:r>
            <a:endParaRPr lang="en-CA" dirty="0"/>
          </a:p>
        </p:txBody>
      </p:sp>
      <p:sp>
        <p:nvSpPr>
          <p:cNvPr id="3" name="Content Placeholder 2"/>
          <p:cNvSpPr>
            <a:spLocks noGrp="1"/>
          </p:cNvSpPr>
          <p:nvPr>
            <p:ph idx="1"/>
          </p:nvPr>
        </p:nvSpPr>
        <p:spPr>
          <a:xfrm>
            <a:off x="457200" y="1962150"/>
            <a:ext cx="5105400" cy="2133600"/>
          </a:xfrm>
        </p:spPr>
        <p:txBody>
          <a:bodyPr/>
          <a:lstStyle/>
          <a:p>
            <a:pPr marL="285750" lvl="0" indent="-285750">
              <a:buFont typeface="Wingdings" panose="05000000000000000000" pitchFamily="2" charset="2"/>
              <a:buChar char="§"/>
            </a:pPr>
            <a:r>
              <a:rPr lang="en-US" sz="1800" b="0" dirty="0" smtClean="0">
                <a:solidFill>
                  <a:schemeClr val="tx1">
                    <a:lumMod val="65000"/>
                    <a:lumOff val="35000"/>
                  </a:schemeClr>
                </a:solidFill>
              </a:rPr>
              <a:t>National Governments</a:t>
            </a:r>
          </a:p>
          <a:p>
            <a:pPr marL="285750" lvl="0" indent="-285750">
              <a:buFont typeface="Wingdings" panose="05000000000000000000" pitchFamily="2" charset="2"/>
              <a:buChar char="§"/>
            </a:pPr>
            <a:r>
              <a:rPr lang="en-US" sz="1800" b="0" dirty="0" smtClean="0">
                <a:solidFill>
                  <a:schemeClr val="tx1">
                    <a:lumMod val="65000"/>
                    <a:lumOff val="35000"/>
                  </a:schemeClr>
                </a:solidFill>
              </a:rPr>
              <a:t>CARICOM Secretariat</a:t>
            </a:r>
          </a:p>
          <a:p>
            <a:pPr marL="285750" lvl="0" indent="-285750">
              <a:buFont typeface="Wingdings" panose="05000000000000000000" pitchFamily="2" charset="2"/>
              <a:buChar char="§"/>
            </a:pPr>
            <a:r>
              <a:rPr lang="en-US" sz="1800" b="0" dirty="0" smtClean="0">
                <a:solidFill>
                  <a:schemeClr val="tx1">
                    <a:lumMod val="65000"/>
                    <a:lumOff val="35000"/>
                  </a:schemeClr>
                </a:solidFill>
              </a:rPr>
              <a:t>Caribbean Export Development Agency</a:t>
            </a:r>
          </a:p>
          <a:p>
            <a:pPr marL="285750" lvl="0" indent="-285750">
              <a:buFont typeface="Wingdings" panose="05000000000000000000" pitchFamily="2" charset="2"/>
              <a:buChar char="§"/>
            </a:pPr>
            <a:r>
              <a:rPr lang="en-US" sz="1800" b="0" dirty="0" smtClean="0">
                <a:solidFill>
                  <a:schemeClr val="tx1">
                    <a:lumMod val="65000"/>
                    <a:lumOff val="35000"/>
                  </a:schemeClr>
                </a:solidFill>
              </a:rPr>
              <a:t>European Development Fund</a:t>
            </a:r>
          </a:p>
          <a:p>
            <a:pPr marL="285750" lvl="0" indent="-285750">
              <a:buFont typeface="Wingdings" panose="05000000000000000000" pitchFamily="2" charset="2"/>
              <a:buChar char="§"/>
            </a:pPr>
            <a:r>
              <a:rPr lang="en-CA" sz="1800" b="0" dirty="0" smtClean="0">
                <a:solidFill>
                  <a:schemeClr val="tx1">
                    <a:lumMod val="65000"/>
                    <a:lumOff val="35000"/>
                  </a:schemeClr>
                </a:solidFill>
              </a:rPr>
              <a:t>Deutsche Gesellschaft für Internationale Zusammenarbeit (GIZ)</a:t>
            </a:r>
          </a:p>
          <a:p>
            <a:pPr marL="285750" lvl="0" indent="-285750">
              <a:buFont typeface="Wingdings" panose="05000000000000000000" pitchFamily="2" charset="2"/>
              <a:buChar char="§"/>
            </a:pPr>
            <a:r>
              <a:rPr lang="en-CA" sz="1800" b="0" dirty="0" smtClean="0">
                <a:solidFill>
                  <a:schemeClr val="tx1">
                    <a:lumMod val="65000"/>
                    <a:lumOff val="35000"/>
                  </a:schemeClr>
                </a:solidFill>
              </a:rPr>
              <a:t>Commonwealth Secretariat</a:t>
            </a:r>
          </a:p>
          <a:p>
            <a:pPr marL="285750" lvl="0" indent="-285750">
              <a:buFont typeface="Wingdings" panose="05000000000000000000" pitchFamily="2" charset="2"/>
              <a:buChar char="§"/>
            </a:pPr>
            <a:r>
              <a:rPr lang="en-CA" sz="1800" b="0" dirty="0" smtClean="0">
                <a:solidFill>
                  <a:schemeClr val="tx1">
                    <a:lumMod val="65000"/>
                    <a:lumOff val="35000"/>
                  </a:schemeClr>
                </a:solidFill>
              </a:rPr>
              <a:t>Caribbean Development Bank (CARTFUND)</a:t>
            </a:r>
            <a:endParaRPr lang="en-US" sz="1800" b="0" dirty="0" smtClean="0">
              <a:solidFill>
                <a:schemeClr val="tx1">
                  <a:lumMod val="65000"/>
                  <a:lumOff val="35000"/>
                </a:schemeClr>
              </a:solidFill>
            </a:endParaRPr>
          </a:p>
          <a:p>
            <a:pPr marL="285750" lvl="0" indent="-285750">
              <a:buFont typeface="Wingdings" panose="05000000000000000000" pitchFamily="2" charset="2"/>
              <a:buChar char="§"/>
            </a:pPr>
            <a:endParaRPr lang="en-US" sz="1800" b="0" dirty="0" smtClean="0">
              <a:solidFill>
                <a:schemeClr val="tx1">
                  <a:lumMod val="65000"/>
                  <a:lumOff val="35000"/>
                </a:schemeClr>
              </a:solidFill>
            </a:endParaRPr>
          </a:p>
          <a:p>
            <a:pPr marL="285750" lvl="1"/>
            <a:endParaRPr lang="en-US" dirty="0" smtClean="0"/>
          </a:p>
        </p:txBody>
      </p:sp>
      <p:sp>
        <p:nvSpPr>
          <p:cNvPr id="7" name="Rectangle 3"/>
          <p:cNvSpPr txBox="1">
            <a:spLocks noChangeArrowheads="1"/>
          </p:cNvSpPr>
          <p:nvPr/>
        </p:nvSpPr>
        <p:spPr bwMode="auto">
          <a:xfrm>
            <a:off x="457200" y="127635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fontAlgn="base">
              <a:spcBef>
                <a:spcPct val="20000"/>
              </a:spcBef>
              <a:spcAft>
                <a:spcPct val="0"/>
              </a:spcAft>
              <a:buFont typeface="Arial" charset="0"/>
              <a:buNone/>
              <a:defRPr sz="2400" b="1" kern="1200">
                <a:solidFill>
                  <a:srgbClr val="B0CA53"/>
                </a:solidFill>
                <a:latin typeface="+mn-lt"/>
                <a:ea typeface="+mn-ea"/>
                <a:cs typeface="+mn-cs"/>
              </a:defRPr>
            </a:lvl1pPr>
            <a:lvl2pPr marL="742950" indent="-285750" algn="l" rtl="0" fontAlgn="base">
              <a:spcBef>
                <a:spcPct val="20000"/>
              </a:spcBef>
              <a:spcAft>
                <a:spcPct val="0"/>
              </a:spcAft>
              <a:buFont typeface="Wingdings" panose="05000000000000000000" pitchFamily="2" charset="2"/>
              <a:buChar char="§"/>
              <a:defRPr sz="1800" b="0" kern="1200">
                <a:solidFill>
                  <a:srgbClr val="595959"/>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rgbClr val="595959"/>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50"/>
              </a:spcBef>
              <a:spcAft>
                <a:spcPts val="900"/>
              </a:spcAft>
            </a:pPr>
            <a:endParaRPr lang="en-US" sz="1800" dirty="0" smtClean="0">
              <a:solidFill>
                <a:srgbClr val="6E8FB7"/>
              </a:solidFill>
            </a:endParaRPr>
          </a:p>
          <a:p>
            <a:pPr>
              <a:spcBef>
                <a:spcPts val="450"/>
              </a:spcBef>
              <a:spcAft>
                <a:spcPts val="900"/>
              </a:spcAft>
            </a:pPr>
            <a:endParaRPr lang="en-CA" sz="1800" dirty="0" smtClean="0">
              <a:solidFill>
                <a:srgbClr val="6E8FB7"/>
              </a:solidFill>
            </a:endParaRPr>
          </a:p>
        </p:txBody>
      </p:sp>
      <p:sp>
        <p:nvSpPr>
          <p:cNvPr id="8" name="Rectangle 3"/>
          <p:cNvSpPr txBox="1">
            <a:spLocks noChangeArrowheads="1"/>
          </p:cNvSpPr>
          <p:nvPr/>
        </p:nvSpPr>
        <p:spPr bwMode="auto">
          <a:xfrm>
            <a:off x="457200" y="1200150"/>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fontAlgn="base">
              <a:spcBef>
                <a:spcPct val="20000"/>
              </a:spcBef>
              <a:spcAft>
                <a:spcPct val="0"/>
              </a:spcAft>
              <a:buFont typeface="Arial" charset="0"/>
              <a:buNone/>
              <a:defRPr sz="2400" b="1" kern="1200">
                <a:solidFill>
                  <a:srgbClr val="B0CA53"/>
                </a:solidFill>
                <a:latin typeface="+mn-lt"/>
                <a:ea typeface="+mn-ea"/>
                <a:cs typeface="+mn-cs"/>
              </a:defRPr>
            </a:lvl1pPr>
            <a:lvl2pPr marL="742950" indent="-285750" algn="l" rtl="0" fontAlgn="base">
              <a:spcBef>
                <a:spcPct val="20000"/>
              </a:spcBef>
              <a:spcAft>
                <a:spcPct val="0"/>
              </a:spcAft>
              <a:buFont typeface="Wingdings" panose="05000000000000000000" pitchFamily="2" charset="2"/>
              <a:buChar char="§"/>
              <a:defRPr sz="1800" b="0" kern="1200">
                <a:solidFill>
                  <a:srgbClr val="595959"/>
                </a:solidFill>
                <a:latin typeface="+mn-lt"/>
                <a:ea typeface="+mn-ea"/>
                <a:cs typeface="+mn-cs"/>
              </a:defRPr>
            </a:lvl2pPr>
            <a:lvl3pPr marL="1143000" indent="-228600" algn="l" rtl="0" fontAlgn="base">
              <a:spcBef>
                <a:spcPct val="20000"/>
              </a:spcBef>
              <a:spcAft>
                <a:spcPct val="0"/>
              </a:spcAft>
              <a:buFont typeface="Arial" charset="0"/>
              <a:buChar char="•"/>
              <a:defRPr sz="1600" kern="1200">
                <a:solidFill>
                  <a:srgbClr val="595959"/>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50"/>
              </a:spcBef>
              <a:spcAft>
                <a:spcPts val="900"/>
              </a:spcAft>
            </a:pPr>
            <a:r>
              <a:rPr lang="en-US" sz="1800" dirty="0" smtClean="0">
                <a:solidFill>
                  <a:srgbClr val="6E8FB7"/>
                </a:solidFill>
              </a:rPr>
              <a:t>Many agencies have extended support to the regional services sector development efforts:</a:t>
            </a:r>
          </a:p>
        </p:txBody>
      </p:sp>
      <p:pic>
        <p:nvPicPr>
          <p:cNvPr id="11" name="Picture 10" descr="caribbean-export-logo.jpg"/>
          <p:cNvPicPr>
            <a:picLocks noChangeAspect="1"/>
          </p:cNvPicPr>
          <p:nvPr/>
        </p:nvPicPr>
        <p:blipFill>
          <a:blip r:embed="rId3" cstate="print"/>
          <a:stretch>
            <a:fillRect/>
          </a:stretch>
        </p:blipFill>
        <p:spPr>
          <a:xfrm>
            <a:off x="5343525" y="3087500"/>
            <a:ext cx="2971800" cy="721099"/>
          </a:xfrm>
          <a:prstGeom prst="rect">
            <a:avLst/>
          </a:prstGeom>
        </p:spPr>
      </p:pic>
      <p:pic>
        <p:nvPicPr>
          <p:cNvPr id="12" name="Picture 11" descr="giz.logo_ (1).png"/>
          <p:cNvPicPr>
            <a:picLocks noChangeAspect="1"/>
          </p:cNvPicPr>
          <p:nvPr/>
        </p:nvPicPr>
        <p:blipFill>
          <a:blip r:embed="rId4" cstate="print"/>
          <a:srcRect l="58323" t="65217"/>
          <a:stretch>
            <a:fillRect/>
          </a:stretch>
        </p:blipFill>
        <p:spPr>
          <a:xfrm>
            <a:off x="5334000" y="2038350"/>
            <a:ext cx="2762250" cy="762000"/>
          </a:xfrm>
          <a:prstGeom prst="rect">
            <a:avLst/>
          </a:prstGeom>
        </p:spPr>
      </p:pic>
    </p:spTree>
    <p:extLst>
      <p:ext uri="{BB962C8B-B14F-4D97-AF65-F5344CB8AC3E}">
        <p14:creationId xmlns:p14="http://schemas.microsoft.com/office/powerpoint/2010/main" val="356425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Michelle\Downloads\12246808_m.jpg"/>
          <p:cNvPicPr>
            <a:picLocks noChangeAspect="1" noChangeArrowheads="1"/>
          </p:cNvPicPr>
          <p:nvPr/>
        </p:nvPicPr>
        <p:blipFill>
          <a:blip r:embed="rId3" cstate="print"/>
          <a:srcRect b="32472"/>
          <a:stretch>
            <a:fillRect/>
          </a:stretch>
        </p:blipFill>
        <p:spPr bwMode="auto">
          <a:xfrm>
            <a:off x="0" y="512064"/>
            <a:ext cx="9144000" cy="4629151"/>
          </a:xfrm>
          <a:prstGeom prst="rect">
            <a:avLst/>
          </a:prstGeom>
          <a:noFill/>
        </p:spPr>
      </p:pic>
      <p:sp>
        <p:nvSpPr>
          <p:cNvPr id="8" name="Text Box 5"/>
          <p:cNvSpPr txBox="1">
            <a:spLocks noChangeArrowheads="1"/>
          </p:cNvSpPr>
          <p:nvPr/>
        </p:nvSpPr>
        <p:spPr bwMode="auto">
          <a:xfrm>
            <a:off x="0" y="539175"/>
            <a:ext cx="9144000" cy="584775"/>
          </a:xfrm>
          <a:prstGeom prst="rect">
            <a:avLst/>
          </a:prstGeom>
          <a:solidFill>
            <a:srgbClr val="FFFFFF">
              <a:alpha val="0"/>
            </a:srgbClr>
          </a:solidFill>
          <a:ln>
            <a:noFill/>
          </a:ln>
          <a:extLst/>
        </p:spPr>
        <p:txBody>
          <a:bodyPr wrap="square">
            <a:spAutoFit/>
          </a:bodyPr>
          <a:lstStyle>
            <a:lvl1pPr eaLnBrk="0" hangingPunct="0">
              <a:defRPr sz="4800">
                <a:solidFill>
                  <a:schemeClr val="tx2"/>
                </a:solidFill>
                <a:latin typeface="Arial" pitchFamily="34" charset="0"/>
              </a:defRPr>
            </a:lvl1pPr>
            <a:lvl2pPr marL="742950" indent="-285750" eaLnBrk="0" hangingPunct="0">
              <a:defRPr sz="4800">
                <a:solidFill>
                  <a:schemeClr val="tx2"/>
                </a:solidFill>
                <a:latin typeface="Arial" pitchFamily="34" charset="0"/>
              </a:defRPr>
            </a:lvl2pPr>
            <a:lvl3pPr marL="1143000" indent="-228600" eaLnBrk="0" hangingPunct="0">
              <a:defRPr sz="4800">
                <a:solidFill>
                  <a:schemeClr val="tx2"/>
                </a:solidFill>
                <a:latin typeface="Arial" pitchFamily="34" charset="0"/>
              </a:defRPr>
            </a:lvl3pPr>
            <a:lvl4pPr marL="1600200" indent="-228600" eaLnBrk="0" hangingPunct="0">
              <a:defRPr sz="4800">
                <a:solidFill>
                  <a:schemeClr val="tx2"/>
                </a:solidFill>
                <a:latin typeface="Arial" pitchFamily="34" charset="0"/>
              </a:defRPr>
            </a:lvl4pPr>
            <a:lvl5pPr marL="2057400" indent="-228600" eaLnBrk="0" hangingPunct="0">
              <a:defRPr sz="4800">
                <a:solidFill>
                  <a:schemeClr val="tx2"/>
                </a:solidFill>
                <a:latin typeface="Arial" pitchFamily="34" charset="0"/>
              </a:defRPr>
            </a:lvl5pPr>
            <a:lvl6pPr marL="2514600" indent="-228600" algn="ctr" eaLnBrk="0" fontAlgn="base" hangingPunct="0">
              <a:spcBef>
                <a:spcPct val="0"/>
              </a:spcBef>
              <a:spcAft>
                <a:spcPct val="0"/>
              </a:spcAft>
              <a:defRPr sz="4800">
                <a:solidFill>
                  <a:schemeClr val="tx2"/>
                </a:solidFill>
                <a:latin typeface="Arial" pitchFamily="34" charset="0"/>
              </a:defRPr>
            </a:lvl6pPr>
            <a:lvl7pPr marL="2971800" indent="-228600" algn="ctr" eaLnBrk="0" fontAlgn="base" hangingPunct="0">
              <a:spcBef>
                <a:spcPct val="0"/>
              </a:spcBef>
              <a:spcAft>
                <a:spcPct val="0"/>
              </a:spcAft>
              <a:defRPr sz="4800">
                <a:solidFill>
                  <a:schemeClr val="tx2"/>
                </a:solidFill>
                <a:latin typeface="Arial" pitchFamily="34" charset="0"/>
              </a:defRPr>
            </a:lvl7pPr>
            <a:lvl8pPr marL="3429000" indent="-228600" algn="ctr" eaLnBrk="0" fontAlgn="base" hangingPunct="0">
              <a:spcBef>
                <a:spcPct val="0"/>
              </a:spcBef>
              <a:spcAft>
                <a:spcPct val="0"/>
              </a:spcAft>
              <a:defRPr sz="4800">
                <a:solidFill>
                  <a:schemeClr val="tx2"/>
                </a:solidFill>
                <a:latin typeface="Arial" pitchFamily="34" charset="0"/>
              </a:defRPr>
            </a:lvl8pPr>
            <a:lvl9pPr marL="3886200" indent="-228600" algn="ctr" eaLnBrk="0" fontAlgn="base" hangingPunct="0">
              <a:spcBef>
                <a:spcPct val="0"/>
              </a:spcBef>
              <a:spcAft>
                <a:spcPct val="0"/>
              </a:spcAft>
              <a:defRPr sz="4800">
                <a:solidFill>
                  <a:schemeClr val="tx2"/>
                </a:solidFill>
                <a:latin typeface="Arial" pitchFamily="34" charset="0"/>
              </a:defRPr>
            </a:lvl9pPr>
          </a:lstStyle>
          <a:p>
            <a:pPr algn="ctr">
              <a:buNone/>
            </a:pPr>
            <a:r>
              <a:rPr lang="en-CA" sz="3200" b="1" dirty="0" smtClean="0">
                <a:solidFill>
                  <a:schemeClr val="bg1"/>
                </a:solidFill>
                <a:effectLst>
                  <a:outerShdw blurRad="38100" dist="38100" dir="2700000" algn="tl">
                    <a:srgbClr val="000000">
                      <a:alpha val="43137"/>
                    </a:srgbClr>
                  </a:outerShdw>
                </a:effectLst>
                <a:latin typeface="+mj-lt"/>
              </a:rPr>
              <a:t>The Role of a CSI</a:t>
            </a:r>
            <a:endParaRPr lang="en-CA" sz="3200" b="1" dirty="0">
              <a:solidFill>
                <a:schemeClr val="bg1"/>
              </a:solidFill>
              <a:effectLst>
                <a:outerShdw blurRad="38100" dist="38100" dir="2700000" algn="tl">
                  <a:srgbClr val="000000">
                    <a:alpha val="43137"/>
                  </a:srgbClr>
                </a:outerShdw>
              </a:effectLst>
              <a:latin typeface="+mj-lt"/>
            </a:endParaRPr>
          </a:p>
        </p:txBody>
      </p:sp>
      <p:sp>
        <p:nvSpPr>
          <p:cNvPr id="10" name="Text Box 5"/>
          <p:cNvSpPr txBox="1">
            <a:spLocks noChangeArrowheads="1"/>
          </p:cNvSpPr>
          <p:nvPr/>
        </p:nvSpPr>
        <p:spPr bwMode="auto">
          <a:xfrm>
            <a:off x="0" y="1676221"/>
            <a:ext cx="9144000" cy="1200329"/>
          </a:xfrm>
          <a:prstGeom prst="rect">
            <a:avLst/>
          </a:prstGeom>
          <a:solidFill>
            <a:srgbClr val="FFFFFF">
              <a:alpha val="89000"/>
            </a:srgbClr>
          </a:solidFill>
          <a:ln>
            <a:noFill/>
          </a:ln>
          <a:extLst/>
        </p:spPr>
        <p:txBody>
          <a:bodyPr wrap="square">
            <a:spAutoFit/>
          </a:bodyPr>
          <a:lstStyle>
            <a:lvl1pPr eaLnBrk="0" hangingPunct="0">
              <a:defRPr sz="4800">
                <a:solidFill>
                  <a:schemeClr val="tx2"/>
                </a:solidFill>
                <a:latin typeface="Arial" pitchFamily="34" charset="0"/>
              </a:defRPr>
            </a:lvl1pPr>
            <a:lvl2pPr marL="742950" indent="-285750" eaLnBrk="0" hangingPunct="0">
              <a:defRPr sz="4800">
                <a:solidFill>
                  <a:schemeClr val="tx2"/>
                </a:solidFill>
                <a:latin typeface="Arial" pitchFamily="34" charset="0"/>
              </a:defRPr>
            </a:lvl2pPr>
            <a:lvl3pPr marL="1143000" indent="-228600" eaLnBrk="0" hangingPunct="0">
              <a:defRPr sz="4800">
                <a:solidFill>
                  <a:schemeClr val="tx2"/>
                </a:solidFill>
                <a:latin typeface="Arial" pitchFamily="34" charset="0"/>
              </a:defRPr>
            </a:lvl3pPr>
            <a:lvl4pPr marL="1600200" indent="-228600" eaLnBrk="0" hangingPunct="0">
              <a:defRPr sz="4800">
                <a:solidFill>
                  <a:schemeClr val="tx2"/>
                </a:solidFill>
                <a:latin typeface="Arial" pitchFamily="34" charset="0"/>
              </a:defRPr>
            </a:lvl4pPr>
            <a:lvl5pPr marL="2057400" indent="-228600" eaLnBrk="0" hangingPunct="0">
              <a:defRPr sz="4800">
                <a:solidFill>
                  <a:schemeClr val="tx2"/>
                </a:solidFill>
                <a:latin typeface="Arial" pitchFamily="34" charset="0"/>
              </a:defRPr>
            </a:lvl5pPr>
            <a:lvl6pPr marL="2514600" indent="-228600" algn="ctr" eaLnBrk="0" fontAlgn="base" hangingPunct="0">
              <a:spcBef>
                <a:spcPct val="0"/>
              </a:spcBef>
              <a:spcAft>
                <a:spcPct val="0"/>
              </a:spcAft>
              <a:defRPr sz="4800">
                <a:solidFill>
                  <a:schemeClr val="tx2"/>
                </a:solidFill>
                <a:latin typeface="Arial" pitchFamily="34" charset="0"/>
              </a:defRPr>
            </a:lvl6pPr>
            <a:lvl7pPr marL="2971800" indent="-228600" algn="ctr" eaLnBrk="0" fontAlgn="base" hangingPunct="0">
              <a:spcBef>
                <a:spcPct val="0"/>
              </a:spcBef>
              <a:spcAft>
                <a:spcPct val="0"/>
              </a:spcAft>
              <a:defRPr sz="4800">
                <a:solidFill>
                  <a:schemeClr val="tx2"/>
                </a:solidFill>
                <a:latin typeface="Arial" pitchFamily="34" charset="0"/>
              </a:defRPr>
            </a:lvl7pPr>
            <a:lvl8pPr marL="3429000" indent="-228600" algn="ctr" eaLnBrk="0" fontAlgn="base" hangingPunct="0">
              <a:spcBef>
                <a:spcPct val="0"/>
              </a:spcBef>
              <a:spcAft>
                <a:spcPct val="0"/>
              </a:spcAft>
              <a:defRPr sz="4800">
                <a:solidFill>
                  <a:schemeClr val="tx2"/>
                </a:solidFill>
                <a:latin typeface="Arial" pitchFamily="34" charset="0"/>
              </a:defRPr>
            </a:lvl8pPr>
            <a:lvl9pPr marL="3886200" indent="-228600" algn="ctr" eaLnBrk="0" fontAlgn="base" hangingPunct="0">
              <a:spcBef>
                <a:spcPct val="0"/>
              </a:spcBef>
              <a:spcAft>
                <a:spcPct val="0"/>
              </a:spcAft>
              <a:defRPr sz="4800">
                <a:solidFill>
                  <a:schemeClr val="tx2"/>
                </a:solidFill>
                <a:latin typeface="Arial" pitchFamily="34" charset="0"/>
              </a:defRPr>
            </a:lvl9pPr>
          </a:lstStyle>
          <a:p>
            <a:pPr algn="ctr">
              <a:spcBef>
                <a:spcPts val="0"/>
              </a:spcBef>
              <a:spcAft>
                <a:spcPts val="0"/>
              </a:spcAft>
            </a:pPr>
            <a:r>
              <a:rPr lang="en-CA" sz="1800" b="1" dirty="0" smtClean="0">
                <a:solidFill>
                  <a:srgbClr val="6E8FB7"/>
                </a:solidFill>
                <a:latin typeface="+mj-lt"/>
              </a:rPr>
              <a:t>A service coalition is </a:t>
            </a:r>
            <a:r>
              <a:rPr lang="en-CA" sz="1800" b="1" u="sng" dirty="0" smtClean="0">
                <a:solidFill>
                  <a:srgbClr val="6E8FB7"/>
                </a:solidFill>
                <a:latin typeface="+mj-lt"/>
              </a:rPr>
              <a:t>an organization of stakeholders </a:t>
            </a:r>
            <a:r>
              <a:rPr lang="en-CA" sz="1800" b="1" dirty="0" smtClean="0">
                <a:solidFill>
                  <a:srgbClr val="6E8FB7"/>
                </a:solidFill>
                <a:latin typeface="+mj-lt"/>
              </a:rPr>
              <a:t>related to the services sector who may have diverse sub-sectoral interests, </a:t>
            </a:r>
          </a:p>
          <a:p>
            <a:pPr algn="ctr">
              <a:spcBef>
                <a:spcPts val="0"/>
              </a:spcBef>
              <a:spcAft>
                <a:spcPts val="0"/>
              </a:spcAft>
            </a:pPr>
            <a:r>
              <a:rPr lang="en-CA" sz="1800" b="1" dirty="0" smtClean="0">
                <a:solidFill>
                  <a:srgbClr val="6E8FB7"/>
                </a:solidFill>
                <a:latin typeface="+mj-lt"/>
              </a:rPr>
              <a:t>but who share common industry-wide objectives </a:t>
            </a:r>
          </a:p>
          <a:p>
            <a:pPr algn="ctr">
              <a:spcBef>
                <a:spcPts val="0"/>
              </a:spcBef>
              <a:spcAft>
                <a:spcPts val="0"/>
              </a:spcAft>
            </a:pPr>
            <a:r>
              <a:rPr lang="en-CA" sz="1800" b="1" dirty="0" smtClean="0">
                <a:solidFill>
                  <a:srgbClr val="6E8FB7"/>
                </a:solidFill>
                <a:latin typeface="+mj-lt"/>
              </a:rPr>
              <a:t>– namely </a:t>
            </a:r>
            <a:r>
              <a:rPr lang="en-CA" sz="1800" b="1" u="sng" dirty="0" smtClean="0">
                <a:solidFill>
                  <a:srgbClr val="6E8FB7"/>
                </a:solidFill>
                <a:latin typeface="+mj-lt"/>
              </a:rPr>
              <a:t>the development of the service industry</a:t>
            </a:r>
            <a:r>
              <a:rPr lang="en-CA" sz="1800" b="1" dirty="0" smtClean="0">
                <a:solidFill>
                  <a:srgbClr val="6E8FB7"/>
                </a:solidFill>
                <a:latin typeface="+mj-lt"/>
              </a:rPr>
              <a:t>.</a:t>
            </a:r>
          </a:p>
        </p:txBody>
      </p:sp>
      <p:sp>
        <p:nvSpPr>
          <p:cNvPr id="12" name="Text Box 5"/>
          <p:cNvSpPr txBox="1">
            <a:spLocks noChangeArrowheads="1"/>
          </p:cNvSpPr>
          <p:nvPr/>
        </p:nvSpPr>
        <p:spPr bwMode="auto">
          <a:xfrm>
            <a:off x="0" y="3486150"/>
            <a:ext cx="9144000" cy="923330"/>
          </a:xfrm>
          <a:prstGeom prst="rect">
            <a:avLst/>
          </a:prstGeom>
          <a:solidFill>
            <a:srgbClr val="FFFFFF">
              <a:alpha val="89000"/>
            </a:srgbClr>
          </a:solidFill>
          <a:ln>
            <a:noFill/>
          </a:ln>
          <a:extLst/>
        </p:spPr>
        <p:txBody>
          <a:bodyPr wrap="square">
            <a:spAutoFit/>
          </a:bodyPr>
          <a:lstStyle>
            <a:lvl1pPr eaLnBrk="0" hangingPunct="0">
              <a:defRPr sz="4800">
                <a:solidFill>
                  <a:schemeClr val="tx2"/>
                </a:solidFill>
                <a:latin typeface="Arial" pitchFamily="34" charset="0"/>
              </a:defRPr>
            </a:lvl1pPr>
            <a:lvl2pPr marL="742950" indent="-285750" eaLnBrk="0" hangingPunct="0">
              <a:defRPr sz="4800">
                <a:solidFill>
                  <a:schemeClr val="tx2"/>
                </a:solidFill>
                <a:latin typeface="Arial" pitchFamily="34" charset="0"/>
              </a:defRPr>
            </a:lvl2pPr>
            <a:lvl3pPr marL="1143000" indent="-228600" eaLnBrk="0" hangingPunct="0">
              <a:defRPr sz="4800">
                <a:solidFill>
                  <a:schemeClr val="tx2"/>
                </a:solidFill>
                <a:latin typeface="Arial" pitchFamily="34" charset="0"/>
              </a:defRPr>
            </a:lvl3pPr>
            <a:lvl4pPr marL="1600200" indent="-228600" eaLnBrk="0" hangingPunct="0">
              <a:defRPr sz="4800">
                <a:solidFill>
                  <a:schemeClr val="tx2"/>
                </a:solidFill>
                <a:latin typeface="Arial" pitchFamily="34" charset="0"/>
              </a:defRPr>
            </a:lvl4pPr>
            <a:lvl5pPr marL="2057400" indent="-228600" eaLnBrk="0" hangingPunct="0">
              <a:defRPr sz="4800">
                <a:solidFill>
                  <a:schemeClr val="tx2"/>
                </a:solidFill>
                <a:latin typeface="Arial" pitchFamily="34" charset="0"/>
              </a:defRPr>
            </a:lvl5pPr>
            <a:lvl6pPr marL="2514600" indent="-228600" algn="ctr" eaLnBrk="0" fontAlgn="base" hangingPunct="0">
              <a:spcBef>
                <a:spcPct val="0"/>
              </a:spcBef>
              <a:spcAft>
                <a:spcPct val="0"/>
              </a:spcAft>
              <a:defRPr sz="4800">
                <a:solidFill>
                  <a:schemeClr val="tx2"/>
                </a:solidFill>
                <a:latin typeface="Arial" pitchFamily="34" charset="0"/>
              </a:defRPr>
            </a:lvl6pPr>
            <a:lvl7pPr marL="2971800" indent="-228600" algn="ctr" eaLnBrk="0" fontAlgn="base" hangingPunct="0">
              <a:spcBef>
                <a:spcPct val="0"/>
              </a:spcBef>
              <a:spcAft>
                <a:spcPct val="0"/>
              </a:spcAft>
              <a:defRPr sz="4800">
                <a:solidFill>
                  <a:schemeClr val="tx2"/>
                </a:solidFill>
                <a:latin typeface="Arial" pitchFamily="34" charset="0"/>
              </a:defRPr>
            </a:lvl7pPr>
            <a:lvl8pPr marL="3429000" indent="-228600" algn="ctr" eaLnBrk="0" fontAlgn="base" hangingPunct="0">
              <a:spcBef>
                <a:spcPct val="0"/>
              </a:spcBef>
              <a:spcAft>
                <a:spcPct val="0"/>
              </a:spcAft>
              <a:defRPr sz="4800">
                <a:solidFill>
                  <a:schemeClr val="tx2"/>
                </a:solidFill>
                <a:latin typeface="Arial" pitchFamily="34" charset="0"/>
              </a:defRPr>
            </a:lvl8pPr>
            <a:lvl9pPr marL="3886200" indent="-228600" algn="ctr" eaLnBrk="0" fontAlgn="base" hangingPunct="0">
              <a:spcBef>
                <a:spcPct val="0"/>
              </a:spcBef>
              <a:spcAft>
                <a:spcPct val="0"/>
              </a:spcAft>
              <a:defRPr sz="4800">
                <a:solidFill>
                  <a:schemeClr val="tx2"/>
                </a:solidFill>
                <a:latin typeface="Arial" pitchFamily="34" charset="0"/>
              </a:defRPr>
            </a:lvl9pPr>
          </a:lstStyle>
          <a:p>
            <a:pPr algn="ctr">
              <a:spcBef>
                <a:spcPts val="0"/>
              </a:spcBef>
              <a:spcAft>
                <a:spcPts val="0"/>
              </a:spcAft>
            </a:pPr>
            <a:r>
              <a:rPr lang="en-US" sz="1800" b="1" dirty="0" smtClean="0">
                <a:solidFill>
                  <a:schemeClr val="tx1">
                    <a:lumMod val="65000"/>
                    <a:lumOff val="35000"/>
                  </a:schemeClr>
                </a:solidFill>
                <a:latin typeface="+mj-lt"/>
              </a:rPr>
              <a:t>Ultimately, the role of a Coalition of Service Industries is </a:t>
            </a:r>
          </a:p>
          <a:p>
            <a:pPr algn="ctr">
              <a:spcBef>
                <a:spcPts val="0"/>
              </a:spcBef>
              <a:spcAft>
                <a:spcPts val="0"/>
              </a:spcAft>
            </a:pPr>
            <a:r>
              <a:rPr lang="en-US" sz="1800" b="1" u="sng" dirty="0" smtClean="0">
                <a:solidFill>
                  <a:schemeClr val="tx1">
                    <a:lumMod val="65000"/>
                    <a:lumOff val="35000"/>
                  </a:schemeClr>
                </a:solidFill>
                <a:latin typeface="+mj-lt"/>
              </a:rPr>
              <a:t>to enhance the international competitiveness </a:t>
            </a:r>
          </a:p>
          <a:p>
            <a:pPr algn="ctr">
              <a:spcBef>
                <a:spcPts val="0"/>
              </a:spcBef>
              <a:spcAft>
                <a:spcPts val="0"/>
              </a:spcAft>
            </a:pPr>
            <a:r>
              <a:rPr lang="en-US" sz="1800" b="1" u="sng" dirty="0" smtClean="0">
                <a:solidFill>
                  <a:schemeClr val="tx1">
                    <a:lumMod val="65000"/>
                    <a:lumOff val="35000"/>
                  </a:schemeClr>
                </a:solidFill>
                <a:latin typeface="+mj-lt"/>
              </a:rPr>
              <a:t>of their national services sector and increase exports</a:t>
            </a:r>
            <a:r>
              <a:rPr lang="en-US" sz="1800" b="1" dirty="0" smtClean="0">
                <a:solidFill>
                  <a:schemeClr val="tx1">
                    <a:lumMod val="65000"/>
                    <a:lumOff val="35000"/>
                  </a:schemeClr>
                </a:solidFill>
                <a:latin typeface="+mj-lt"/>
              </a:rPr>
              <a:t>.</a:t>
            </a:r>
            <a:endParaRPr lang="en-CA" sz="1800" b="1" dirty="0" smtClean="0">
              <a:solidFill>
                <a:srgbClr val="6E8FB7"/>
              </a:solidFill>
              <a:latin typeface="+mj-lt"/>
            </a:endParaRPr>
          </a:p>
        </p:txBody>
      </p:sp>
    </p:spTree>
    <p:extLst>
      <p:ext uri="{BB962C8B-B14F-4D97-AF65-F5344CB8AC3E}">
        <p14:creationId xmlns:p14="http://schemas.microsoft.com/office/powerpoint/2010/main" val="234507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a:spLocks noGrp="1"/>
          </p:cNvSpPr>
          <p:nvPr>
            <p:ph type="title"/>
          </p:nvPr>
        </p:nvSpPr>
        <p:spPr>
          <a:xfrm>
            <a:off x="457200" y="514350"/>
            <a:ext cx="8229600" cy="457200"/>
          </a:xfrm>
        </p:spPr>
        <p:txBody>
          <a:bodyPr/>
          <a:lstStyle/>
          <a:p>
            <a:r>
              <a:rPr lang="en-CA" dirty="0" smtClean="0"/>
              <a:t>CSI Strategies and Services</a:t>
            </a:r>
            <a:endParaRPr lang="en-CA" dirty="0"/>
          </a:p>
        </p:txBody>
      </p:sp>
      <p:graphicFrame>
        <p:nvGraphicFramePr>
          <p:cNvPr id="19" name="Diagram 18"/>
          <p:cNvGraphicFramePr/>
          <p:nvPr/>
        </p:nvGraphicFramePr>
        <p:xfrm>
          <a:off x="1066800" y="1371600"/>
          <a:ext cx="5334000" cy="348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9" name="Diagram 28"/>
          <p:cNvGraphicFramePr/>
          <p:nvPr>
            <p:extLst/>
          </p:nvPr>
        </p:nvGraphicFramePr>
        <p:xfrm>
          <a:off x="6553200" y="1371600"/>
          <a:ext cx="1600200" cy="34861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8" name="TextBox 27"/>
          <p:cNvSpPr txBox="1"/>
          <p:nvPr/>
        </p:nvSpPr>
        <p:spPr bwMode="auto">
          <a:xfrm>
            <a:off x="6705600" y="4572000"/>
            <a:ext cx="1623633" cy="230832"/>
          </a:xfrm>
          <a:prstGeom prst="rect">
            <a:avLst/>
          </a:prstGeom>
          <a:noFill/>
          <a:ln w="9525">
            <a:noFill/>
            <a:miter lim="800000"/>
            <a:headEnd/>
            <a:tailEnd/>
          </a:ln>
        </p:spPr>
        <p:txBody>
          <a:bodyPr wrap="square" lIns="45720" tIns="22860" rIns="45720" bIns="22860" rtlCol="0">
            <a:spAutoFit/>
          </a:bodyPr>
          <a:lstStyle/>
          <a:p>
            <a:pPr algn="ctr" defTabSz="1088232" fontAlgn="auto">
              <a:spcBef>
                <a:spcPts val="0"/>
              </a:spcBef>
              <a:spcAft>
                <a:spcPts val="0"/>
              </a:spcAft>
            </a:pPr>
            <a:r>
              <a:rPr lang="en-CA" sz="1200" b="1" dirty="0" smtClean="0">
                <a:solidFill>
                  <a:schemeClr val="bg1"/>
                </a:solidFill>
                <a:latin typeface="+mj-lt"/>
                <a:ea typeface="Open Sans" pitchFamily="34" charset="0"/>
                <a:cs typeface="Open Sans" pitchFamily="34" charset="0"/>
              </a:rPr>
              <a:t>…</a:t>
            </a:r>
            <a:r>
              <a:rPr lang="en-CA" sz="1200" b="1" dirty="0" smtClean="0">
                <a:solidFill>
                  <a:schemeClr val="bg1"/>
                </a:solidFill>
                <a:latin typeface="+mj-lt"/>
              </a:rPr>
              <a:t>and many more</a:t>
            </a:r>
          </a:p>
        </p:txBody>
      </p:sp>
    </p:spTree>
    <p:extLst>
      <p:ext uri="{BB962C8B-B14F-4D97-AF65-F5344CB8AC3E}">
        <p14:creationId xmlns:p14="http://schemas.microsoft.com/office/powerpoint/2010/main" val="361024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590550"/>
            <a:ext cx="4724400" cy="685800"/>
          </a:xfrm>
        </p:spPr>
        <p:txBody>
          <a:bodyPr/>
          <a:lstStyle/>
          <a:p>
            <a:r>
              <a:rPr lang="en-CA" dirty="0" smtClean="0"/>
              <a:t>Service Coalitions create an enabling environment for the export of services</a:t>
            </a:r>
            <a:endParaRPr lang="en-CA" dirty="0"/>
          </a:p>
        </p:txBody>
      </p:sp>
      <p:pic>
        <p:nvPicPr>
          <p:cNvPr id="55" name="Picture 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749" y="1786787"/>
            <a:ext cx="4270851" cy="2308963"/>
          </a:xfrm>
          <a:prstGeom prst="rect">
            <a:avLst/>
          </a:prstGeom>
        </p:spPr>
      </p:pic>
      <p:sp>
        <p:nvSpPr>
          <p:cNvPr id="62" name="Text Placeholder 79"/>
          <p:cNvSpPr txBox="1">
            <a:spLocks/>
          </p:cNvSpPr>
          <p:nvPr/>
        </p:nvSpPr>
        <p:spPr bwMode="auto">
          <a:xfrm>
            <a:off x="5565993" y="888716"/>
            <a:ext cx="2653937" cy="1161753"/>
          </a:xfrm>
          <a:prstGeom prst="rect">
            <a:avLst/>
          </a:prstGeom>
          <a:noFill/>
          <a:ln>
            <a:solidFill>
              <a:srgbClr val="A8C6DF"/>
            </a:solidFill>
          </a:ln>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lumMod val="65000"/>
                    <a:lumOff val="35000"/>
                  </a:schemeClr>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lumMod val="65000"/>
                    <a:lumOff val="35000"/>
                  </a:schemeClr>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lumMod val="65000"/>
                    <a:lumOff val="35000"/>
                  </a:schemeClr>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CA" sz="1200" dirty="0" smtClean="0">
                <a:latin typeface="Aharoni" panose="02010803020104030203" pitchFamily="2" charset="-79"/>
                <a:cs typeface="Aharoni" panose="02010803020104030203" pitchFamily="2" charset="-79"/>
              </a:rPr>
              <a:t>Information</a:t>
            </a:r>
          </a:p>
          <a:p>
            <a:pPr>
              <a:buFont typeface="Wingdings" panose="05000000000000000000" pitchFamily="2" charset="2"/>
              <a:buChar char="Ø"/>
            </a:pPr>
            <a:r>
              <a:rPr lang="en-CA" sz="1200" dirty="0" smtClean="0">
                <a:latin typeface="Aharoni" panose="02010803020104030203" pitchFamily="2" charset="-79"/>
                <a:cs typeface="Aharoni" panose="02010803020104030203" pitchFamily="2" charset="-79"/>
              </a:rPr>
              <a:t>Education</a:t>
            </a:r>
          </a:p>
          <a:p>
            <a:pPr>
              <a:buFont typeface="Wingdings" panose="05000000000000000000" pitchFamily="2" charset="2"/>
              <a:buChar char="Ø"/>
            </a:pPr>
            <a:r>
              <a:rPr lang="en-CA" sz="1200" dirty="0" smtClean="0">
                <a:latin typeface="Aharoni" panose="02010803020104030203" pitchFamily="2" charset="-79"/>
                <a:cs typeface="Aharoni" panose="02010803020104030203" pitchFamily="2" charset="-79"/>
              </a:rPr>
              <a:t>Networking</a:t>
            </a:r>
          </a:p>
          <a:p>
            <a:pPr>
              <a:buFont typeface="Wingdings" panose="05000000000000000000" pitchFamily="2" charset="2"/>
              <a:buChar char="Ø"/>
            </a:pPr>
            <a:r>
              <a:rPr lang="en-CA" sz="1200" dirty="0" smtClean="0">
                <a:latin typeface="Aharoni" panose="02010803020104030203" pitchFamily="2" charset="-79"/>
                <a:cs typeface="Aharoni" panose="02010803020104030203" pitchFamily="2" charset="-79"/>
              </a:rPr>
              <a:t>Opportunities</a:t>
            </a:r>
          </a:p>
          <a:p>
            <a:pPr>
              <a:buFont typeface="Wingdings" panose="05000000000000000000" pitchFamily="2" charset="2"/>
              <a:buChar char="Ø"/>
            </a:pPr>
            <a:r>
              <a:rPr lang="en-CA" sz="1200" dirty="0" smtClean="0">
                <a:latin typeface="Aharoni" panose="02010803020104030203" pitchFamily="2" charset="-79"/>
                <a:cs typeface="Aharoni" panose="02010803020104030203" pitchFamily="2" charset="-79"/>
              </a:rPr>
              <a:t>Support</a:t>
            </a:r>
            <a:endParaRPr lang="en-CA" sz="1200" dirty="0">
              <a:latin typeface="Aharoni" panose="02010803020104030203" pitchFamily="2" charset="-79"/>
              <a:cs typeface="Aharoni" panose="02010803020104030203" pitchFamily="2" charset="-79"/>
            </a:endParaRPr>
          </a:p>
        </p:txBody>
      </p:sp>
      <p:sp>
        <p:nvSpPr>
          <p:cNvPr id="64" name="Text Placeholder 79"/>
          <p:cNvSpPr txBox="1">
            <a:spLocks/>
          </p:cNvSpPr>
          <p:nvPr/>
        </p:nvSpPr>
        <p:spPr bwMode="auto">
          <a:xfrm>
            <a:off x="5562600" y="666750"/>
            <a:ext cx="2663019" cy="243247"/>
          </a:xfrm>
          <a:prstGeom prst="rect">
            <a:avLst/>
          </a:prstGeom>
          <a:solidFill>
            <a:srgbClr val="A8C6DF"/>
          </a:solidFill>
          <a:ln>
            <a:noFill/>
          </a:ln>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lumMod val="65000"/>
                    <a:lumOff val="35000"/>
                  </a:schemeClr>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lumMod val="65000"/>
                    <a:lumOff val="35000"/>
                  </a:schemeClr>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lumMod val="65000"/>
                    <a:lumOff val="35000"/>
                  </a:schemeClr>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200" b="1" dirty="0" smtClean="0">
                <a:solidFill>
                  <a:schemeClr val="bg1"/>
                </a:solidFill>
              </a:rPr>
              <a:t>For Service Providers</a:t>
            </a:r>
            <a:endParaRPr lang="en-CA" sz="1200" b="1" dirty="0">
              <a:solidFill>
                <a:schemeClr val="bg1"/>
              </a:solidFill>
            </a:endParaRPr>
          </a:p>
        </p:txBody>
      </p:sp>
      <p:sp>
        <p:nvSpPr>
          <p:cNvPr id="66" name="Text Placeholder 79"/>
          <p:cNvSpPr txBox="1">
            <a:spLocks/>
          </p:cNvSpPr>
          <p:nvPr/>
        </p:nvSpPr>
        <p:spPr bwMode="auto">
          <a:xfrm>
            <a:off x="5565993" y="3790303"/>
            <a:ext cx="2647658" cy="1149633"/>
          </a:xfrm>
          <a:prstGeom prst="rect">
            <a:avLst/>
          </a:prstGeom>
          <a:noFill/>
          <a:ln>
            <a:solidFill>
              <a:srgbClr val="36568A"/>
            </a:solidFill>
          </a:ln>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lumMod val="65000"/>
                    <a:lumOff val="35000"/>
                  </a:schemeClr>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lumMod val="65000"/>
                    <a:lumOff val="35000"/>
                  </a:schemeClr>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lumMod val="65000"/>
                    <a:lumOff val="35000"/>
                  </a:schemeClr>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CA" sz="1200" dirty="0" smtClean="0">
                <a:latin typeface="Aharoni" panose="02010803020104030203" pitchFamily="2" charset="-79"/>
                <a:cs typeface="Aharoni" panose="02010803020104030203" pitchFamily="2" charset="-79"/>
              </a:rPr>
              <a:t>Focal point</a:t>
            </a:r>
          </a:p>
          <a:p>
            <a:pPr>
              <a:buFont typeface="Wingdings" panose="05000000000000000000" pitchFamily="2" charset="2"/>
              <a:buChar char="Ø"/>
            </a:pPr>
            <a:r>
              <a:rPr lang="en-CA" sz="1200" dirty="0" smtClean="0">
                <a:latin typeface="Aharoni" panose="02010803020104030203" pitchFamily="2" charset="-79"/>
                <a:cs typeface="Aharoni" panose="02010803020104030203" pitchFamily="2" charset="-79"/>
              </a:rPr>
              <a:t>Data collection</a:t>
            </a:r>
          </a:p>
          <a:p>
            <a:pPr>
              <a:buFont typeface="Wingdings" panose="05000000000000000000" pitchFamily="2" charset="2"/>
              <a:buChar char="Ø"/>
            </a:pPr>
            <a:r>
              <a:rPr lang="en-CA" sz="1200" dirty="0" smtClean="0">
                <a:latin typeface="Aharoni" panose="02010803020104030203" pitchFamily="2" charset="-79"/>
                <a:cs typeface="Aharoni" panose="02010803020104030203" pitchFamily="2" charset="-79"/>
              </a:rPr>
              <a:t>Information dissemination</a:t>
            </a:r>
          </a:p>
          <a:p>
            <a:pPr>
              <a:buFont typeface="Wingdings" panose="05000000000000000000" pitchFamily="2" charset="2"/>
              <a:buChar char="Ø"/>
            </a:pPr>
            <a:r>
              <a:rPr lang="en-CA" sz="1200" dirty="0" smtClean="0">
                <a:latin typeface="Aharoni" panose="02010803020104030203" pitchFamily="2" charset="-79"/>
                <a:cs typeface="Aharoni" panose="02010803020104030203" pitchFamily="2" charset="-79"/>
              </a:rPr>
              <a:t>Policy development</a:t>
            </a:r>
          </a:p>
          <a:p>
            <a:pPr>
              <a:buFont typeface="Wingdings" panose="05000000000000000000" pitchFamily="2" charset="2"/>
              <a:buChar char="Ø"/>
            </a:pPr>
            <a:r>
              <a:rPr lang="en-CA" sz="1200" dirty="0" smtClean="0">
                <a:latin typeface="Aharoni" panose="02010803020104030203" pitchFamily="2" charset="-79"/>
                <a:cs typeface="Aharoni" panose="02010803020104030203" pitchFamily="2" charset="-79"/>
              </a:rPr>
              <a:t>Export promotion</a:t>
            </a:r>
            <a:endParaRPr lang="en-CA" sz="1200" dirty="0">
              <a:latin typeface="Aharoni" panose="02010803020104030203" pitchFamily="2" charset="-79"/>
              <a:cs typeface="Aharoni" panose="02010803020104030203" pitchFamily="2" charset="-79"/>
            </a:endParaRPr>
          </a:p>
        </p:txBody>
      </p:sp>
      <p:sp>
        <p:nvSpPr>
          <p:cNvPr id="68" name="Text Placeholder 79"/>
          <p:cNvSpPr txBox="1">
            <a:spLocks/>
          </p:cNvSpPr>
          <p:nvPr/>
        </p:nvSpPr>
        <p:spPr bwMode="auto">
          <a:xfrm>
            <a:off x="5562600" y="3568337"/>
            <a:ext cx="2656367" cy="243247"/>
          </a:xfrm>
          <a:prstGeom prst="rect">
            <a:avLst/>
          </a:prstGeom>
          <a:solidFill>
            <a:srgbClr val="36568A"/>
          </a:solidFill>
          <a:ln>
            <a:noFill/>
          </a:ln>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lumMod val="65000"/>
                    <a:lumOff val="35000"/>
                  </a:schemeClr>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lumMod val="65000"/>
                    <a:lumOff val="35000"/>
                  </a:schemeClr>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lumMod val="65000"/>
                    <a:lumOff val="35000"/>
                  </a:schemeClr>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200" b="1" dirty="0" smtClean="0">
                <a:solidFill>
                  <a:schemeClr val="bg1"/>
                </a:solidFill>
              </a:rPr>
              <a:t>For Government</a:t>
            </a:r>
            <a:endParaRPr lang="en-CA" sz="1200" b="1" dirty="0">
              <a:solidFill>
                <a:schemeClr val="bg1"/>
              </a:solidFill>
            </a:endParaRPr>
          </a:p>
        </p:txBody>
      </p:sp>
      <p:sp>
        <p:nvSpPr>
          <p:cNvPr id="69" name="Text Placeholder 79"/>
          <p:cNvSpPr txBox="1">
            <a:spLocks/>
          </p:cNvSpPr>
          <p:nvPr/>
        </p:nvSpPr>
        <p:spPr bwMode="auto">
          <a:xfrm>
            <a:off x="5565993" y="2424837"/>
            <a:ext cx="2659626" cy="991100"/>
          </a:xfrm>
          <a:prstGeom prst="rect">
            <a:avLst/>
          </a:prstGeom>
          <a:noFill/>
          <a:ln>
            <a:solidFill>
              <a:srgbClr val="4F81BD"/>
            </a:solidFill>
          </a:ln>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lumMod val="65000"/>
                    <a:lumOff val="35000"/>
                  </a:schemeClr>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lumMod val="65000"/>
                    <a:lumOff val="35000"/>
                  </a:schemeClr>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lumMod val="65000"/>
                    <a:lumOff val="35000"/>
                  </a:schemeClr>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CA" sz="1200" dirty="0" smtClean="0">
                <a:latin typeface="Aharoni" panose="02010803020104030203" pitchFamily="2" charset="-79"/>
                <a:cs typeface="Aharoni" panose="02010803020104030203" pitchFamily="2" charset="-79"/>
              </a:rPr>
              <a:t>Enhanced member services</a:t>
            </a:r>
          </a:p>
          <a:p>
            <a:pPr>
              <a:buFont typeface="Wingdings" panose="05000000000000000000" pitchFamily="2" charset="2"/>
              <a:buChar char="Ø"/>
            </a:pPr>
            <a:r>
              <a:rPr lang="en-CA" sz="1200" dirty="0" smtClean="0">
                <a:latin typeface="Aharoni" panose="02010803020104030203" pitchFamily="2" charset="-79"/>
                <a:cs typeface="Aharoni" panose="02010803020104030203" pitchFamily="2" charset="-79"/>
              </a:rPr>
              <a:t>Voice for the sector</a:t>
            </a:r>
          </a:p>
          <a:p>
            <a:pPr>
              <a:buFont typeface="Wingdings" panose="05000000000000000000" pitchFamily="2" charset="2"/>
              <a:buChar char="Ø"/>
            </a:pPr>
            <a:r>
              <a:rPr lang="en-CA" sz="1200" dirty="0" smtClean="0">
                <a:latin typeface="Aharoni" panose="02010803020104030203" pitchFamily="2" charset="-79"/>
                <a:cs typeface="Aharoni" panose="02010803020104030203" pitchFamily="2" charset="-79"/>
              </a:rPr>
              <a:t>Sector research &amp; development</a:t>
            </a:r>
          </a:p>
        </p:txBody>
      </p:sp>
      <p:sp>
        <p:nvSpPr>
          <p:cNvPr id="70" name="Text Placeholder 79"/>
          <p:cNvSpPr txBox="1">
            <a:spLocks/>
          </p:cNvSpPr>
          <p:nvPr/>
        </p:nvSpPr>
        <p:spPr bwMode="auto">
          <a:xfrm>
            <a:off x="5562600" y="2202870"/>
            <a:ext cx="2667000" cy="243247"/>
          </a:xfrm>
          <a:prstGeom prst="rect">
            <a:avLst/>
          </a:prstGeom>
          <a:solidFill>
            <a:srgbClr val="4F81BD"/>
          </a:solidFill>
          <a:ln>
            <a:noFill/>
          </a:ln>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lumMod val="65000"/>
                    <a:lumOff val="35000"/>
                  </a:schemeClr>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lumMod val="65000"/>
                    <a:lumOff val="35000"/>
                  </a:schemeClr>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lumMod val="65000"/>
                    <a:lumOff val="35000"/>
                  </a:schemeClr>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200" b="1" dirty="0" smtClean="0">
                <a:solidFill>
                  <a:schemeClr val="bg1"/>
                </a:solidFill>
              </a:rPr>
              <a:t>For Sector Associations</a:t>
            </a:r>
            <a:endParaRPr lang="en-CA" sz="1200" b="1" dirty="0">
              <a:solidFill>
                <a:schemeClr val="bg1"/>
              </a:solidFill>
            </a:endParaRPr>
          </a:p>
        </p:txBody>
      </p:sp>
    </p:spTree>
    <p:extLst>
      <p:ext uri="{BB962C8B-B14F-4D97-AF65-F5344CB8AC3E}">
        <p14:creationId xmlns:p14="http://schemas.microsoft.com/office/powerpoint/2010/main" val="42878338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Module / Top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lIns="45720" tIns="22860" rIns="45720" bIns="22860">
        <a:spAutoFit/>
      </a:bodyPr>
      <a:lstStyle>
        <a:defPPr defTabSz="1088232" fontAlgn="auto">
          <a:lnSpc>
            <a:spcPct val="200000"/>
          </a:lnSpc>
          <a:spcBef>
            <a:spcPts val="0"/>
          </a:spcBef>
          <a:spcAft>
            <a:spcPts val="0"/>
          </a:spcAft>
          <a:defRPr sz="1400" b="1" dirty="0" smtClean="0">
            <a:solidFill>
              <a:srgbClr val="4BACC6"/>
            </a:solidFill>
            <a:latin typeface="Open Sans" pitchFamily="34" charset="0"/>
            <a:ea typeface="Open Sans" pitchFamily="34" charset="0"/>
            <a:cs typeface="Open Sans" pitchFamily="34" charset="0"/>
          </a:defRPr>
        </a:defPPr>
      </a:lstStyle>
    </a:txDef>
  </a:objectDefaults>
  <a:extraClrSchemeLst/>
  <a:extLst>
    <a:ext uri="{05A4C25C-085E-4340-85A3-A5531E510DB2}">
      <thm15:themeFamily xmlns:thm15="http://schemas.microsoft.com/office/thememl/2012/main" xmlns="" name="SERVICES Go Global.potx" id="{EF7F949E-B72E-4456-8FBB-B972F9E025CC}" vid="{C758ADCA-1D52-4394-BC15-2878402DDD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73874</TotalTime>
  <Words>2825</Words>
  <Application>Microsoft Macintosh PowerPoint</Application>
  <PresentationFormat>On-screen Show (16:9)</PresentationFormat>
  <Paragraphs>532</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Module / Topic</vt:lpstr>
      <vt:lpstr>PowerPoint Presentation</vt:lpstr>
      <vt:lpstr>PowerPoint Presentation</vt:lpstr>
      <vt:lpstr>PowerPoint Presentation</vt:lpstr>
      <vt:lpstr>A New Regional Programme</vt:lpstr>
      <vt:lpstr>The Caribbean Network of Service Coalitions</vt:lpstr>
      <vt:lpstr>Regional Support</vt:lpstr>
      <vt:lpstr>PowerPoint Presentation</vt:lpstr>
      <vt:lpstr>CSI Strategies and Services</vt:lpstr>
      <vt:lpstr>Service Coalitions create an enabling environment for the export of services</vt:lpstr>
      <vt:lpstr>PowerPoint Presentation</vt:lpstr>
      <vt:lpstr>What is a Service Export?</vt:lpstr>
      <vt:lpstr>PowerPoint Presentation</vt:lpstr>
      <vt:lpstr>Services Classification</vt:lpstr>
      <vt:lpstr>Examples of Services Exported</vt:lpstr>
      <vt:lpstr>PowerPoint Presentation</vt:lpstr>
      <vt:lpstr>Delivering by the 4 Modes</vt:lpstr>
      <vt:lpstr>Constraints Affecting Service Firms</vt:lpstr>
      <vt:lpstr>PowerPoint Presentation</vt:lpstr>
      <vt:lpstr>PowerPoint Presentation</vt:lpstr>
      <vt:lpstr>For all Service Sector Stakeholders</vt:lpstr>
      <vt:lpstr>Training Methodology</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TTCSI13</cp:lastModifiedBy>
  <cp:revision>1050</cp:revision>
  <cp:lastPrinted>2014-06-19T19:08:46Z</cp:lastPrinted>
  <dcterms:created xsi:type="dcterms:W3CDTF">2014-01-12T07:56:39Z</dcterms:created>
  <dcterms:modified xsi:type="dcterms:W3CDTF">2014-11-24T18:10:22Z</dcterms:modified>
</cp:coreProperties>
</file>