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2.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3.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7.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25"/>
  </p:notesMasterIdLst>
  <p:handoutMasterIdLst>
    <p:handoutMasterId r:id="rId26"/>
  </p:handoutMasterIdLst>
  <p:sldIdLst>
    <p:sldId id="256" r:id="rId5"/>
    <p:sldId id="290" r:id="rId6"/>
    <p:sldId id="280" r:id="rId7"/>
    <p:sldId id="281" r:id="rId8"/>
    <p:sldId id="276" r:id="rId9"/>
    <p:sldId id="284" r:id="rId10"/>
    <p:sldId id="273" r:id="rId11"/>
    <p:sldId id="277" r:id="rId12"/>
    <p:sldId id="275" r:id="rId13"/>
    <p:sldId id="278" r:id="rId14"/>
    <p:sldId id="279" r:id="rId15"/>
    <p:sldId id="272" r:id="rId16"/>
    <p:sldId id="288" r:id="rId17"/>
    <p:sldId id="282" r:id="rId18"/>
    <p:sldId id="283" r:id="rId19"/>
    <p:sldId id="287" r:id="rId20"/>
    <p:sldId id="257" r:id="rId21"/>
    <p:sldId id="285" r:id="rId22"/>
    <p:sldId id="286" r:id="rId23"/>
    <p:sldId id="289" r:id="rId24"/>
  </p:sldIdLst>
  <p:sldSz cx="9144000" cy="6858000" type="screen4x3"/>
  <p:notesSz cx="6858000" cy="9144000"/>
  <p:defaultTextStyle>
    <a:defPPr>
      <a:defRPr lang="en-US"/>
    </a:defPPr>
    <a:lvl1pPr algn="l" rtl="0" eaLnBrk="0" fontAlgn="base" hangingPunct="0">
      <a:spcBef>
        <a:spcPct val="0"/>
      </a:spcBef>
      <a:spcAft>
        <a:spcPct val="0"/>
      </a:spcAft>
      <a:defRPr sz="2200" kern="1200">
        <a:solidFill>
          <a:schemeClr val="tx1"/>
        </a:solidFill>
        <a:latin typeface="Times New Roman" pitchFamily="18" charset="0"/>
        <a:ea typeface="+mn-ea"/>
        <a:cs typeface="+mn-cs"/>
      </a:defRPr>
    </a:lvl1pPr>
    <a:lvl2pPr marL="412394" algn="l" rtl="0" eaLnBrk="0" fontAlgn="base" hangingPunct="0">
      <a:spcBef>
        <a:spcPct val="0"/>
      </a:spcBef>
      <a:spcAft>
        <a:spcPct val="0"/>
      </a:spcAft>
      <a:defRPr sz="2200" kern="1200">
        <a:solidFill>
          <a:schemeClr val="tx1"/>
        </a:solidFill>
        <a:latin typeface="Times New Roman" pitchFamily="18" charset="0"/>
        <a:ea typeface="+mn-ea"/>
        <a:cs typeface="+mn-cs"/>
      </a:defRPr>
    </a:lvl2pPr>
    <a:lvl3pPr marL="824789" algn="l" rtl="0" eaLnBrk="0" fontAlgn="base" hangingPunct="0">
      <a:spcBef>
        <a:spcPct val="0"/>
      </a:spcBef>
      <a:spcAft>
        <a:spcPct val="0"/>
      </a:spcAft>
      <a:defRPr sz="2200" kern="1200">
        <a:solidFill>
          <a:schemeClr val="tx1"/>
        </a:solidFill>
        <a:latin typeface="Times New Roman" pitchFamily="18" charset="0"/>
        <a:ea typeface="+mn-ea"/>
        <a:cs typeface="+mn-cs"/>
      </a:defRPr>
    </a:lvl3pPr>
    <a:lvl4pPr marL="1237183" algn="l" rtl="0" eaLnBrk="0" fontAlgn="base" hangingPunct="0">
      <a:spcBef>
        <a:spcPct val="0"/>
      </a:spcBef>
      <a:spcAft>
        <a:spcPct val="0"/>
      </a:spcAft>
      <a:defRPr sz="2200" kern="1200">
        <a:solidFill>
          <a:schemeClr val="tx1"/>
        </a:solidFill>
        <a:latin typeface="Times New Roman" pitchFamily="18" charset="0"/>
        <a:ea typeface="+mn-ea"/>
        <a:cs typeface="+mn-cs"/>
      </a:defRPr>
    </a:lvl4pPr>
    <a:lvl5pPr marL="1649578" algn="l" rtl="0" eaLnBrk="0" fontAlgn="base" hangingPunct="0">
      <a:spcBef>
        <a:spcPct val="0"/>
      </a:spcBef>
      <a:spcAft>
        <a:spcPct val="0"/>
      </a:spcAft>
      <a:defRPr sz="2200" kern="1200">
        <a:solidFill>
          <a:schemeClr val="tx1"/>
        </a:solidFill>
        <a:latin typeface="Times New Roman" pitchFamily="18" charset="0"/>
        <a:ea typeface="+mn-ea"/>
        <a:cs typeface="+mn-cs"/>
      </a:defRPr>
    </a:lvl5pPr>
    <a:lvl6pPr marL="2061972" algn="l" defTabSz="824789" rtl="0" eaLnBrk="1" latinLnBrk="0" hangingPunct="1">
      <a:defRPr sz="2200" kern="1200">
        <a:solidFill>
          <a:schemeClr val="tx1"/>
        </a:solidFill>
        <a:latin typeface="Times New Roman" pitchFamily="18" charset="0"/>
        <a:ea typeface="+mn-ea"/>
        <a:cs typeface="+mn-cs"/>
      </a:defRPr>
    </a:lvl6pPr>
    <a:lvl7pPr marL="2474366" algn="l" defTabSz="824789" rtl="0" eaLnBrk="1" latinLnBrk="0" hangingPunct="1">
      <a:defRPr sz="2200" kern="1200">
        <a:solidFill>
          <a:schemeClr val="tx1"/>
        </a:solidFill>
        <a:latin typeface="Times New Roman" pitchFamily="18" charset="0"/>
        <a:ea typeface="+mn-ea"/>
        <a:cs typeface="+mn-cs"/>
      </a:defRPr>
    </a:lvl7pPr>
    <a:lvl8pPr marL="2886761" algn="l" defTabSz="824789" rtl="0" eaLnBrk="1" latinLnBrk="0" hangingPunct="1">
      <a:defRPr sz="2200" kern="1200">
        <a:solidFill>
          <a:schemeClr val="tx1"/>
        </a:solidFill>
        <a:latin typeface="Times New Roman" pitchFamily="18" charset="0"/>
        <a:ea typeface="+mn-ea"/>
        <a:cs typeface="+mn-cs"/>
      </a:defRPr>
    </a:lvl8pPr>
    <a:lvl9pPr marL="3299155" algn="l" defTabSz="824789" rtl="0" eaLnBrk="1" latinLnBrk="0" hangingPunct="1">
      <a:defRPr sz="22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0660"/>
    <a:srgbClr val="2483AE"/>
    <a:srgbClr val="2B361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23" autoAdjust="0"/>
    <p:restoredTop sz="89347" autoAdjust="0"/>
  </p:normalViewPr>
  <p:slideViewPr>
    <p:cSldViewPr showGuides="1">
      <p:cViewPr varScale="1">
        <p:scale>
          <a:sx n="86" d="100"/>
          <a:sy n="86" d="100"/>
        </p:scale>
        <p:origin x="-936" y="-104"/>
      </p:cViewPr>
      <p:guideLst>
        <p:guide orient="horz" pos="2160"/>
        <p:guide pos="2880"/>
        <p:guide pos="144"/>
        <p:guide pos="561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2" d="100"/>
          <a:sy n="62" d="100"/>
        </p:scale>
        <p:origin x="-2578"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notesMaster" Target="notesMasters/notesMaster1.xml"/><Relationship Id="rId26" Type="http://schemas.openxmlformats.org/officeDocument/2006/relationships/handoutMaster" Target="handoutMasters/handout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39F036-C336-44E3-8652-41D943F4791F}" type="doc">
      <dgm:prSet loTypeId="urn:microsoft.com/office/officeart/2005/8/layout/hList1" loCatId="list" qsTypeId="urn:microsoft.com/office/officeart/2005/8/quickstyle/simple1" qsCatId="simple" csTypeId="urn:microsoft.com/office/officeart/2005/8/colors/colorful4" csCatId="colorful" phldr="1"/>
      <dgm:spPr/>
      <dgm:t>
        <a:bodyPr/>
        <a:lstStyle/>
        <a:p>
          <a:endParaRPr lang="en-US"/>
        </a:p>
      </dgm:t>
    </dgm:pt>
    <dgm:pt modelId="{FF0D65AD-0056-45FB-8AC7-EB7F6DC11AF4}">
      <dgm:prSet phldrT="[Text]" custT="1"/>
      <dgm:spPr/>
      <dgm:t>
        <a:bodyPr/>
        <a:lstStyle/>
        <a:p>
          <a:r>
            <a:rPr lang="en-US" sz="2400" b="1" dirty="0" smtClean="0"/>
            <a:t>Our World</a:t>
          </a:r>
          <a:endParaRPr lang="en-US" sz="2400" b="1" dirty="0">
            <a:latin typeface="Calibri" pitchFamily="34" charset="0"/>
            <a:cs typeface="Calibri" pitchFamily="34" charset="0"/>
          </a:endParaRPr>
        </a:p>
      </dgm:t>
    </dgm:pt>
    <dgm:pt modelId="{C920B888-E293-4635-A50C-632563A0314C}" type="parTrans" cxnId="{F34ACC9C-AAC1-4BA8-A316-C9238DF09241}">
      <dgm:prSet/>
      <dgm:spPr/>
      <dgm:t>
        <a:bodyPr/>
        <a:lstStyle/>
        <a:p>
          <a:endParaRPr lang="en-US"/>
        </a:p>
      </dgm:t>
    </dgm:pt>
    <dgm:pt modelId="{98F92D06-B6E7-4EC1-9AD8-A5AA5AD9EE1F}" type="sibTrans" cxnId="{F34ACC9C-AAC1-4BA8-A316-C9238DF09241}">
      <dgm:prSet/>
      <dgm:spPr/>
      <dgm:t>
        <a:bodyPr/>
        <a:lstStyle/>
        <a:p>
          <a:endParaRPr lang="en-US"/>
        </a:p>
      </dgm:t>
    </dgm:pt>
    <dgm:pt modelId="{3F7CD76E-3429-4F60-877D-EA4808FFF724}">
      <dgm:prSet phldrT="[Text]" custT="1"/>
      <dgm:spPr/>
      <dgm:t>
        <a:bodyPr/>
        <a:lstStyle/>
        <a:p>
          <a:pPr>
            <a:lnSpc>
              <a:spcPct val="150000"/>
            </a:lnSpc>
          </a:pPr>
          <a:r>
            <a:rPr lang="en-US" sz="1700" dirty="0" smtClean="0">
              <a:latin typeface="+mn-lt"/>
              <a:cs typeface="Calibri" pitchFamily="34" charset="0"/>
            </a:rPr>
            <a:t>GOOGLE &amp; YAHOO</a:t>
          </a:r>
          <a:endParaRPr lang="en-US" sz="1700" dirty="0">
            <a:latin typeface="Calibri" pitchFamily="34" charset="0"/>
            <a:cs typeface="Calibri" pitchFamily="34" charset="0"/>
          </a:endParaRPr>
        </a:p>
      </dgm:t>
    </dgm:pt>
    <dgm:pt modelId="{DAECADAB-5A31-4B3F-86C9-C719C49779AF}" type="parTrans" cxnId="{FD3BD8AC-FAEF-4B87-8834-EE8425319C12}">
      <dgm:prSet/>
      <dgm:spPr/>
      <dgm:t>
        <a:bodyPr/>
        <a:lstStyle/>
        <a:p>
          <a:endParaRPr lang="en-US"/>
        </a:p>
      </dgm:t>
    </dgm:pt>
    <dgm:pt modelId="{3A688705-8567-4C30-A2A4-25D155626567}" type="sibTrans" cxnId="{FD3BD8AC-FAEF-4B87-8834-EE8425319C12}">
      <dgm:prSet/>
      <dgm:spPr/>
      <dgm:t>
        <a:bodyPr/>
        <a:lstStyle/>
        <a:p>
          <a:endParaRPr lang="en-US"/>
        </a:p>
      </dgm:t>
    </dgm:pt>
    <dgm:pt modelId="{DB9EBB1D-510A-4818-B584-BA1776DBDDDF}">
      <dgm:prSet phldrT="[Text]" custT="1"/>
      <dgm:spPr/>
      <dgm:t>
        <a:bodyPr/>
        <a:lstStyle/>
        <a:p>
          <a:r>
            <a:rPr lang="en-US" sz="2400" b="1" dirty="0" smtClean="0"/>
            <a:t>Here At Home</a:t>
          </a:r>
          <a:endParaRPr lang="en-US" sz="2400" b="1" dirty="0">
            <a:latin typeface="Calibri" pitchFamily="34" charset="0"/>
            <a:cs typeface="Calibri" pitchFamily="34" charset="0"/>
          </a:endParaRPr>
        </a:p>
      </dgm:t>
    </dgm:pt>
    <dgm:pt modelId="{96C18FE1-EFA9-482A-B92C-C603D34828F5}" type="parTrans" cxnId="{118763E5-A0C0-4798-9EF0-89F6110FD0E2}">
      <dgm:prSet/>
      <dgm:spPr/>
      <dgm:t>
        <a:bodyPr/>
        <a:lstStyle/>
        <a:p>
          <a:endParaRPr lang="en-US"/>
        </a:p>
      </dgm:t>
    </dgm:pt>
    <dgm:pt modelId="{F81AFC35-816E-4B5E-BC1D-999004676771}" type="sibTrans" cxnId="{118763E5-A0C0-4798-9EF0-89F6110FD0E2}">
      <dgm:prSet/>
      <dgm:spPr/>
      <dgm:t>
        <a:bodyPr/>
        <a:lstStyle/>
        <a:p>
          <a:endParaRPr lang="en-US"/>
        </a:p>
      </dgm:t>
    </dgm:pt>
    <dgm:pt modelId="{2EAD33B5-87D6-40A6-B8D5-1F447C46E6B0}">
      <dgm:prSet phldrT="[Text]"/>
      <dgm:spPr/>
      <dgm:t>
        <a:bodyPr/>
        <a:lstStyle/>
        <a:p>
          <a:pPr>
            <a:lnSpc>
              <a:spcPct val="150000"/>
            </a:lnSpc>
          </a:pPr>
          <a:r>
            <a:rPr lang="en-US" dirty="0" smtClean="0"/>
            <a:t>T&amp;T – REGIONAL FINANCIAL POWERHOUSE</a:t>
          </a:r>
          <a:endParaRPr lang="en-US" dirty="0">
            <a:latin typeface="Calibri" pitchFamily="34" charset="0"/>
            <a:cs typeface="Calibri" pitchFamily="34" charset="0"/>
          </a:endParaRPr>
        </a:p>
      </dgm:t>
    </dgm:pt>
    <dgm:pt modelId="{02E337D4-8D8A-4829-B1A2-3ED0654E562C}" type="parTrans" cxnId="{53F6692A-D660-4925-A33A-D8FFC3E88D7C}">
      <dgm:prSet/>
      <dgm:spPr/>
      <dgm:t>
        <a:bodyPr/>
        <a:lstStyle/>
        <a:p>
          <a:endParaRPr lang="en-US"/>
        </a:p>
      </dgm:t>
    </dgm:pt>
    <dgm:pt modelId="{7D5DAC41-86C4-49A3-8321-17CA3A5C5BE0}" type="sibTrans" cxnId="{53F6692A-D660-4925-A33A-D8FFC3E88D7C}">
      <dgm:prSet/>
      <dgm:spPr/>
      <dgm:t>
        <a:bodyPr/>
        <a:lstStyle/>
        <a:p>
          <a:endParaRPr lang="en-US"/>
        </a:p>
      </dgm:t>
    </dgm:pt>
    <dgm:pt modelId="{2CF89474-8C3E-4769-A772-976A5F556125}">
      <dgm:prSet/>
      <dgm:spPr/>
      <dgm:t>
        <a:bodyPr/>
        <a:lstStyle/>
        <a:p>
          <a:pPr>
            <a:lnSpc>
              <a:spcPct val="150000"/>
            </a:lnSpc>
          </a:pPr>
          <a:r>
            <a:rPr lang="en-US" dirty="0" smtClean="0"/>
            <a:t>TTSE – 7 Companies Account for Over 75% of Total Value out of 29 Listings</a:t>
          </a:r>
          <a:endParaRPr lang="en-US" dirty="0"/>
        </a:p>
      </dgm:t>
    </dgm:pt>
    <dgm:pt modelId="{251D82F7-3288-4C34-A231-6103759D842E}" type="parTrans" cxnId="{56AB623F-9AEE-4288-800A-0447BF538942}">
      <dgm:prSet/>
      <dgm:spPr/>
      <dgm:t>
        <a:bodyPr/>
        <a:lstStyle/>
        <a:p>
          <a:endParaRPr lang="en-US"/>
        </a:p>
      </dgm:t>
    </dgm:pt>
    <dgm:pt modelId="{DD56BC64-009C-4062-81A1-419C2354027D}" type="sibTrans" cxnId="{56AB623F-9AEE-4288-800A-0447BF538942}">
      <dgm:prSet/>
      <dgm:spPr/>
      <dgm:t>
        <a:bodyPr/>
        <a:lstStyle/>
        <a:p>
          <a:endParaRPr lang="en-US"/>
        </a:p>
      </dgm:t>
    </dgm:pt>
    <dgm:pt modelId="{EA5E11D5-C4B4-4E5A-B4F3-1DFB7490660C}">
      <dgm:prSet phldrT="[Text]" custT="1"/>
      <dgm:spPr/>
      <dgm:t>
        <a:bodyPr/>
        <a:lstStyle/>
        <a:p>
          <a:pPr>
            <a:lnSpc>
              <a:spcPct val="150000"/>
            </a:lnSpc>
          </a:pPr>
          <a:r>
            <a:rPr lang="en-US" sz="1700" dirty="0" smtClean="0"/>
            <a:t>WHATSAPP, SKYPE, YOUTUBE</a:t>
          </a:r>
          <a:endParaRPr lang="en-US" sz="1700" dirty="0">
            <a:latin typeface="Calibri" pitchFamily="34" charset="0"/>
            <a:cs typeface="Calibri" pitchFamily="34" charset="0"/>
          </a:endParaRPr>
        </a:p>
      </dgm:t>
    </dgm:pt>
    <dgm:pt modelId="{09D86086-BD7E-4A12-9244-10B6EF4C1607}" type="parTrans" cxnId="{8909FADA-D48F-4B09-BC0D-F4F46DB1E334}">
      <dgm:prSet/>
      <dgm:spPr/>
    </dgm:pt>
    <dgm:pt modelId="{534AFB6F-170E-4C8C-BDA0-F89677977111}" type="sibTrans" cxnId="{8909FADA-D48F-4B09-BC0D-F4F46DB1E334}">
      <dgm:prSet/>
      <dgm:spPr/>
    </dgm:pt>
    <dgm:pt modelId="{35429C8A-1892-49FE-9938-5C9E064C5E23}">
      <dgm:prSet phldrT="[Text]" custT="1"/>
      <dgm:spPr/>
      <dgm:t>
        <a:bodyPr/>
        <a:lstStyle/>
        <a:p>
          <a:pPr>
            <a:lnSpc>
              <a:spcPct val="150000"/>
            </a:lnSpc>
          </a:pPr>
          <a:r>
            <a:rPr lang="en-US" sz="1700" dirty="0" smtClean="0"/>
            <a:t> WAZE, GPS</a:t>
          </a:r>
          <a:endParaRPr lang="en-US" sz="1700" dirty="0">
            <a:latin typeface="Calibri" pitchFamily="34" charset="0"/>
            <a:cs typeface="Calibri" pitchFamily="34" charset="0"/>
          </a:endParaRPr>
        </a:p>
      </dgm:t>
    </dgm:pt>
    <dgm:pt modelId="{1CD55566-4601-4CEC-8C13-CCFCDC26EB35}" type="parTrans" cxnId="{410450F6-14AF-46D3-9200-4EF85052618E}">
      <dgm:prSet/>
      <dgm:spPr/>
    </dgm:pt>
    <dgm:pt modelId="{B5268842-224C-4D23-ADB4-5C9E94F76C8C}" type="sibTrans" cxnId="{410450F6-14AF-46D3-9200-4EF85052618E}">
      <dgm:prSet/>
      <dgm:spPr/>
    </dgm:pt>
    <dgm:pt modelId="{93788430-89CC-409A-B4FB-CE326DC4F7C2}">
      <dgm:prSet/>
      <dgm:spPr/>
      <dgm:t>
        <a:bodyPr/>
        <a:lstStyle/>
        <a:p>
          <a:pPr>
            <a:lnSpc>
              <a:spcPct val="150000"/>
            </a:lnSpc>
          </a:pPr>
          <a:r>
            <a:rPr lang="en-US" dirty="0" smtClean="0"/>
            <a:t>DECLINE IN MANUFACTURING SECTOR</a:t>
          </a:r>
          <a:endParaRPr lang="en-US" dirty="0"/>
        </a:p>
      </dgm:t>
    </dgm:pt>
    <dgm:pt modelId="{5A141B85-C59E-4368-9868-E4F6209B495C}" type="parTrans" cxnId="{50695C3A-B685-4CA1-94E2-0AC6B0DB5C26}">
      <dgm:prSet/>
      <dgm:spPr/>
    </dgm:pt>
    <dgm:pt modelId="{12B80820-35EC-4422-B9BF-1991DF2E3D80}" type="sibTrans" cxnId="{50695C3A-B685-4CA1-94E2-0AC6B0DB5C26}">
      <dgm:prSet/>
      <dgm:spPr/>
    </dgm:pt>
    <dgm:pt modelId="{B646FB71-279E-4D2D-A917-AE7F826DFCD8}">
      <dgm:prSet/>
      <dgm:spPr/>
      <dgm:t>
        <a:bodyPr/>
        <a:lstStyle/>
        <a:p>
          <a:pPr>
            <a:lnSpc>
              <a:spcPct val="150000"/>
            </a:lnSpc>
          </a:pPr>
          <a:r>
            <a:rPr lang="en-US" dirty="0" smtClean="0"/>
            <a:t>DIGICEL – 2 More Carriers Expected</a:t>
          </a:r>
          <a:endParaRPr lang="en-US" dirty="0"/>
        </a:p>
      </dgm:t>
    </dgm:pt>
    <dgm:pt modelId="{21668E93-3A30-4C91-BA26-327C3BF3E4EF}" type="parTrans" cxnId="{43BE7910-07BA-490A-9350-7F3291E928D3}">
      <dgm:prSet/>
      <dgm:spPr/>
    </dgm:pt>
    <dgm:pt modelId="{82DB9C1E-EA48-44F0-BD6C-3EA1E9CC1EF1}" type="sibTrans" cxnId="{43BE7910-07BA-490A-9350-7F3291E928D3}">
      <dgm:prSet/>
      <dgm:spPr/>
    </dgm:pt>
    <dgm:pt modelId="{C2A4D940-D09C-4DD4-BBF3-68BE7847D0E5}">
      <dgm:prSet/>
      <dgm:spPr/>
      <dgm:t>
        <a:bodyPr/>
        <a:lstStyle/>
        <a:p>
          <a:pPr>
            <a:lnSpc>
              <a:spcPct val="150000"/>
            </a:lnSpc>
          </a:pPr>
          <a:r>
            <a:rPr lang="en-US" dirty="0" smtClean="0"/>
            <a:t>COLLAPSE OF CL FINANCIAL/CLICO</a:t>
          </a:r>
          <a:endParaRPr lang="en-US" dirty="0"/>
        </a:p>
      </dgm:t>
    </dgm:pt>
    <dgm:pt modelId="{D11EF5ED-F6CE-41AC-9382-E5BEC3CF15AC}" type="parTrans" cxnId="{AF8379A3-6BCF-4F04-8CC0-51077CCB4871}">
      <dgm:prSet/>
      <dgm:spPr/>
    </dgm:pt>
    <dgm:pt modelId="{9BE6F6D6-9F8D-47DD-96D5-1CC14E897B16}" type="sibTrans" cxnId="{AF8379A3-6BCF-4F04-8CC0-51077CCB4871}">
      <dgm:prSet/>
      <dgm:spPr/>
    </dgm:pt>
    <dgm:pt modelId="{7C1861AD-C044-45A1-975C-584D74515F71}">
      <dgm:prSet phldrT="[Text]" custT="1"/>
      <dgm:spPr/>
      <dgm:t>
        <a:bodyPr/>
        <a:lstStyle/>
        <a:p>
          <a:pPr>
            <a:lnSpc>
              <a:spcPct val="150000"/>
            </a:lnSpc>
          </a:pPr>
          <a:r>
            <a:rPr lang="en-US" sz="1700" dirty="0" smtClean="0">
              <a:latin typeface="+mn-lt"/>
              <a:cs typeface="Calibri" pitchFamily="34" charset="0"/>
            </a:rPr>
            <a:t>ALIBABA</a:t>
          </a:r>
          <a:endParaRPr lang="en-US" sz="1700" dirty="0">
            <a:latin typeface="+mn-lt"/>
            <a:cs typeface="Calibri" pitchFamily="34" charset="0"/>
          </a:endParaRPr>
        </a:p>
      </dgm:t>
    </dgm:pt>
    <dgm:pt modelId="{C64577F4-3F07-4513-A642-61340612D2DF}" type="parTrans" cxnId="{B18A3F7C-ED02-4078-A9DF-A3E3E8BD3C5D}">
      <dgm:prSet/>
      <dgm:spPr/>
    </dgm:pt>
    <dgm:pt modelId="{419A9014-CEEB-4E68-8752-3935A79466F3}" type="sibTrans" cxnId="{B18A3F7C-ED02-4078-A9DF-A3E3E8BD3C5D}">
      <dgm:prSet/>
      <dgm:spPr/>
    </dgm:pt>
    <dgm:pt modelId="{955D453D-3A2A-404A-8FA7-EACD65D30191}">
      <dgm:prSet phldrT="[Text]" custT="1"/>
      <dgm:spPr/>
      <dgm:t>
        <a:bodyPr/>
        <a:lstStyle/>
        <a:p>
          <a:pPr>
            <a:lnSpc>
              <a:spcPct val="150000"/>
            </a:lnSpc>
          </a:pPr>
          <a:r>
            <a:rPr lang="en-US" sz="1700" dirty="0" smtClean="0">
              <a:latin typeface="+mn-lt"/>
              <a:cs typeface="Calibri" pitchFamily="34" charset="0"/>
            </a:rPr>
            <a:t>IPHONES &amp; ANDROID SMARTPHONES</a:t>
          </a:r>
          <a:endParaRPr lang="en-US" sz="1700" dirty="0">
            <a:latin typeface="+mn-lt"/>
            <a:cs typeface="Calibri" pitchFamily="34" charset="0"/>
          </a:endParaRPr>
        </a:p>
      </dgm:t>
    </dgm:pt>
    <dgm:pt modelId="{B211844C-4523-41DF-AB35-73B7BF982470}" type="parTrans" cxnId="{3E4E1B7F-990D-40CF-BD18-CF6F65A9683C}">
      <dgm:prSet/>
      <dgm:spPr/>
    </dgm:pt>
    <dgm:pt modelId="{298694A7-70C3-465D-A554-650D18E99262}" type="sibTrans" cxnId="{3E4E1B7F-990D-40CF-BD18-CF6F65A9683C}">
      <dgm:prSet/>
      <dgm:spPr/>
    </dgm:pt>
    <dgm:pt modelId="{FB1BB374-13DF-4A3C-8EA4-43406FBB5B3C}">
      <dgm:prSet phldrT="[Text]" custT="1"/>
      <dgm:spPr/>
      <dgm:t>
        <a:bodyPr/>
        <a:lstStyle/>
        <a:p>
          <a:pPr>
            <a:lnSpc>
              <a:spcPct val="150000"/>
            </a:lnSpc>
          </a:pPr>
          <a:r>
            <a:rPr lang="en-US" sz="1700" dirty="0" smtClean="0">
              <a:latin typeface="+mn-lt"/>
              <a:cs typeface="Calibri" pitchFamily="34" charset="0"/>
            </a:rPr>
            <a:t>SHARK TANK</a:t>
          </a:r>
          <a:endParaRPr lang="en-US" sz="1700" dirty="0">
            <a:latin typeface="+mn-lt"/>
            <a:cs typeface="Calibri" pitchFamily="34" charset="0"/>
          </a:endParaRPr>
        </a:p>
      </dgm:t>
    </dgm:pt>
    <dgm:pt modelId="{3C013728-4FA3-4044-AC4C-A2E899CD6A12}" type="parTrans" cxnId="{84DA974B-9216-4036-94E9-D45BF7D3324A}">
      <dgm:prSet/>
      <dgm:spPr/>
    </dgm:pt>
    <dgm:pt modelId="{E3911389-FB3B-4FDC-B4F0-4B4C7861E0D4}" type="sibTrans" cxnId="{84DA974B-9216-4036-94E9-D45BF7D3324A}">
      <dgm:prSet/>
      <dgm:spPr/>
    </dgm:pt>
    <dgm:pt modelId="{99161030-1219-4BDB-B61F-726E7A81C39C}">
      <dgm:prSet phldrT="[Text]" custT="1"/>
      <dgm:spPr/>
      <dgm:t>
        <a:bodyPr/>
        <a:lstStyle/>
        <a:p>
          <a:pPr>
            <a:lnSpc>
              <a:spcPct val="150000"/>
            </a:lnSpc>
          </a:pPr>
          <a:r>
            <a:rPr lang="en-US" sz="1700" dirty="0" smtClean="0">
              <a:latin typeface="+mn-lt"/>
              <a:cs typeface="Calibri" pitchFamily="34" charset="0"/>
            </a:rPr>
            <a:t>EL QAEDA/ ISIS</a:t>
          </a:r>
          <a:endParaRPr lang="en-US" sz="1700" dirty="0">
            <a:latin typeface="+mn-lt"/>
            <a:cs typeface="Calibri" pitchFamily="34" charset="0"/>
          </a:endParaRPr>
        </a:p>
      </dgm:t>
    </dgm:pt>
    <dgm:pt modelId="{776EF785-626B-4EC7-A174-7C1729C149A4}" type="parTrans" cxnId="{824AD18A-3491-4D07-B437-B29C33ADD6F9}">
      <dgm:prSet/>
      <dgm:spPr/>
    </dgm:pt>
    <dgm:pt modelId="{8222C6F2-4E82-4CF6-AC70-D073680013D7}" type="sibTrans" cxnId="{824AD18A-3491-4D07-B437-B29C33ADD6F9}">
      <dgm:prSet/>
      <dgm:spPr/>
    </dgm:pt>
    <dgm:pt modelId="{F7365ABE-9B30-475C-9D02-598B1FA072A1}">
      <dgm:prSet phldrT="[Text]" custT="1"/>
      <dgm:spPr/>
      <dgm:t>
        <a:bodyPr/>
        <a:lstStyle/>
        <a:p>
          <a:pPr>
            <a:lnSpc>
              <a:spcPct val="150000"/>
            </a:lnSpc>
          </a:pPr>
          <a:r>
            <a:rPr lang="en-US" sz="1700" dirty="0" smtClean="0">
              <a:latin typeface="+mn-lt"/>
              <a:cs typeface="Calibri" pitchFamily="34" charset="0"/>
            </a:rPr>
            <a:t>PRESIDENT OBAMA</a:t>
          </a:r>
          <a:endParaRPr lang="en-US" sz="1700" dirty="0">
            <a:latin typeface="+mn-lt"/>
            <a:cs typeface="Calibri" pitchFamily="34" charset="0"/>
          </a:endParaRPr>
        </a:p>
      </dgm:t>
    </dgm:pt>
    <dgm:pt modelId="{45A3820F-8DF8-436A-A405-120757BA9910}" type="parTrans" cxnId="{A274E0F7-984B-470A-B86D-05AE14209CA1}">
      <dgm:prSet/>
      <dgm:spPr/>
    </dgm:pt>
    <dgm:pt modelId="{51F31B19-5DA5-4869-AB4E-89443015456D}" type="sibTrans" cxnId="{A274E0F7-984B-470A-B86D-05AE14209CA1}">
      <dgm:prSet/>
      <dgm:spPr/>
    </dgm:pt>
    <dgm:pt modelId="{34C38C7F-933D-486F-8A7C-F532A730830C}">
      <dgm:prSet phldrT="[Text]" custT="1"/>
      <dgm:spPr/>
      <dgm:t>
        <a:bodyPr/>
        <a:lstStyle/>
        <a:p>
          <a:pPr>
            <a:lnSpc>
              <a:spcPct val="150000"/>
            </a:lnSpc>
          </a:pPr>
          <a:r>
            <a:rPr lang="en-US" sz="1700" dirty="0" smtClean="0"/>
            <a:t>FACEBOOK – SOCIAL MEDIA</a:t>
          </a:r>
          <a:endParaRPr lang="en-US" sz="1700" dirty="0">
            <a:latin typeface="Calibri" pitchFamily="34" charset="0"/>
            <a:cs typeface="Calibri" pitchFamily="34" charset="0"/>
          </a:endParaRPr>
        </a:p>
      </dgm:t>
    </dgm:pt>
    <dgm:pt modelId="{4379EB91-911E-474F-B595-9C55B38BFFD8}" type="parTrans" cxnId="{D0BA8CC3-47ED-46B3-9D38-AD24428D28C6}">
      <dgm:prSet/>
      <dgm:spPr/>
    </dgm:pt>
    <dgm:pt modelId="{321816EE-5793-43FD-B53F-EDBBE3478ADC}" type="sibTrans" cxnId="{D0BA8CC3-47ED-46B3-9D38-AD24428D28C6}">
      <dgm:prSet/>
      <dgm:spPr/>
    </dgm:pt>
    <dgm:pt modelId="{723D5EAD-7BCA-464C-B677-9EFA2B1DF4C3}">
      <dgm:prSet/>
      <dgm:spPr/>
      <dgm:t>
        <a:bodyPr/>
        <a:lstStyle/>
        <a:p>
          <a:pPr>
            <a:lnSpc>
              <a:spcPct val="150000"/>
            </a:lnSpc>
          </a:pPr>
          <a:r>
            <a:rPr lang="en-US" dirty="0" smtClean="0"/>
            <a:t>NO MORE POISON – TRIBE, BLISS &amp; ISLAND PEOPLE</a:t>
          </a:r>
          <a:endParaRPr lang="en-US" dirty="0"/>
        </a:p>
      </dgm:t>
    </dgm:pt>
    <dgm:pt modelId="{B2B95C0F-3A77-4FC3-AFBC-F09F41DF1D56}" type="parTrans" cxnId="{ADE0EA1B-FDC0-4610-B768-BD0BF3E9F9F2}">
      <dgm:prSet/>
      <dgm:spPr/>
    </dgm:pt>
    <dgm:pt modelId="{FAC16232-FA98-4E08-925E-E18623A337C7}" type="sibTrans" cxnId="{ADE0EA1B-FDC0-4610-B768-BD0BF3E9F9F2}">
      <dgm:prSet/>
      <dgm:spPr/>
    </dgm:pt>
    <dgm:pt modelId="{7B63F148-59F8-4722-9CD7-5823FC961725}">
      <dgm:prSet/>
      <dgm:spPr/>
      <dgm:t>
        <a:bodyPr/>
        <a:lstStyle/>
        <a:p>
          <a:pPr>
            <a:lnSpc>
              <a:spcPct val="150000"/>
            </a:lnSpc>
          </a:pPr>
          <a:r>
            <a:rPr lang="en-US" dirty="0" smtClean="0"/>
            <a:t>VCIP TAX CREDITS – </a:t>
          </a:r>
          <a:r>
            <a:rPr lang="en-US" b="1" i="1" dirty="0" smtClean="0"/>
            <a:t>Same Incentive/ No New Initiatives</a:t>
          </a:r>
          <a:endParaRPr lang="en-US" b="1" i="1" dirty="0"/>
        </a:p>
      </dgm:t>
    </dgm:pt>
    <dgm:pt modelId="{431617A1-4EE2-4FB4-9F0D-43B295BCE12F}" type="parTrans" cxnId="{1D5B304D-8437-4A76-9EEA-5B0D06C4C097}">
      <dgm:prSet/>
      <dgm:spPr/>
    </dgm:pt>
    <dgm:pt modelId="{51BC0309-A26B-4E77-8B36-A2F76C0B8E0A}" type="sibTrans" cxnId="{1D5B304D-8437-4A76-9EEA-5B0D06C4C097}">
      <dgm:prSet/>
      <dgm:spPr/>
    </dgm:pt>
    <dgm:pt modelId="{83DCD607-7DBF-4482-ABF7-8552182226BE}" type="pres">
      <dgm:prSet presAssocID="{0039F036-C336-44E3-8652-41D943F4791F}" presName="Name0" presStyleCnt="0">
        <dgm:presLayoutVars>
          <dgm:dir/>
          <dgm:animLvl val="lvl"/>
          <dgm:resizeHandles val="exact"/>
        </dgm:presLayoutVars>
      </dgm:prSet>
      <dgm:spPr/>
      <dgm:t>
        <a:bodyPr/>
        <a:lstStyle/>
        <a:p>
          <a:endParaRPr lang="en-US"/>
        </a:p>
      </dgm:t>
    </dgm:pt>
    <dgm:pt modelId="{7D9C312D-934D-4283-A145-29AD750B7605}" type="pres">
      <dgm:prSet presAssocID="{FF0D65AD-0056-45FB-8AC7-EB7F6DC11AF4}" presName="composite" presStyleCnt="0"/>
      <dgm:spPr/>
    </dgm:pt>
    <dgm:pt modelId="{4D017889-21DF-4BDC-B1F1-A80B37159304}" type="pres">
      <dgm:prSet presAssocID="{FF0D65AD-0056-45FB-8AC7-EB7F6DC11AF4}" presName="parTx" presStyleLbl="alignNode1" presStyleIdx="0" presStyleCnt="2">
        <dgm:presLayoutVars>
          <dgm:chMax val="0"/>
          <dgm:chPref val="0"/>
          <dgm:bulletEnabled val="1"/>
        </dgm:presLayoutVars>
      </dgm:prSet>
      <dgm:spPr/>
      <dgm:t>
        <a:bodyPr/>
        <a:lstStyle/>
        <a:p>
          <a:endParaRPr lang="en-US"/>
        </a:p>
      </dgm:t>
    </dgm:pt>
    <dgm:pt modelId="{4304DFEA-EF3F-4926-810E-FB9CF1F09428}" type="pres">
      <dgm:prSet presAssocID="{FF0D65AD-0056-45FB-8AC7-EB7F6DC11AF4}" presName="desTx" presStyleLbl="alignAccFollowNode1" presStyleIdx="0" presStyleCnt="2">
        <dgm:presLayoutVars>
          <dgm:bulletEnabled val="1"/>
        </dgm:presLayoutVars>
      </dgm:prSet>
      <dgm:spPr/>
      <dgm:t>
        <a:bodyPr/>
        <a:lstStyle/>
        <a:p>
          <a:endParaRPr lang="en-US"/>
        </a:p>
      </dgm:t>
    </dgm:pt>
    <dgm:pt modelId="{ADF058FA-F1CF-4419-B709-D7D2C18B793C}" type="pres">
      <dgm:prSet presAssocID="{98F92D06-B6E7-4EC1-9AD8-A5AA5AD9EE1F}" presName="space" presStyleCnt="0"/>
      <dgm:spPr/>
    </dgm:pt>
    <dgm:pt modelId="{0F44042D-4ADC-486D-AA2A-20CBE9E55147}" type="pres">
      <dgm:prSet presAssocID="{DB9EBB1D-510A-4818-B584-BA1776DBDDDF}" presName="composite" presStyleCnt="0"/>
      <dgm:spPr/>
    </dgm:pt>
    <dgm:pt modelId="{6437644A-A323-4CE0-838D-EC46D7327E86}" type="pres">
      <dgm:prSet presAssocID="{DB9EBB1D-510A-4818-B584-BA1776DBDDDF}" presName="parTx" presStyleLbl="alignNode1" presStyleIdx="1" presStyleCnt="2">
        <dgm:presLayoutVars>
          <dgm:chMax val="0"/>
          <dgm:chPref val="0"/>
          <dgm:bulletEnabled val="1"/>
        </dgm:presLayoutVars>
      </dgm:prSet>
      <dgm:spPr/>
      <dgm:t>
        <a:bodyPr/>
        <a:lstStyle/>
        <a:p>
          <a:endParaRPr lang="en-US"/>
        </a:p>
      </dgm:t>
    </dgm:pt>
    <dgm:pt modelId="{DAB15513-1173-435A-9CE3-307D9BB6266E}" type="pres">
      <dgm:prSet presAssocID="{DB9EBB1D-510A-4818-B584-BA1776DBDDDF}" presName="desTx" presStyleLbl="alignAccFollowNode1" presStyleIdx="1" presStyleCnt="2">
        <dgm:presLayoutVars>
          <dgm:bulletEnabled val="1"/>
        </dgm:presLayoutVars>
      </dgm:prSet>
      <dgm:spPr/>
      <dgm:t>
        <a:bodyPr/>
        <a:lstStyle/>
        <a:p>
          <a:endParaRPr lang="en-US"/>
        </a:p>
      </dgm:t>
    </dgm:pt>
  </dgm:ptLst>
  <dgm:cxnLst>
    <dgm:cxn modelId="{7D6F4871-E274-413E-AA4F-B7399C0F2ED7}" type="presOf" srcId="{34C38C7F-933D-486F-8A7C-F532A730830C}" destId="{4304DFEA-EF3F-4926-810E-FB9CF1F09428}" srcOrd="0" destOrd="1" presId="urn:microsoft.com/office/officeart/2005/8/layout/hList1"/>
    <dgm:cxn modelId="{77C4E7BB-3AF1-46DE-9F1E-B2D69D810544}" type="presOf" srcId="{DB9EBB1D-510A-4818-B584-BA1776DBDDDF}" destId="{6437644A-A323-4CE0-838D-EC46D7327E86}" srcOrd="0" destOrd="0" presId="urn:microsoft.com/office/officeart/2005/8/layout/hList1"/>
    <dgm:cxn modelId="{AF8379A3-6BCF-4F04-8CC0-51077CCB4871}" srcId="{DB9EBB1D-510A-4818-B584-BA1776DBDDDF}" destId="{C2A4D940-D09C-4DD4-BBF3-68BE7847D0E5}" srcOrd="2" destOrd="0" parTransId="{D11EF5ED-F6CE-41AC-9382-E5BEC3CF15AC}" sibTransId="{9BE6F6D6-9F8D-47DD-96D5-1CC14E897B16}"/>
    <dgm:cxn modelId="{3E4E1B7F-990D-40CF-BD18-CF6F65A9683C}" srcId="{FF0D65AD-0056-45FB-8AC7-EB7F6DC11AF4}" destId="{955D453D-3A2A-404A-8FA7-EACD65D30191}" srcOrd="5" destOrd="0" parTransId="{B211844C-4523-41DF-AB35-73B7BF982470}" sibTransId="{298694A7-70C3-465D-A554-650D18E99262}"/>
    <dgm:cxn modelId="{43A30022-2C30-4A62-8918-6AE91BB06489}" type="presOf" srcId="{C2A4D940-D09C-4DD4-BBF3-68BE7847D0E5}" destId="{DAB15513-1173-435A-9CE3-307D9BB6266E}" srcOrd="0" destOrd="2" presId="urn:microsoft.com/office/officeart/2005/8/layout/hList1"/>
    <dgm:cxn modelId="{5AFC9EE7-7B61-4F31-B4A1-8D7AC87B9B4D}" type="presOf" srcId="{FF0D65AD-0056-45FB-8AC7-EB7F6DC11AF4}" destId="{4D017889-21DF-4BDC-B1F1-A80B37159304}" srcOrd="0" destOrd="0" presId="urn:microsoft.com/office/officeart/2005/8/layout/hList1"/>
    <dgm:cxn modelId="{3EB18F1F-D6DE-429E-9F5B-0810C2BE1D61}" type="presOf" srcId="{7B63F148-59F8-4722-9CD7-5823FC961725}" destId="{DAB15513-1173-435A-9CE3-307D9BB6266E}" srcOrd="0" destOrd="6" presId="urn:microsoft.com/office/officeart/2005/8/layout/hList1"/>
    <dgm:cxn modelId="{410450F6-14AF-46D3-9200-4EF85052618E}" srcId="{FF0D65AD-0056-45FB-8AC7-EB7F6DC11AF4}" destId="{35429C8A-1892-49FE-9938-5C9E064C5E23}" srcOrd="3" destOrd="0" parTransId="{1CD55566-4601-4CEC-8C13-CCFCDC26EB35}" sibTransId="{B5268842-224C-4D23-ADB4-5C9E94F76C8C}"/>
    <dgm:cxn modelId="{A0BDE03E-BD98-4641-86CA-ACF57B7413F2}" type="presOf" srcId="{7C1861AD-C044-45A1-975C-584D74515F71}" destId="{4304DFEA-EF3F-4926-810E-FB9CF1F09428}" srcOrd="0" destOrd="4" presId="urn:microsoft.com/office/officeart/2005/8/layout/hList1"/>
    <dgm:cxn modelId="{43BE7910-07BA-490A-9350-7F3291E928D3}" srcId="{DB9EBB1D-510A-4818-B584-BA1776DBDDDF}" destId="{B646FB71-279E-4D2D-A917-AE7F826DFCD8}" srcOrd="4" destOrd="0" parTransId="{21668E93-3A30-4C91-BA26-327C3BF3E4EF}" sibTransId="{82DB9C1E-EA48-44F0-BD6C-3EA1E9CC1EF1}"/>
    <dgm:cxn modelId="{D0BA8CC3-47ED-46B3-9D38-AD24428D28C6}" srcId="{FF0D65AD-0056-45FB-8AC7-EB7F6DC11AF4}" destId="{34C38C7F-933D-486F-8A7C-F532A730830C}" srcOrd="1" destOrd="0" parTransId="{4379EB91-911E-474F-B595-9C55B38BFFD8}" sibTransId="{321816EE-5793-43FD-B53F-EDBBE3478ADC}"/>
    <dgm:cxn modelId="{B18A3F7C-ED02-4078-A9DF-A3E3E8BD3C5D}" srcId="{FF0D65AD-0056-45FB-8AC7-EB7F6DC11AF4}" destId="{7C1861AD-C044-45A1-975C-584D74515F71}" srcOrd="4" destOrd="0" parTransId="{C64577F4-3F07-4513-A642-61340612D2DF}" sibTransId="{419A9014-CEEB-4E68-8752-3935A79466F3}"/>
    <dgm:cxn modelId="{50695C3A-B685-4CA1-94E2-0AC6B0DB5C26}" srcId="{DB9EBB1D-510A-4818-B584-BA1776DBDDDF}" destId="{93788430-89CC-409A-B4FB-CE326DC4F7C2}" srcOrd="3" destOrd="0" parTransId="{5A141B85-C59E-4368-9868-E4F6209B495C}" sibTransId="{12B80820-35EC-4422-B9BF-1991DF2E3D80}"/>
    <dgm:cxn modelId="{27C89580-964F-437A-916D-C2EC0B20B697}" type="presOf" srcId="{2CF89474-8C3E-4769-A772-976A5F556125}" destId="{DAB15513-1173-435A-9CE3-307D9BB6266E}" srcOrd="0" destOrd="1" presId="urn:microsoft.com/office/officeart/2005/8/layout/hList1"/>
    <dgm:cxn modelId="{4C300E36-75CD-4036-88C8-ED9AD4B5909E}" type="presOf" srcId="{955D453D-3A2A-404A-8FA7-EACD65D30191}" destId="{4304DFEA-EF3F-4926-810E-FB9CF1F09428}" srcOrd="0" destOrd="5" presId="urn:microsoft.com/office/officeart/2005/8/layout/hList1"/>
    <dgm:cxn modelId="{53F6692A-D660-4925-A33A-D8FFC3E88D7C}" srcId="{DB9EBB1D-510A-4818-B584-BA1776DBDDDF}" destId="{2EAD33B5-87D6-40A6-B8D5-1F447C46E6B0}" srcOrd="0" destOrd="0" parTransId="{02E337D4-8D8A-4829-B1A2-3ED0654E562C}" sibTransId="{7D5DAC41-86C4-49A3-8321-17CA3A5C5BE0}"/>
    <dgm:cxn modelId="{A274E0F7-984B-470A-B86D-05AE14209CA1}" srcId="{FF0D65AD-0056-45FB-8AC7-EB7F6DC11AF4}" destId="{F7365ABE-9B30-475C-9D02-598B1FA072A1}" srcOrd="6" destOrd="0" parTransId="{45A3820F-8DF8-436A-A405-120757BA9910}" sibTransId="{51F31B19-5DA5-4869-AB4E-89443015456D}"/>
    <dgm:cxn modelId="{F34ACC9C-AAC1-4BA8-A316-C9238DF09241}" srcId="{0039F036-C336-44E3-8652-41D943F4791F}" destId="{FF0D65AD-0056-45FB-8AC7-EB7F6DC11AF4}" srcOrd="0" destOrd="0" parTransId="{C920B888-E293-4635-A50C-632563A0314C}" sibTransId="{98F92D06-B6E7-4EC1-9AD8-A5AA5AD9EE1F}"/>
    <dgm:cxn modelId="{280A819A-B698-4CEE-88D9-28E46B00957F}" type="presOf" srcId="{B646FB71-279E-4D2D-A917-AE7F826DFCD8}" destId="{DAB15513-1173-435A-9CE3-307D9BB6266E}" srcOrd="0" destOrd="4" presId="urn:microsoft.com/office/officeart/2005/8/layout/hList1"/>
    <dgm:cxn modelId="{FD3BD8AC-FAEF-4B87-8834-EE8425319C12}" srcId="{FF0D65AD-0056-45FB-8AC7-EB7F6DC11AF4}" destId="{3F7CD76E-3429-4F60-877D-EA4808FFF724}" srcOrd="0" destOrd="0" parTransId="{DAECADAB-5A31-4B3F-86C9-C719C49779AF}" sibTransId="{3A688705-8567-4C30-A2A4-25D155626567}"/>
    <dgm:cxn modelId="{C6BAD53B-2DEE-4799-92BF-A3AF593F1A3C}" type="presOf" srcId="{3F7CD76E-3429-4F60-877D-EA4808FFF724}" destId="{4304DFEA-EF3F-4926-810E-FB9CF1F09428}" srcOrd="0" destOrd="0" presId="urn:microsoft.com/office/officeart/2005/8/layout/hList1"/>
    <dgm:cxn modelId="{84DA974B-9216-4036-94E9-D45BF7D3324A}" srcId="{FF0D65AD-0056-45FB-8AC7-EB7F6DC11AF4}" destId="{FB1BB374-13DF-4A3C-8EA4-43406FBB5B3C}" srcOrd="7" destOrd="0" parTransId="{3C013728-4FA3-4044-AC4C-A2E899CD6A12}" sibTransId="{E3911389-FB3B-4FDC-B4F0-4B4C7861E0D4}"/>
    <dgm:cxn modelId="{F51B074B-D84E-40DD-96A7-F90F1E62928D}" type="presOf" srcId="{FB1BB374-13DF-4A3C-8EA4-43406FBB5B3C}" destId="{4304DFEA-EF3F-4926-810E-FB9CF1F09428}" srcOrd="0" destOrd="7" presId="urn:microsoft.com/office/officeart/2005/8/layout/hList1"/>
    <dgm:cxn modelId="{F077BD4A-7CD8-45A1-BEAE-AF49B48EB45E}" type="presOf" srcId="{0039F036-C336-44E3-8652-41D943F4791F}" destId="{83DCD607-7DBF-4482-ABF7-8552182226BE}" srcOrd="0" destOrd="0" presId="urn:microsoft.com/office/officeart/2005/8/layout/hList1"/>
    <dgm:cxn modelId="{13952CDE-4F74-4B13-AF24-12D9E49D0AAD}" type="presOf" srcId="{EA5E11D5-C4B4-4E5A-B4F3-1DFB7490660C}" destId="{4304DFEA-EF3F-4926-810E-FB9CF1F09428}" srcOrd="0" destOrd="2" presId="urn:microsoft.com/office/officeart/2005/8/layout/hList1"/>
    <dgm:cxn modelId="{712CA2AA-2318-46A3-9C1E-4E42A2957BB7}" type="presOf" srcId="{99161030-1219-4BDB-B61F-726E7A81C39C}" destId="{4304DFEA-EF3F-4926-810E-FB9CF1F09428}" srcOrd="0" destOrd="8" presId="urn:microsoft.com/office/officeart/2005/8/layout/hList1"/>
    <dgm:cxn modelId="{1D5B304D-8437-4A76-9EEA-5B0D06C4C097}" srcId="{DB9EBB1D-510A-4818-B584-BA1776DBDDDF}" destId="{7B63F148-59F8-4722-9CD7-5823FC961725}" srcOrd="6" destOrd="0" parTransId="{431617A1-4EE2-4FB4-9F0D-43B295BCE12F}" sibTransId="{51BC0309-A26B-4E77-8B36-A2F76C0B8E0A}"/>
    <dgm:cxn modelId="{336DA1D0-2D4C-4276-BD6A-2CBEDACB78DF}" type="presOf" srcId="{723D5EAD-7BCA-464C-B677-9EFA2B1DF4C3}" destId="{DAB15513-1173-435A-9CE3-307D9BB6266E}" srcOrd="0" destOrd="5" presId="urn:microsoft.com/office/officeart/2005/8/layout/hList1"/>
    <dgm:cxn modelId="{82619E7B-BCDB-4924-A8E9-520BF47513B7}" type="presOf" srcId="{2EAD33B5-87D6-40A6-B8D5-1F447C46E6B0}" destId="{DAB15513-1173-435A-9CE3-307D9BB6266E}" srcOrd="0" destOrd="0" presId="urn:microsoft.com/office/officeart/2005/8/layout/hList1"/>
    <dgm:cxn modelId="{56AB623F-9AEE-4288-800A-0447BF538942}" srcId="{DB9EBB1D-510A-4818-B584-BA1776DBDDDF}" destId="{2CF89474-8C3E-4769-A772-976A5F556125}" srcOrd="1" destOrd="0" parTransId="{251D82F7-3288-4C34-A231-6103759D842E}" sibTransId="{DD56BC64-009C-4062-81A1-419C2354027D}"/>
    <dgm:cxn modelId="{118763E5-A0C0-4798-9EF0-89F6110FD0E2}" srcId="{0039F036-C336-44E3-8652-41D943F4791F}" destId="{DB9EBB1D-510A-4818-B584-BA1776DBDDDF}" srcOrd="1" destOrd="0" parTransId="{96C18FE1-EFA9-482A-B92C-C603D34828F5}" sibTransId="{F81AFC35-816E-4B5E-BC1D-999004676771}"/>
    <dgm:cxn modelId="{8909FADA-D48F-4B09-BC0D-F4F46DB1E334}" srcId="{FF0D65AD-0056-45FB-8AC7-EB7F6DC11AF4}" destId="{EA5E11D5-C4B4-4E5A-B4F3-1DFB7490660C}" srcOrd="2" destOrd="0" parTransId="{09D86086-BD7E-4A12-9244-10B6EF4C1607}" sibTransId="{534AFB6F-170E-4C8C-BDA0-F89677977111}"/>
    <dgm:cxn modelId="{0BDBBF88-9CF9-401C-8CF0-6E4B2754CCFD}" type="presOf" srcId="{F7365ABE-9B30-475C-9D02-598B1FA072A1}" destId="{4304DFEA-EF3F-4926-810E-FB9CF1F09428}" srcOrd="0" destOrd="6" presId="urn:microsoft.com/office/officeart/2005/8/layout/hList1"/>
    <dgm:cxn modelId="{824AD18A-3491-4D07-B437-B29C33ADD6F9}" srcId="{FF0D65AD-0056-45FB-8AC7-EB7F6DC11AF4}" destId="{99161030-1219-4BDB-B61F-726E7A81C39C}" srcOrd="8" destOrd="0" parTransId="{776EF785-626B-4EC7-A174-7C1729C149A4}" sibTransId="{8222C6F2-4E82-4CF6-AC70-D073680013D7}"/>
    <dgm:cxn modelId="{7C8143FC-9CC2-4CA2-A442-4F3167516CE3}" type="presOf" srcId="{35429C8A-1892-49FE-9938-5C9E064C5E23}" destId="{4304DFEA-EF3F-4926-810E-FB9CF1F09428}" srcOrd="0" destOrd="3" presId="urn:microsoft.com/office/officeart/2005/8/layout/hList1"/>
    <dgm:cxn modelId="{ADE0EA1B-FDC0-4610-B768-BD0BF3E9F9F2}" srcId="{DB9EBB1D-510A-4818-B584-BA1776DBDDDF}" destId="{723D5EAD-7BCA-464C-B677-9EFA2B1DF4C3}" srcOrd="5" destOrd="0" parTransId="{B2B95C0F-3A77-4FC3-AFBC-F09F41DF1D56}" sibTransId="{FAC16232-FA98-4E08-925E-E18623A337C7}"/>
    <dgm:cxn modelId="{0D8800FF-7BBB-4A3C-8BBC-4849C3273EFC}" type="presOf" srcId="{93788430-89CC-409A-B4FB-CE326DC4F7C2}" destId="{DAB15513-1173-435A-9CE3-307D9BB6266E}" srcOrd="0" destOrd="3" presId="urn:microsoft.com/office/officeart/2005/8/layout/hList1"/>
    <dgm:cxn modelId="{BC95D359-6608-411A-A424-22BDC9CBE3B9}" type="presParOf" srcId="{83DCD607-7DBF-4482-ABF7-8552182226BE}" destId="{7D9C312D-934D-4283-A145-29AD750B7605}" srcOrd="0" destOrd="0" presId="urn:microsoft.com/office/officeart/2005/8/layout/hList1"/>
    <dgm:cxn modelId="{72B6F613-7205-4E40-87A0-5E56B174D837}" type="presParOf" srcId="{7D9C312D-934D-4283-A145-29AD750B7605}" destId="{4D017889-21DF-4BDC-B1F1-A80B37159304}" srcOrd="0" destOrd="0" presId="urn:microsoft.com/office/officeart/2005/8/layout/hList1"/>
    <dgm:cxn modelId="{FC93C06E-55B0-4FE2-84D2-69DC158784AB}" type="presParOf" srcId="{7D9C312D-934D-4283-A145-29AD750B7605}" destId="{4304DFEA-EF3F-4926-810E-FB9CF1F09428}" srcOrd="1" destOrd="0" presId="urn:microsoft.com/office/officeart/2005/8/layout/hList1"/>
    <dgm:cxn modelId="{E064518C-D74A-462E-BF5C-2ADD3B58A81E}" type="presParOf" srcId="{83DCD607-7DBF-4482-ABF7-8552182226BE}" destId="{ADF058FA-F1CF-4419-B709-D7D2C18B793C}" srcOrd="1" destOrd="0" presId="urn:microsoft.com/office/officeart/2005/8/layout/hList1"/>
    <dgm:cxn modelId="{9E4D170E-E7BB-4802-A40D-569A506A745F}" type="presParOf" srcId="{83DCD607-7DBF-4482-ABF7-8552182226BE}" destId="{0F44042D-4ADC-486D-AA2A-20CBE9E55147}" srcOrd="2" destOrd="0" presId="urn:microsoft.com/office/officeart/2005/8/layout/hList1"/>
    <dgm:cxn modelId="{FABE3E57-095E-47BE-95EE-B7BDC1872D04}" type="presParOf" srcId="{0F44042D-4ADC-486D-AA2A-20CBE9E55147}" destId="{6437644A-A323-4CE0-838D-EC46D7327E86}" srcOrd="0" destOrd="0" presId="urn:microsoft.com/office/officeart/2005/8/layout/hList1"/>
    <dgm:cxn modelId="{B7DD1B90-D002-49B4-A25F-29178AABBD75}" type="presParOf" srcId="{0F44042D-4ADC-486D-AA2A-20CBE9E55147}" destId="{DAB15513-1173-435A-9CE3-307D9BB6266E}" srcOrd="1" destOrd="0" presId="urn:microsoft.com/office/officeart/2005/8/layout/hList1"/>
  </dgm:cxnLst>
  <dgm:bg>
    <a:effectLst>
      <a:outerShdw blurRad="63500" sx="102000" sy="102000" algn="ctr" rotWithShape="0">
        <a:prstClr val="black">
          <a:alpha val="40000"/>
        </a:prstClr>
      </a:outerShdw>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7853B42-01EE-45E7-B75A-6FE01DCB2115}" type="doc">
      <dgm:prSet loTypeId="urn:microsoft.com/office/officeart/2005/8/layout/hList1" loCatId="list" qsTypeId="urn:microsoft.com/office/officeart/2005/8/quickstyle/simple1" qsCatId="simple" csTypeId="urn:microsoft.com/office/officeart/2005/8/colors/colorful5" csCatId="colorful" phldr="1"/>
      <dgm:spPr/>
      <dgm:t>
        <a:bodyPr/>
        <a:lstStyle/>
        <a:p>
          <a:endParaRPr lang="en-US"/>
        </a:p>
      </dgm:t>
    </dgm:pt>
    <dgm:pt modelId="{8AED4192-1750-44B9-A509-C5F30E1D191D}">
      <dgm:prSet phldrT="[Text]" custT="1"/>
      <dgm:spPr/>
      <dgm:t>
        <a:bodyPr/>
        <a:lstStyle/>
        <a:p>
          <a:r>
            <a:rPr lang="en-US" sz="2800" dirty="0" smtClean="0">
              <a:latin typeface="Calibri" pitchFamily="34" charset="0"/>
              <a:cs typeface="Calibri" pitchFamily="34" charset="0"/>
            </a:rPr>
            <a:t>What Went Before</a:t>
          </a:r>
          <a:endParaRPr lang="en-US" sz="2800" dirty="0">
            <a:latin typeface="Calibri" pitchFamily="34" charset="0"/>
            <a:cs typeface="Calibri" pitchFamily="34" charset="0"/>
          </a:endParaRPr>
        </a:p>
      </dgm:t>
    </dgm:pt>
    <dgm:pt modelId="{63CA078A-AFD5-4D7A-BFC9-80820E63C6B8}" type="parTrans" cxnId="{342F7265-1964-4BB8-81F6-7C1EAC85B3A4}">
      <dgm:prSet/>
      <dgm:spPr/>
      <dgm:t>
        <a:bodyPr/>
        <a:lstStyle/>
        <a:p>
          <a:endParaRPr lang="en-US">
            <a:latin typeface="Calibri" pitchFamily="34" charset="0"/>
            <a:cs typeface="Calibri" pitchFamily="34" charset="0"/>
          </a:endParaRPr>
        </a:p>
      </dgm:t>
    </dgm:pt>
    <dgm:pt modelId="{536A86D9-7E38-4A13-AE9C-89F58A8FE4A0}" type="sibTrans" cxnId="{342F7265-1964-4BB8-81F6-7C1EAC85B3A4}">
      <dgm:prSet/>
      <dgm:spPr/>
      <dgm:t>
        <a:bodyPr/>
        <a:lstStyle/>
        <a:p>
          <a:endParaRPr lang="en-US">
            <a:latin typeface="Calibri" pitchFamily="34" charset="0"/>
            <a:cs typeface="Calibri" pitchFamily="34" charset="0"/>
          </a:endParaRPr>
        </a:p>
      </dgm:t>
    </dgm:pt>
    <dgm:pt modelId="{D306E47C-9193-440A-9FCE-848F8743B206}">
      <dgm:prSet phldrT="[Text]"/>
      <dgm:spPr/>
      <dgm:t>
        <a:bodyPr/>
        <a:lstStyle/>
        <a:p>
          <a:r>
            <a:rPr lang="en-US" b="1" dirty="0" smtClean="0">
              <a:latin typeface="Calibri" pitchFamily="34" charset="0"/>
              <a:cs typeface="Calibri" pitchFamily="34" charset="0"/>
            </a:rPr>
            <a:t>Insufficient Deal Flow </a:t>
          </a:r>
          <a:r>
            <a:rPr lang="en-US" dirty="0" smtClean="0">
              <a:latin typeface="Calibri" pitchFamily="34" charset="0"/>
              <a:cs typeface="Calibri" pitchFamily="34" charset="0"/>
            </a:rPr>
            <a:t>– Companies not Properly Prepared or Structured</a:t>
          </a:r>
          <a:endParaRPr lang="en-US" dirty="0">
            <a:latin typeface="Calibri" pitchFamily="34" charset="0"/>
            <a:cs typeface="Calibri" pitchFamily="34" charset="0"/>
          </a:endParaRPr>
        </a:p>
      </dgm:t>
    </dgm:pt>
    <dgm:pt modelId="{DD5431F0-F976-4D37-94E3-94081A91AE1E}" type="parTrans" cxnId="{548144C0-1CEC-4F54-B609-FC6F5DEA1657}">
      <dgm:prSet/>
      <dgm:spPr/>
      <dgm:t>
        <a:bodyPr/>
        <a:lstStyle/>
        <a:p>
          <a:endParaRPr lang="en-US">
            <a:latin typeface="Calibri" pitchFamily="34" charset="0"/>
            <a:cs typeface="Calibri" pitchFamily="34" charset="0"/>
          </a:endParaRPr>
        </a:p>
      </dgm:t>
    </dgm:pt>
    <dgm:pt modelId="{5EB9CE3F-24F1-40F3-A88D-93979BF48B2A}" type="sibTrans" cxnId="{548144C0-1CEC-4F54-B609-FC6F5DEA1657}">
      <dgm:prSet/>
      <dgm:spPr/>
      <dgm:t>
        <a:bodyPr/>
        <a:lstStyle/>
        <a:p>
          <a:endParaRPr lang="en-US">
            <a:latin typeface="Calibri" pitchFamily="34" charset="0"/>
            <a:cs typeface="Calibri" pitchFamily="34" charset="0"/>
          </a:endParaRPr>
        </a:p>
      </dgm:t>
    </dgm:pt>
    <dgm:pt modelId="{B0A0A996-345F-4A82-875A-CF017B915501}">
      <dgm:prSet/>
      <dgm:spPr/>
      <dgm:t>
        <a:bodyPr/>
        <a:lstStyle/>
        <a:p>
          <a:r>
            <a:rPr lang="en-US" b="1" dirty="0" smtClean="0">
              <a:latin typeface="Calibri" pitchFamily="34" charset="0"/>
              <a:cs typeface="Calibri" pitchFamily="34" charset="0"/>
            </a:rPr>
            <a:t>No Follow-on Investments  </a:t>
          </a:r>
          <a:r>
            <a:rPr lang="en-US" dirty="0" smtClean="0">
              <a:latin typeface="Calibri" pitchFamily="34" charset="0"/>
              <a:cs typeface="Calibri" pitchFamily="34" charset="0"/>
            </a:rPr>
            <a:t>– Need for Many Players and Co-Investors</a:t>
          </a:r>
          <a:endParaRPr lang="en-US" dirty="0">
            <a:latin typeface="Calibri" pitchFamily="34" charset="0"/>
            <a:cs typeface="Calibri" pitchFamily="34" charset="0"/>
          </a:endParaRPr>
        </a:p>
      </dgm:t>
    </dgm:pt>
    <dgm:pt modelId="{85EF40A6-64C1-4C43-AB34-BB0CD61E5F4F}" type="parTrans" cxnId="{E9DEDFDC-EB20-48B3-A4C6-2CF3816979CA}">
      <dgm:prSet/>
      <dgm:spPr/>
      <dgm:t>
        <a:bodyPr/>
        <a:lstStyle/>
        <a:p>
          <a:endParaRPr lang="en-US">
            <a:latin typeface="Calibri" pitchFamily="34" charset="0"/>
            <a:cs typeface="Calibri" pitchFamily="34" charset="0"/>
          </a:endParaRPr>
        </a:p>
      </dgm:t>
    </dgm:pt>
    <dgm:pt modelId="{3DDAEB89-AE11-4803-99BD-F64DE6273BB2}" type="sibTrans" cxnId="{E9DEDFDC-EB20-48B3-A4C6-2CF3816979CA}">
      <dgm:prSet/>
      <dgm:spPr/>
      <dgm:t>
        <a:bodyPr/>
        <a:lstStyle/>
        <a:p>
          <a:endParaRPr lang="en-US">
            <a:latin typeface="Calibri" pitchFamily="34" charset="0"/>
            <a:cs typeface="Calibri" pitchFamily="34" charset="0"/>
          </a:endParaRPr>
        </a:p>
      </dgm:t>
    </dgm:pt>
    <dgm:pt modelId="{D75E0462-16C1-4130-8006-EB2A2ED91111}">
      <dgm:prSet/>
      <dgm:spPr/>
      <dgm:t>
        <a:bodyPr/>
        <a:lstStyle/>
        <a:p>
          <a:r>
            <a:rPr lang="en-US" b="1" dirty="0" smtClean="0">
              <a:latin typeface="Calibri" pitchFamily="34" charset="0"/>
              <a:cs typeface="Calibri" pitchFamily="34" charset="0"/>
            </a:rPr>
            <a:t>Very Limited or No Exit Mechanisms </a:t>
          </a:r>
          <a:r>
            <a:rPr lang="en-US" dirty="0" smtClean="0">
              <a:latin typeface="Calibri" pitchFamily="34" charset="0"/>
              <a:cs typeface="Calibri" pitchFamily="34" charset="0"/>
            </a:rPr>
            <a:t>– No Realization of Value</a:t>
          </a:r>
          <a:endParaRPr lang="en-US" dirty="0">
            <a:latin typeface="Calibri" pitchFamily="34" charset="0"/>
            <a:cs typeface="Calibri" pitchFamily="34" charset="0"/>
          </a:endParaRPr>
        </a:p>
      </dgm:t>
    </dgm:pt>
    <dgm:pt modelId="{776344C4-16DA-4973-9F12-842C1F58CC8B}" type="parTrans" cxnId="{30C450CD-5BD5-48F3-9D21-BF3E6C0CFAB3}">
      <dgm:prSet/>
      <dgm:spPr/>
      <dgm:t>
        <a:bodyPr/>
        <a:lstStyle/>
        <a:p>
          <a:endParaRPr lang="en-US">
            <a:latin typeface="Calibri" pitchFamily="34" charset="0"/>
            <a:cs typeface="Calibri" pitchFamily="34" charset="0"/>
          </a:endParaRPr>
        </a:p>
      </dgm:t>
    </dgm:pt>
    <dgm:pt modelId="{2F662F64-1FD8-4A4E-9BE5-DDCF0A4CDC9C}" type="sibTrans" cxnId="{30C450CD-5BD5-48F3-9D21-BF3E6C0CFAB3}">
      <dgm:prSet/>
      <dgm:spPr/>
      <dgm:t>
        <a:bodyPr/>
        <a:lstStyle/>
        <a:p>
          <a:endParaRPr lang="en-US">
            <a:latin typeface="Calibri" pitchFamily="34" charset="0"/>
            <a:cs typeface="Calibri" pitchFamily="34" charset="0"/>
          </a:endParaRPr>
        </a:p>
      </dgm:t>
    </dgm:pt>
    <dgm:pt modelId="{0A8E752F-7EC4-4090-AF2E-F7683A3BEA55}">
      <dgm:prSet/>
      <dgm:spPr/>
      <dgm:t>
        <a:bodyPr/>
        <a:lstStyle/>
        <a:p>
          <a:r>
            <a:rPr lang="en-US" b="1" dirty="0" smtClean="0">
              <a:latin typeface="Calibri" pitchFamily="34" charset="0"/>
              <a:cs typeface="Calibri" pitchFamily="34" charset="0"/>
            </a:rPr>
            <a:t>Historical &amp; Cultural Skepticism </a:t>
          </a:r>
          <a:r>
            <a:rPr lang="en-US" dirty="0" smtClean="0">
              <a:latin typeface="Calibri" pitchFamily="34" charset="0"/>
              <a:cs typeface="Calibri" pitchFamily="34" charset="0"/>
            </a:rPr>
            <a:t>– Ignorance (Lack of Knowledge); Indifference; Antagonism </a:t>
          </a:r>
          <a:endParaRPr lang="en-US" dirty="0">
            <a:latin typeface="Calibri" pitchFamily="34" charset="0"/>
            <a:cs typeface="Calibri" pitchFamily="34" charset="0"/>
          </a:endParaRPr>
        </a:p>
      </dgm:t>
    </dgm:pt>
    <dgm:pt modelId="{AF5ED87B-3376-4337-87A7-B483879BAFFD}" type="parTrans" cxnId="{E8856C5E-EB3B-4F2D-B6F6-B19B8BE5FE7C}">
      <dgm:prSet/>
      <dgm:spPr/>
      <dgm:t>
        <a:bodyPr/>
        <a:lstStyle/>
        <a:p>
          <a:endParaRPr lang="en-US">
            <a:latin typeface="Calibri" pitchFamily="34" charset="0"/>
            <a:cs typeface="Calibri" pitchFamily="34" charset="0"/>
          </a:endParaRPr>
        </a:p>
      </dgm:t>
    </dgm:pt>
    <dgm:pt modelId="{A5B1408A-A776-425F-8128-9F27C0BA9976}" type="sibTrans" cxnId="{E8856C5E-EB3B-4F2D-B6F6-B19B8BE5FE7C}">
      <dgm:prSet/>
      <dgm:spPr/>
      <dgm:t>
        <a:bodyPr/>
        <a:lstStyle/>
        <a:p>
          <a:endParaRPr lang="en-US">
            <a:latin typeface="Calibri" pitchFamily="34" charset="0"/>
            <a:cs typeface="Calibri" pitchFamily="34" charset="0"/>
          </a:endParaRPr>
        </a:p>
      </dgm:t>
    </dgm:pt>
    <dgm:pt modelId="{2B69A759-43C8-4299-A8BE-5B594365E7C0}" type="pres">
      <dgm:prSet presAssocID="{67853B42-01EE-45E7-B75A-6FE01DCB2115}" presName="Name0" presStyleCnt="0">
        <dgm:presLayoutVars>
          <dgm:dir/>
          <dgm:animLvl val="lvl"/>
          <dgm:resizeHandles val="exact"/>
        </dgm:presLayoutVars>
      </dgm:prSet>
      <dgm:spPr/>
      <dgm:t>
        <a:bodyPr/>
        <a:lstStyle/>
        <a:p>
          <a:endParaRPr lang="en-US"/>
        </a:p>
      </dgm:t>
    </dgm:pt>
    <dgm:pt modelId="{57F6757C-40A0-4B41-A5C8-E56E65C68766}" type="pres">
      <dgm:prSet presAssocID="{8AED4192-1750-44B9-A509-C5F30E1D191D}" presName="composite" presStyleCnt="0"/>
      <dgm:spPr/>
    </dgm:pt>
    <dgm:pt modelId="{6BFBC7F6-D587-4BBF-A6B5-007CDAAFBD32}" type="pres">
      <dgm:prSet presAssocID="{8AED4192-1750-44B9-A509-C5F30E1D191D}" presName="parTx" presStyleLbl="alignNode1" presStyleIdx="0" presStyleCnt="1">
        <dgm:presLayoutVars>
          <dgm:chMax val="0"/>
          <dgm:chPref val="0"/>
          <dgm:bulletEnabled val="1"/>
        </dgm:presLayoutVars>
      </dgm:prSet>
      <dgm:spPr/>
      <dgm:t>
        <a:bodyPr/>
        <a:lstStyle/>
        <a:p>
          <a:endParaRPr lang="en-US"/>
        </a:p>
      </dgm:t>
    </dgm:pt>
    <dgm:pt modelId="{D97A5E15-974B-4E8A-94BC-1E6A8A79E0EF}" type="pres">
      <dgm:prSet presAssocID="{8AED4192-1750-44B9-A509-C5F30E1D191D}" presName="desTx" presStyleLbl="alignAccFollowNode1" presStyleIdx="0" presStyleCnt="1">
        <dgm:presLayoutVars>
          <dgm:bulletEnabled val="1"/>
        </dgm:presLayoutVars>
      </dgm:prSet>
      <dgm:spPr/>
      <dgm:t>
        <a:bodyPr/>
        <a:lstStyle/>
        <a:p>
          <a:endParaRPr lang="en-US"/>
        </a:p>
      </dgm:t>
    </dgm:pt>
  </dgm:ptLst>
  <dgm:cxnLst>
    <dgm:cxn modelId="{548144C0-1CEC-4F54-B609-FC6F5DEA1657}" srcId="{8AED4192-1750-44B9-A509-C5F30E1D191D}" destId="{D306E47C-9193-440A-9FCE-848F8743B206}" srcOrd="0" destOrd="0" parTransId="{DD5431F0-F976-4D37-94E3-94081A91AE1E}" sibTransId="{5EB9CE3F-24F1-40F3-A88D-93979BF48B2A}"/>
    <dgm:cxn modelId="{9A8C7236-BA98-48CD-A18B-F547E76E9A05}" type="presOf" srcId="{D75E0462-16C1-4130-8006-EB2A2ED91111}" destId="{D97A5E15-974B-4E8A-94BC-1E6A8A79E0EF}" srcOrd="0" destOrd="2" presId="urn:microsoft.com/office/officeart/2005/8/layout/hList1"/>
    <dgm:cxn modelId="{8FAE2F86-A8D8-4AB3-8B5E-43E492EEF193}" type="presOf" srcId="{8AED4192-1750-44B9-A509-C5F30E1D191D}" destId="{6BFBC7F6-D587-4BBF-A6B5-007CDAAFBD32}" srcOrd="0" destOrd="0" presId="urn:microsoft.com/office/officeart/2005/8/layout/hList1"/>
    <dgm:cxn modelId="{342F7265-1964-4BB8-81F6-7C1EAC85B3A4}" srcId="{67853B42-01EE-45E7-B75A-6FE01DCB2115}" destId="{8AED4192-1750-44B9-A509-C5F30E1D191D}" srcOrd="0" destOrd="0" parTransId="{63CA078A-AFD5-4D7A-BFC9-80820E63C6B8}" sibTransId="{536A86D9-7E38-4A13-AE9C-89F58A8FE4A0}"/>
    <dgm:cxn modelId="{E9DEDFDC-EB20-48B3-A4C6-2CF3816979CA}" srcId="{8AED4192-1750-44B9-A509-C5F30E1D191D}" destId="{B0A0A996-345F-4A82-875A-CF017B915501}" srcOrd="1" destOrd="0" parTransId="{85EF40A6-64C1-4C43-AB34-BB0CD61E5F4F}" sibTransId="{3DDAEB89-AE11-4803-99BD-F64DE6273BB2}"/>
    <dgm:cxn modelId="{63846A9E-990C-41F2-9A83-5DA894B45A74}" type="presOf" srcId="{67853B42-01EE-45E7-B75A-6FE01DCB2115}" destId="{2B69A759-43C8-4299-A8BE-5B594365E7C0}" srcOrd="0" destOrd="0" presId="urn:microsoft.com/office/officeart/2005/8/layout/hList1"/>
    <dgm:cxn modelId="{E8856C5E-EB3B-4F2D-B6F6-B19B8BE5FE7C}" srcId="{8AED4192-1750-44B9-A509-C5F30E1D191D}" destId="{0A8E752F-7EC4-4090-AF2E-F7683A3BEA55}" srcOrd="3" destOrd="0" parTransId="{AF5ED87B-3376-4337-87A7-B483879BAFFD}" sibTransId="{A5B1408A-A776-425F-8128-9F27C0BA9976}"/>
    <dgm:cxn modelId="{30C450CD-5BD5-48F3-9D21-BF3E6C0CFAB3}" srcId="{8AED4192-1750-44B9-A509-C5F30E1D191D}" destId="{D75E0462-16C1-4130-8006-EB2A2ED91111}" srcOrd="2" destOrd="0" parTransId="{776344C4-16DA-4973-9F12-842C1F58CC8B}" sibTransId="{2F662F64-1FD8-4A4E-9BE5-DDCF0A4CDC9C}"/>
    <dgm:cxn modelId="{8FDBCB0A-919E-453D-AA4B-DB5CD5D8E720}" type="presOf" srcId="{0A8E752F-7EC4-4090-AF2E-F7683A3BEA55}" destId="{D97A5E15-974B-4E8A-94BC-1E6A8A79E0EF}" srcOrd="0" destOrd="3" presId="urn:microsoft.com/office/officeart/2005/8/layout/hList1"/>
    <dgm:cxn modelId="{C5BA8D36-DC3B-4609-A8CD-B77359F8F7EC}" type="presOf" srcId="{B0A0A996-345F-4A82-875A-CF017B915501}" destId="{D97A5E15-974B-4E8A-94BC-1E6A8A79E0EF}" srcOrd="0" destOrd="1" presId="urn:microsoft.com/office/officeart/2005/8/layout/hList1"/>
    <dgm:cxn modelId="{622AC3FC-2E5C-4681-904C-E844AE035BCD}" type="presOf" srcId="{D306E47C-9193-440A-9FCE-848F8743B206}" destId="{D97A5E15-974B-4E8A-94BC-1E6A8A79E0EF}" srcOrd="0" destOrd="0" presId="urn:microsoft.com/office/officeart/2005/8/layout/hList1"/>
    <dgm:cxn modelId="{4F3D4314-3ACC-42A0-B163-45348F4609AA}" type="presParOf" srcId="{2B69A759-43C8-4299-A8BE-5B594365E7C0}" destId="{57F6757C-40A0-4B41-A5C8-E56E65C68766}" srcOrd="0" destOrd="0" presId="urn:microsoft.com/office/officeart/2005/8/layout/hList1"/>
    <dgm:cxn modelId="{F6BCC648-395C-40B0-ACD0-2EF6C5A6DCE2}" type="presParOf" srcId="{57F6757C-40A0-4B41-A5C8-E56E65C68766}" destId="{6BFBC7F6-D587-4BBF-A6B5-007CDAAFBD32}" srcOrd="0" destOrd="0" presId="urn:microsoft.com/office/officeart/2005/8/layout/hList1"/>
    <dgm:cxn modelId="{F862A6FF-6D2A-4D1A-9CDF-72332925639E}" type="presParOf" srcId="{57F6757C-40A0-4B41-A5C8-E56E65C68766}" destId="{D97A5E15-974B-4E8A-94BC-1E6A8A79E0EF}"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7853B42-01EE-45E7-B75A-6FE01DCB2115}" type="doc">
      <dgm:prSet loTypeId="urn:microsoft.com/office/officeart/2005/8/layout/hList1" loCatId="list" qsTypeId="urn:microsoft.com/office/officeart/2005/8/quickstyle/simple1" qsCatId="simple" csTypeId="urn:microsoft.com/office/officeart/2005/8/colors/colorful5" csCatId="colorful" phldr="1"/>
      <dgm:spPr/>
      <dgm:t>
        <a:bodyPr/>
        <a:lstStyle/>
        <a:p>
          <a:endParaRPr lang="en-US"/>
        </a:p>
      </dgm:t>
    </dgm:pt>
    <dgm:pt modelId="{8AED4192-1750-44B9-A509-C5F30E1D191D}">
      <dgm:prSet phldrT="[Text]" custT="1"/>
      <dgm:spPr/>
      <dgm:t>
        <a:bodyPr/>
        <a:lstStyle/>
        <a:p>
          <a:r>
            <a:rPr lang="en-US" sz="2800" dirty="0" smtClean="0">
              <a:latin typeface="Calibri" pitchFamily="34" charset="0"/>
              <a:cs typeface="Calibri" pitchFamily="34" charset="0"/>
            </a:rPr>
            <a:t>The Promise of Today</a:t>
          </a:r>
          <a:endParaRPr lang="en-US" sz="2800" dirty="0">
            <a:latin typeface="Calibri" pitchFamily="34" charset="0"/>
            <a:cs typeface="Calibri" pitchFamily="34" charset="0"/>
          </a:endParaRPr>
        </a:p>
      </dgm:t>
    </dgm:pt>
    <dgm:pt modelId="{63CA078A-AFD5-4D7A-BFC9-80820E63C6B8}" type="parTrans" cxnId="{342F7265-1964-4BB8-81F6-7C1EAC85B3A4}">
      <dgm:prSet/>
      <dgm:spPr/>
      <dgm:t>
        <a:bodyPr/>
        <a:lstStyle/>
        <a:p>
          <a:endParaRPr lang="en-US">
            <a:latin typeface="Calibri" pitchFamily="34" charset="0"/>
            <a:cs typeface="Calibri" pitchFamily="34" charset="0"/>
          </a:endParaRPr>
        </a:p>
      </dgm:t>
    </dgm:pt>
    <dgm:pt modelId="{536A86D9-7E38-4A13-AE9C-89F58A8FE4A0}" type="sibTrans" cxnId="{342F7265-1964-4BB8-81F6-7C1EAC85B3A4}">
      <dgm:prSet/>
      <dgm:spPr/>
      <dgm:t>
        <a:bodyPr/>
        <a:lstStyle/>
        <a:p>
          <a:endParaRPr lang="en-US">
            <a:latin typeface="Calibri" pitchFamily="34" charset="0"/>
            <a:cs typeface="Calibri" pitchFamily="34" charset="0"/>
          </a:endParaRPr>
        </a:p>
      </dgm:t>
    </dgm:pt>
    <dgm:pt modelId="{D306E47C-9193-440A-9FCE-848F8743B206}">
      <dgm:prSet phldrT="[Text]"/>
      <dgm:spPr/>
      <dgm:t>
        <a:bodyPr/>
        <a:lstStyle/>
        <a:p>
          <a:r>
            <a:rPr lang="en-US" b="1" dirty="0" smtClean="0">
              <a:latin typeface="Calibri" pitchFamily="34" charset="0"/>
              <a:cs typeface="Calibri" pitchFamily="34" charset="0"/>
            </a:rPr>
            <a:t>Entrepreneurship</a:t>
          </a:r>
          <a:r>
            <a:rPr lang="en-US" dirty="0" smtClean="0">
              <a:latin typeface="Calibri" pitchFamily="34" charset="0"/>
              <a:cs typeface="Calibri" pitchFamily="34" charset="0"/>
            </a:rPr>
            <a:t>– Now Being Recognized at Home</a:t>
          </a:r>
          <a:endParaRPr lang="en-US" dirty="0">
            <a:latin typeface="Calibri" pitchFamily="34" charset="0"/>
            <a:cs typeface="Calibri" pitchFamily="34" charset="0"/>
          </a:endParaRPr>
        </a:p>
      </dgm:t>
    </dgm:pt>
    <dgm:pt modelId="{DD5431F0-F976-4D37-94E3-94081A91AE1E}" type="parTrans" cxnId="{548144C0-1CEC-4F54-B609-FC6F5DEA1657}">
      <dgm:prSet/>
      <dgm:spPr/>
      <dgm:t>
        <a:bodyPr/>
        <a:lstStyle/>
        <a:p>
          <a:endParaRPr lang="en-US">
            <a:latin typeface="Calibri" pitchFamily="34" charset="0"/>
            <a:cs typeface="Calibri" pitchFamily="34" charset="0"/>
          </a:endParaRPr>
        </a:p>
      </dgm:t>
    </dgm:pt>
    <dgm:pt modelId="{5EB9CE3F-24F1-40F3-A88D-93979BF48B2A}" type="sibTrans" cxnId="{548144C0-1CEC-4F54-B609-FC6F5DEA1657}">
      <dgm:prSet/>
      <dgm:spPr/>
      <dgm:t>
        <a:bodyPr/>
        <a:lstStyle/>
        <a:p>
          <a:endParaRPr lang="en-US">
            <a:latin typeface="Calibri" pitchFamily="34" charset="0"/>
            <a:cs typeface="Calibri" pitchFamily="34" charset="0"/>
          </a:endParaRPr>
        </a:p>
      </dgm:t>
    </dgm:pt>
    <dgm:pt modelId="{B0A0A996-345F-4A82-875A-CF017B915501}">
      <dgm:prSet/>
      <dgm:spPr/>
      <dgm:t>
        <a:bodyPr/>
        <a:lstStyle/>
        <a:p>
          <a:r>
            <a:rPr lang="en-US" b="1" dirty="0" smtClean="0">
              <a:latin typeface="Calibri" pitchFamily="34" charset="0"/>
              <a:cs typeface="Calibri" pitchFamily="34" charset="0"/>
            </a:rPr>
            <a:t>Professional Support &amp; Development for Entrepreneurs and SMEs  </a:t>
          </a:r>
          <a:r>
            <a:rPr lang="en-US" dirty="0" smtClean="0">
              <a:latin typeface="Calibri" pitchFamily="34" charset="0"/>
              <a:cs typeface="Calibri" pitchFamily="34" charset="0"/>
            </a:rPr>
            <a:t>– </a:t>
          </a:r>
          <a:r>
            <a:rPr lang="en-US" dirty="0" err="1" smtClean="0">
              <a:latin typeface="Calibri" pitchFamily="34" charset="0"/>
              <a:cs typeface="Calibri" pitchFamily="34" charset="0"/>
            </a:rPr>
            <a:t>Lok</a:t>
          </a:r>
          <a:r>
            <a:rPr lang="en-US" dirty="0" smtClean="0">
              <a:latin typeface="Calibri" pitchFamily="34" charset="0"/>
              <a:cs typeface="Calibri" pitchFamily="34" charset="0"/>
            </a:rPr>
            <a:t> Jack GSB; THA VCEFL; Incubators; Min of </a:t>
          </a:r>
          <a:r>
            <a:rPr lang="en-US" dirty="0" err="1" smtClean="0">
              <a:latin typeface="Calibri" pitchFamily="34" charset="0"/>
              <a:cs typeface="Calibri" pitchFamily="34" charset="0"/>
            </a:rPr>
            <a:t>Labour</a:t>
          </a:r>
          <a:r>
            <a:rPr lang="en-US" dirty="0" smtClean="0">
              <a:latin typeface="Calibri" pitchFamily="34" charset="0"/>
              <a:cs typeface="Calibri" pitchFamily="34" charset="0"/>
            </a:rPr>
            <a:t> &amp; Micro Enterprise, IDB’s ConnectAmericas, MPSD – Global Services Promotion Program</a:t>
          </a:r>
          <a:endParaRPr lang="en-US" dirty="0">
            <a:latin typeface="Calibri" pitchFamily="34" charset="0"/>
            <a:cs typeface="Calibri" pitchFamily="34" charset="0"/>
          </a:endParaRPr>
        </a:p>
      </dgm:t>
    </dgm:pt>
    <dgm:pt modelId="{85EF40A6-64C1-4C43-AB34-BB0CD61E5F4F}" type="parTrans" cxnId="{E9DEDFDC-EB20-48B3-A4C6-2CF3816979CA}">
      <dgm:prSet/>
      <dgm:spPr/>
      <dgm:t>
        <a:bodyPr/>
        <a:lstStyle/>
        <a:p>
          <a:endParaRPr lang="en-US">
            <a:latin typeface="Calibri" pitchFamily="34" charset="0"/>
            <a:cs typeface="Calibri" pitchFamily="34" charset="0"/>
          </a:endParaRPr>
        </a:p>
      </dgm:t>
    </dgm:pt>
    <dgm:pt modelId="{3DDAEB89-AE11-4803-99BD-F64DE6273BB2}" type="sibTrans" cxnId="{E9DEDFDC-EB20-48B3-A4C6-2CF3816979CA}">
      <dgm:prSet/>
      <dgm:spPr/>
      <dgm:t>
        <a:bodyPr/>
        <a:lstStyle/>
        <a:p>
          <a:endParaRPr lang="en-US">
            <a:latin typeface="Calibri" pitchFamily="34" charset="0"/>
            <a:cs typeface="Calibri" pitchFamily="34" charset="0"/>
          </a:endParaRPr>
        </a:p>
      </dgm:t>
    </dgm:pt>
    <dgm:pt modelId="{D75E0462-16C1-4130-8006-EB2A2ED91111}">
      <dgm:prSet/>
      <dgm:spPr/>
      <dgm:t>
        <a:bodyPr/>
        <a:lstStyle/>
        <a:p>
          <a:r>
            <a:rPr lang="en-US" b="1" dirty="0" smtClean="0">
              <a:latin typeface="Calibri" pitchFamily="34" charset="0"/>
              <a:cs typeface="Calibri" pitchFamily="34" charset="0"/>
            </a:rPr>
            <a:t>Myth of the Risk Averse Mindset </a:t>
          </a:r>
          <a:r>
            <a:rPr lang="en-US" dirty="0" smtClean="0">
              <a:latin typeface="Calibri" pitchFamily="34" charset="0"/>
              <a:cs typeface="Calibri" pitchFamily="34" charset="0"/>
            </a:rPr>
            <a:t>– Continually Being Dispelled </a:t>
          </a:r>
          <a:endParaRPr lang="en-US" dirty="0">
            <a:latin typeface="Calibri" pitchFamily="34" charset="0"/>
            <a:cs typeface="Calibri" pitchFamily="34" charset="0"/>
          </a:endParaRPr>
        </a:p>
      </dgm:t>
    </dgm:pt>
    <dgm:pt modelId="{776344C4-16DA-4973-9F12-842C1F58CC8B}" type="parTrans" cxnId="{30C450CD-5BD5-48F3-9D21-BF3E6C0CFAB3}">
      <dgm:prSet/>
      <dgm:spPr/>
      <dgm:t>
        <a:bodyPr/>
        <a:lstStyle/>
        <a:p>
          <a:endParaRPr lang="en-US">
            <a:latin typeface="Calibri" pitchFamily="34" charset="0"/>
            <a:cs typeface="Calibri" pitchFamily="34" charset="0"/>
          </a:endParaRPr>
        </a:p>
      </dgm:t>
    </dgm:pt>
    <dgm:pt modelId="{2F662F64-1FD8-4A4E-9BE5-DDCF0A4CDC9C}" type="sibTrans" cxnId="{30C450CD-5BD5-48F3-9D21-BF3E6C0CFAB3}">
      <dgm:prSet/>
      <dgm:spPr/>
      <dgm:t>
        <a:bodyPr/>
        <a:lstStyle/>
        <a:p>
          <a:endParaRPr lang="en-US">
            <a:latin typeface="Calibri" pitchFamily="34" charset="0"/>
            <a:cs typeface="Calibri" pitchFamily="34" charset="0"/>
          </a:endParaRPr>
        </a:p>
      </dgm:t>
    </dgm:pt>
    <dgm:pt modelId="{0A8E752F-7EC4-4090-AF2E-F7683A3BEA55}">
      <dgm:prSet/>
      <dgm:spPr/>
      <dgm:t>
        <a:bodyPr/>
        <a:lstStyle/>
        <a:p>
          <a:r>
            <a:rPr lang="en-US" b="1" dirty="0" smtClean="0">
              <a:latin typeface="Calibri" pitchFamily="34" charset="0"/>
              <a:cs typeface="Calibri" pitchFamily="34" charset="0"/>
            </a:rPr>
            <a:t>Knowledge &amp; Access is Power </a:t>
          </a:r>
          <a:r>
            <a:rPr lang="en-US" dirty="0" smtClean="0">
              <a:latin typeface="Calibri" pitchFamily="34" charset="0"/>
              <a:cs typeface="Calibri" pitchFamily="34" charset="0"/>
            </a:rPr>
            <a:t>– Social Networking; Understanding Your Options; Competition (Local Globalization)</a:t>
          </a:r>
          <a:endParaRPr lang="en-US" dirty="0">
            <a:latin typeface="Calibri" pitchFamily="34" charset="0"/>
            <a:cs typeface="Calibri" pitchFamily="34" charset="0"/>
          </a:endParaRPr>
        </a:p>
      </dgm:t>
    </dgm:pt>
    <dgm:pt modelId="{AF5ED87B-3376-4337-87A7-B483879BAFFD}" type="parTrans" cxnId="{E8856C5E-EB3B-4F2D-B6F6-B19B8BE5FE7C}">
      <dgm:prSet/>
      <dgm:spPr/>
      <dgm:t>
        <a:bodyPr/>
        <a:lstStyle/>
        <a:p>
          <a:endParaRPr lang="en-US">
            <a:latin typeface="Calibri" pitchFamily="34" charset="0"/>
            <a:cs typeface="Calibri" pitchFamily="34" charset="0"/>
          </a:endParaRPr>
        </a:p>
      </dgm:t>
    </dgm:pt>
    <dgm:pt modelId="{A5B1408A-A776-425F-8128-9F27C0BA9976}" type="sibTrans" cxnId="{E8856C5E-EB3B-4F2D-B6F6-B19B8BE5FE7C}">
      <dgm:prSet/>
      <dgm:spPr/>
      <dgm:t>
        <a:bodyPr/>
        <a:lstStyle/>
        <a:p>
          <a:endParaRPr lang="en-US">
            <a:latin typeface="Calibri" pitchFamily="34" charset="0"/>
            <a:cs typeface="Calibri" pitchFamily="34" charset="0"/>
          </a:endParaRPr>
        </a:p>
      </dgm:t>
    </dgm:pt>
    <dgm:pt modelId="{484695A7-EB8F-4562-A34D-92EDBA959B57}">
      <dgm:prSet/>
      <dgm:spPr/>
      <dgm:t>
        <a:bodyPr/>
        <a:lstStyle/>
        <a:p>
          <a:r>
            <a:rPr lang="en-US" b="1" dirty="0" smtClean="0">
              <a:latin typeface="Calibri" pitchFamily="34" charset="0"/>
              <a:cs typeface="Calibri" pitchFamily="34" charset="0"/>
            </a:rPr>
            <a:t>Availability of Multiple Financing Options </a:t>
          </a:r>
          <a:r>
            <a:rPr lang="en-US" dirty="0" smtClean="0">
              <a:latin typeface="Calibri" pitchFamily="34" charset="0"/>
              <a:cs typeface="Calibri" pitchFamily="34" charset="0"/>
            </a:rPr>
            <a:t>– It’s Relative but Getting Better</a:t>
          </a:r>
          <a:endParaRPr lang="en-US" dirty="0">
            <a:latin typeface="Calibri" pitchFamily="34" charset="0"/>
            <a:cs typeface="Calibri" pitchFamily="34" charset="0"/>
          </a:endParaRPr>
        </a:p>
      </dgm:t>
    </dgm:pt>
    <dgm:pt modelId="{F0BCDDE1-47AE-4182-93F2-C7510C8E5504}" type="parTrans" cxnId="{4DDBB786-B4F9-4E64-A6C6-83EBE11F826E}">
      <dgm:prSet/>
      <dgm:spPr/>
      <dgm:t>
        <a:bodyPr/>
        <a:lstStyle/>
        <a:p>
          <a:endParaRPr lang="en-US"/>
        </a:p>
      </dgm:t>
    </dgm:pt>
    <dgm:pt modelId="{415D7155-2D1A-4836-A333-78FA71D66DA1}" type="sibTrans" cxnId="{4DDBB786-B4F9-4E64-A6C6-83EBE11F826E}">
      <dgm:prSet/>
      <dgm:spPr/>
      <dgm:t>
        <a:bodyPr/>
        <a:lstStyle/>
        <a:p>
          <a:endParaRPr lang="en-US"/>
        </a:p>
      </dgm:t>
    </dgm:pt>
    <dgm:pt modelId="{2B69A759-43C8-4299-A8BE-5B594365E7C0}" type="pres">
      <dgm:prSet presAssocID="{67853B42-01EE-45E7-B75A-6FE01DCB2115}" presName="Name0" presStyleCnt="0">
        <dgm:presLayoutVars>
          <dgm:dir/>
          <dgm:animLvl val="lvl"/>
          <dgm:resizeHandles val="exact"/>
        </dgm:presLayoutVars>
      </dgm:prSet>
      <dgm:spPr/>
      <dgm:t>
        <a:bodyPr/>
        <a:lstStyle/>
        <a:p>
          <a:endParaRPr lang="en-US"/>
        </a:p>
      </dgm:t>
    </dgm:pt>
    <dgm:pt modelId="{57F6757C-40A0-4B41-A5C8-E56E65C68766}" type="pres">
      <dgm:prSet presAssocID="{8AED4192-1750-44B9-A509-C5F30E1D191D}" presName="composite" presStyleCnt="0"/>
      <dgm:spPr/>
    </dgm:pt>
    <dgm:pt modelId="{6BFBC7F6-D587-4BBF-A6B5-007CDAAFBD32}" type="pres">
      <dgm:prSet presAssocID="{8AED4192-1750-44B9-A509-C5F30E1D191D}" presName="parTx" presStyleLbl="alignNode1" presStyleIdx="0" presStyleCnt="1">
        <dgm:presLayoutVars>
          <dgm:chMax val="0"/>
          <dgm:chPref val="0"/>
          <dgm:bulletEnabled val="1"/>
        </dgm:presLayoutVars>
      </dgm:prSet>
      <dgm:spPr/>
      <dgm:t>
        <a:bodyPr/>
        <a:lstStyle/>
        <a:p>
          <a:endParaRPr lang="en-US"/>
        </a:p>
      </dgm:t>
    </dgm:pt>
    <dgm:pt modelId="{D97A5E15-974B-4E8A-94BC-1E6A8A79E0EF}" type="pres">
      <dgm:prSet presAssocID="{8AED4192-1750-44B9-A509-C5F30E1D191D}" presName="desTx" presStyleLbl="alignAccFollowNode1" presStyleIdx="0" presStyleCnt="1">
        <dgm:presLayoutVars>
          <dgm:bulletEnabled val="1"/>
        </dgm:presLayoutVars>
      </dgm:prSet>
      <dgm:spPr/>
      <dgm:t>
        <a:bodyPr/>
        <a:lstStyle/>
        <a:p>
          <a:endParaRPr lang="en-US"/>
        </a:p>
      </dgm:t>
    </dgm:pt>
  </dgm:ptLst>
  <dgm:cxnLst>
    <dgm:cxn modelId="{E9DEDFDC-EB20-48B3-A4C6-2CF3816979CA}" srcId="{8AED4192-1750-44B9-A509-C5F30E1D191D}" destId="{B0A0A996-345F-4A82-875A-CF017B915501}" srcOrd="1" destOrd="0" parTransId="{85EF40A6-64C1-4C43-AB34-BB0CD61E5F4F}" sibTransId="{3DDAEB89-AE11-4803-99BD-F64DE6273BB2}"/>
    <dgm:cxn modelId="{BC39623B-284F-48ED-AC56-B0EEEBFD0EC8}" type="presOf" srcId="{484695A7-EB8F-4562-A34D-92EDBA959B57}" destId="{D97A5E15-974B-4E8A-94BC-1E6A8A79E0EF}" srcOrd="0" destOrd="4" presId="urn:microsoft.com/office/officeart/2005/8/layout/hList1"/>
    <dgm:cxn modelId="{82A3C40F-B8F6-4E47-8EC7-D9E76998E01E}" type="presOf" srcId="{B0A0A996-345F-4A82-875A-CF017B915501}" destId="{D97A5E15-974B-4E8A-94BC-1E6A8A79E0EF}" srcOrd="0" destOrd="1" presId="urn:microsoft.com/office/officeart/2005/8/layout/hList1"/>
    <dgm:cxn modelId="{9120570C-43C2-46C5-86B8-9D51B89B7B98}" type="presOf" srcId="{D75E0462-16C1-4130-8006-EB2A2ED91111}" destId="{D97A5E15-974B-4E8A-94BC-1E6A8A79E0EF}" srcOrd="0" destOrd="2" presId="urn:microsoft.com/office/officeart/2005/8/layout/hList1"/>
    <dgm:cxn modelId="{BC957F0D-2174-473E-9B4F-F8136564394E}" type="presOf" srcId="{D306E47C-9193-440A-9FCE-848F8743B206}" destId="{D97A5E15-974B-4E8A-94BC-1E6A8A79E0EF}" srcOrd="0" destOrd="0" presId="urn:microsoft.com/office/officeart/2005/8/layout/hList1"/>
    <dgm:cxn modelId="{30C450CD-5BD5-48F3-9D21-BF3E6C0CFAB3}" srcId="{8AED4192-1750-44B9-A509-C5F30E1D191D}" destId="{D75E0462-16C1-4130-8006-EB2A2ED91111}" srcOrd="2" destOrd="0" parTransId="{776344C4-16DA-4973-9F12-842C1F58CC8B}" sibTransId="{2F662F64-1FD8-4A4E-9BE5-DDCF0A4CDC9C}"/>
    <dgm:cxn modelId="{E8856C5E-EB3B-4F2D-B6F6-B19B8BE5FE7C}" srcId="{8AED4192-1750-44B9-A509-C5F30E1D191D}" destId="{0A8E752F-7EC4-4090-AF2E-F7683A3BEA55}" srcOrd="3" destOrd="0" parTransId="{AF5ED87B-3376-4337-87A7-B483879BAFFD}" sibTransId="{A5B1408A-A776-425F-8128-9F27C0BA9976}"/>
    <dgm:cxn modelId="{03DAD74F-11DC-48D6-B266-642FBAE7C79B}" type="presOf" srcId="{8AED4192-1750-44B9-A509-C5F30E1D191D}" destId="{6BFBC7F6-D587-4BBF-A6B5-007CDAAFBD32}" srcOrd="0" destOrd="0" presId="urn:microsoft.com/office/officeart/2005/8/layout/hList1"/>
    <dgm:cxn modelId="{25C5C792-8C48-40C7-9777-DCD171191FB4}" type="presOf" srcId="{0A8E752F-7EC4-4090-AF2E-F7683A3BEA55}" destId="{D97A5E15-974B-4E8A-94BC-1E6A8A79E0EF}" srcOrd="0" destOrd="3" presId="urn:microsoft.com/office/officeart/2005/8/layout/hList1"/>
    <dgm:cxn modelId="{4DDBB786-B4F9-4E64-A6C6-83EBE11F826E}" srcId="{8AED4192-1750-44B9-A509-C5F30E1D191D}" destId="{484695A7-EB8F-4562-A34D-92EDBA959B57}" srcOrd="4" destOrd="0" parTransId="{F0BCDDE1-47AE-4182-93F2-C7510C8E5504}" sibTransId="{415D7155-2D1A-4836-A333-78FA71D66DA1}"/>
    <dgm:cxn modelId="{548144C0-1CEC-4F54-B609-FC6F5DEA1657}" srcId="{8AED4192-1750-44B9-A509-C5F30E1D191D}" destId="{D306E47C-9193-440A-9FCE-848F8743B206}" srcOrd="0" destOrd="0" parTransId="{DD5431F0-F976-4D37-94E3-94081A91AE1E}" sibTransId="{5EB9CE3F-24F1-40F3-A88D-93979BF48B2A}"/>
    <dgm:cxn modelId="{342F7265-1964-4BB8-81F6-7C1EAC85B3A4}" srcId="{67853B42-01EE-45E7-B75A-6FE01DCB2115}" destId="{8AED4192-1750-44B9-A509-C5F30E1D191D}" srcOrd="0" destOrd="0" parTransId="{63CA078A-AFD5-4D7A-BFC9-80820E63C6B8}" sibTransId="{536A86D9-7E38-4A13-AE9C-89F58A8FE4A0}"/>
    <dgm:cxn modelId="{570777D2-13C6-48A5-9509-755225C55B6F}" type="presOf" srcId="{67853B42-01EE-45E7-B75A-6FE01DCB2115}" destId="{2B69A759-43C8-4299-A8BE-5B594365E7C0}" srcOrd="0" destOrd="0" presId="urn:microsoft.com/office/officeart/2005/8/layout/hList1"/>
    <dgm:cxn modelId="{16F55C97-84DE-4B10-9D6C-7B6B46CB0520}" type="presParOf" srcId="{2B69A759-43C8-4299-A8BE-5B594365E7C0}" destId="{57F6757C-40A0-4B41-A5C8-E56E65C68766}" srcOrd="0" destOrd="0" presId="urn:microsoft.com/office/officeart/2005/8/layout/hList1"/>
    <dgm:cxn modelId="{B4AD78E1-F0F9-44DD-9C7C-C53974911FFA}" type="presParOf" srcId="{57F6757C-40A0-4B41-A5C8-E56E65C68766}" destId="{6BFBC7F6-D587-4BBF-A6B5-007CDAAFBD32}" srcOrd="0" destOrd="0" presId="urn:microsoft.com/office/officeart/2005/8/layout/hList1"/>
    <dgm:cxn modelId="{2B634EF3-175C-4566-83CC-3B72DEF9E0CA}" type="presParOf" srcId="{57F6757C-40A0-4B41-A5C8-E56E65C68766}" destId="{D97A5E15-974B-4E8A-94BC-1E6A8A79E0E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7853B42-01EE-45E7-B75A-6FE01DCB2115}" type="doc">
      <dgm:prSet loTypeId="urn:microsoft.com/office/officeart/2005/8/layout/hList1" loCatId="list" qsTypeId="urn:microsoft.com/office/officeart/2005/8/quickstyle/simple1" qsCatId="simple" csTypeId="urn:microsoft.com/office/officeart/2005/8/colors/colorful5" csCatId="colorful" phldr="1"/>
      <dgm:spPr/>
      <dgm:t>
        <a:bodyPr/>
        <a:lstStyle/>
        <a:p>
          <a:endParaRPr lang="en-US"/>
        </a:p>
      </dgm:t>
    </dgm:pt>
    <dgm:pt modelId="{8AED4192-1750-44B9-A509-C5F30E1D191D}">
      <dgm:prSet phldrT="[Text]" custT="1"/>
      <dgm:spPr/>
      <dgm:t>
        <a:bodyPr/>
        <a:lstStyle/>
        <a:p>
          <a:r>
            <a:rPr lang="en-US" sz="2800" dirty="0" smtClean="0">
              <a:latin typeface="Calibri" pitchFamily="34" charset="0"/>
              <a:cs typeface="Calibri" pitchFamily="34" charset="0"/>
            </a:rPr>
            <a:t>Things We Can Do Now</a:t>
          </a:r>
          <a:endParaRPr lang="en-US" sz="2800" dirty="0">
            <a:latin typeface="Calibri" pitchFamily="34" charset="0"/>
            <a:cs typeface="Calibri" pitchFamily="34" charset="0"/>
          </a:endParaRPr>
        </a:p>
      </dgm:t>
    </dgm:pt>
    <dgm:pt modelId="{63CA078A-AFD5-4D7A-BFC9-80820E63C6B8}" type="parTrans" cxnId="{342F7265-1964-4BB8-81F6-7C1EAC85B3A4}">
      <dgm:prSet/>
      <dgm:spPr/>
      <dgm:t>
        <a:bodyPr/>
        <a:lstStyle/>
        <a:p>
          <a:endParaRPr lang="en-US">
            <a:latin typeface="Calibri" pitchFamily="34" charset="0"/>
            <a:cs typeface="Calibri" pitchFamily="34" charset="0"/>
          </a:endParaRPr>
        </a:p>
      </dgm:t>
    </dgm:pt>
    <dgm:pt modelId="{536A86D9-7E38-4A13-AE9C-89F58A8FE4A0}" type="sibTrans" cxnId="{342F7265-1964-4BB8-81F6-7C1EAC85B3A4}">
      <dgm:prSet/>
      <dgm:spPr/>
      <dgm:t>
        <a:bodyPr/>
        <a:lstStyle/>
        <a:p>
          <a:endParaRPr lang="en-US">
            <a:latin typeface="Calibri" pitchFamily="34" charset="0"/>
            <a:cs typeface="Calibri" pitchFamily="34" charset="0"/>
          </a:endParaRPr>
        </a:p>
      </dgm:t>
    </dgm:pt>
    <dgm:pt modelId="{D306E47C-9193-440A-9FCE-848F8743B206}">
      <dgm:prSet phldrT="[Text]"/>
      <dgm:spPr/>
      <dgm:t>
        <a:bodyPr/>
        <a:lstStyle/>
        <a:p>
          <a:r>
            <a:rPr lang="en-US" b="1" dirty="0" smtClean="0">
              <a:latin typeface="Calibri" pitchFamily="34" charset="0"/>
              <a:cs typeface="Calibri" pitchFamily="34" charset="0"/>
            </a:rPr>
            <a:t>Government Must Take The Lead </a:t>
          </a:r>
          <a:r>
            <a:rPr lang="en-US" dirty="0" smtClean="0">
              <a:latin typeface="Calibri" pitchFamily="34" charset="0"/>
              <a:cs typeface="Calibri" pitchFamily="34" charset="0"/>
            </a:rPr>
            <a:t>– Direct Investor &amp; Facilitator</a:t>
          </a:r>
          <a:endParaRPr lang="en-US" dirty="0">
            <a:latin typeface="Calibri" pitchFamily="34" charset="0"/>
            <a:cs typeface="Calibri" pitchFamily="34" charset="0"/>
          </a:endParaRPr>
        </a:p>
      </dgm:t>
    </dgm:pt>
    <dgm:pt modelId="{DD5431F0-F976-4D37-94E3-94081A91AE1E}" type="parTrans" cxnId="{548144C0-1CEC-4F54-B609-FC6F5DEA1657}">
      <dgm:prSet/>
      <dgm:spPr/>
      <dgm:t>
        <a:bodyPr/>
        <a:lstStyle/>
        <a:p>
          <a:endParaRPr lang="en-US">
            <a:latin typeface="Calibri" pitchFamily="34" charset="0"/>
            <a:cs typeface="Calibri" pitchFamily="34" charset="0"/>
          </a:endParaRPr>
        </a:p>
      </dgm:t>
    </dgm:pt>
    <dgm:pt modelId="{5EB9CE3F-24F1-40F3-A88D-93979BF48B2A}" type="sibTrans" cxnId="{548144C0-1CEC-4F54-B609-FC6F5DEA1657}">
      <dgm:prSet/>
      <dgm:spPr/>
      <dgm:t>
        <a:bodyPr/>
        <a:lstStyle/>
        <a:p>
          <a:endParaRPr lang="en-US">
            <a:latin typeface="Calibri" pitchFamily="34" charset="0"/>
            <a:cs typeface="Calibri" pitchFamily="34" charset="0"/>
          </a:endParaRPr>
        </a:p>
      </dgm:t>
    </dgm:pt>
    <dgm:pt modelId="{B0A0A996-345F-4A82-875A-CF017B915501}">
      <dgm:prSet/>
      <dgm:spPr/>
      <dgm:t>
        <a:bodyPr/>
        <a:lstStyle/>
        <a:p>
          <a:r>
            <a:rPr lang="en-US" b="1" dirty="0" smtClean="0">
              <a:latin typeface="Calibri" pitchFamily="34" charset="0"/>
              <a:cs typeface="Calibri" pitchFamily="34" charset="0"/>
            </a:rPr>
            <a:t>Development of Capital Markets  </a:t>
          </a:r>
          <a:r>
            <a:rPr lang="en-US" dirty="0" smtClean="0">
              <a:latin typeface="Calibri" pitchFamily="34" charset="0"/>
              <a:cs typeface="Calibri" pitchFamily="34" charset="0"/>
            </a:rPr>
            <a:t>– More Listings &amp; Activities; Incentives To List (Junior Stock Exchanges, Second &amp; Third Tier, Tax Incentives for Listed Companies)</a:t>
          </a:r>
          <a:endParaRPr lang="en-US" dirty="0">
            <a:latin typeface="Calibri" pitchFamily="34" charset="0"/>
            <a:cs typeface="Calibri" pitchFamily="34" charset="0"/>
          </a:endParaRPr>
        </a:p>
      </dgm:t>
    </dgm:pt>
    <dgm:pt modelId="{85EF40A6-64C1-4C43-AB34-BB0CD61E5F4F}" type="parTrans" cxnId="{E9DEDFDC-EB20-48B3-A4C6-2CF3816979CA}">
      <dgm:prSet/>
      <dgm:spPr/>
      <dgm:t>
        <a:bodyPr/>
        <a:lstStyle/>
        <a:p>
          <a:endParaRPr lang="en-US">
            <a:latin typeface="Calibri" pitchFamily="34" charset="0"/>
            <a:cs typeface="Calibri" pitchFamily="34" charset="0"/>
          </a:endParaRPr>
        </a:p>
      </dgm:t>
    </dgm:pt>
    <dgm:pt modelId="{3DDAEB89-AE11-4803-99BD-F64DE6273BB2}" type="sibTrans" cxnId="{E9DEDFDC-EB20-48B3-A4C6-2CF3816979CA}">
      <dgm:prSet/>
      <dgm:spPr/>
      <dgm:t>
        <a:bodyPr/>
        <a:lstStyle/>
        <a:p>
          <a:endParaRPr lang="en-US">
            <a:latin typeface="Calibri" pitchFamily="34" charset="0"/>
            <a:cs typeface="Calibri" pitchFamily="34" charset="0"/>
          </a:endParaRPr>
        </a:p>
      </dgm:t>
    </dgm:pt>
    <dgm:pt modelId="{D75E0462-16C1-4130-8006-EB2A2ED91111}">
      <dgm:prSet/>
      <dgm:spPr/>
      <dgm:t>
        <a:bodyPr/>
        <a:lstStyle/>
        <a:p>
          <a:r>
            <a:rPr lang="en-US" b="1" dirty="0" smtClean="0">
              <a:latin typeface="Calibri" pitchFamily="34" charset="0"/>
              <a:cs typeface="Calibri" pitchFamily="34" charset="0"/>
            </a:rPr>
            <a:t>Pension Funds &amp; Insurance Companies Inclusion </a:t>
          </a:r>
          <a:r>
            <a:rPr lang="en-US" dirty="0" smtClean="0">
              <a:latin typeface="Calibri" pitchFamily="34" charset="0"/>
              <a:cs typeface="Calibri" pitchFamily="34" charset="0"/>
            </a:rPr>
            <a:t>– Assets of Pension Funds in T&amp;T as of July 2014 are $46B (An Increase of 654% from 1996’s Total of $7B</a:t>
          </a:r>
          <a:endParaRPr lang="en-US" dirty="0">
            <a:latin typeface="Calibri" pitchFamily="34" charset="0"/>
            <a:cs typeface="Calibri" pitchFamily="34" charset="0"/>
          </a:endParaRPr>
        </a:p>
      </dgm:t>
    </dgm:pt>
    <dgm:pt modelId="{776344C4-16DA-4973-9F12-842C1F58CC8B}" type="parTrans" cxnId="{30C450CD-5BD5-48F3-9D21-BF3E6C0CFAB3}">
      <dgm:prSet/>
      <dgm:spPr/>
      <dgm:t>
        <a:bodyPr/>
        <a:lstStyle/>
        <a:p>
          <a:endParaRPr lang="en-US">
            <a:latin typeface="Calibri" pitchFamily="34" charset="0"/>
            <a:cs typeface="Calibri" pitchFamily="34" charset="0"/>
          </a:endParaRPr>
        </a:p>
      </dgm:t>
    </dgm:pt>
    <dgm:pt modelId="{2F662F64-1FD8-4A4E-9BE5-DDCF0A4CDC9C}" type="sibTrans" cxnId="{30C450CD-5BD5-48F3-9D21-BF3E6C0CFAB3}">
      <dgm:prSet/>
      <dgm:spPr/>
      <dgm:t>
        <a:bodyPr/>
        <a:lstStyle/>
        <a:p>
          <a:endParaRPr lang="en-US">
            <a:latin typeface="Calibri" pitchFamily="34" charset="0"/>
            <a:cs typeface="Calibri" pitchFamily="34" charset="0"/>
          </a:endParaRPr>
        </a:p>
      </dgm:t>
    </dgm:pt>
    <dgm:pt modelId="{0A8E752F-7EC4-4090-AF2E-F7683A3BEA55}">
      <dgm:prSet/>
      <dgm:spPr/>
      <dgm:t>
        <a:bodyPr/>
        <a:lstStyle/>
        <a:p>
          <a:r>
            <a:rPr lang="en-US" b="1" dirty="0" smtClean="0">
              <a:latin typeface="Calibri" pitchFamily="34" charset="0"/>
              <a:cs typeface="Calibri" pitchFamily="34" charset="0"/>
            </a:rPr>
            <a:t>Linkages &amp; Development of Key Sectors </a:t>
          </a:r>
          <a:r>
            <a:rPr lang="en-US" dirty="0" smtClean="0">
              <a:latin typeface="Calibri" pitchFamily="34" charset="0"/>
              <a:cs typeface="Calibri" pitchFamily="34" charset="0"/>
            </a:rPr>
            <a:t>– Sources of Viable Deal Flows; Transfers of Know how &amp; Expertise; Incubators and Educational/Technological Institutions</a:t>
          </a:r>
          <a:endParaRPr lang="en-US" dirty="0">
            <a:latin typeface="Calibri" pitchFamily="34" charset="0"/>
            <a:cs typeface="Calibri" pitchFamily="34" charset="0"/>
          </a:endParaRPr>
        </a:p>
      </dgm:t>
    </dgm:pt>
    <dgm:pt modelId="{AF5ED87B-3376-4337-87A7-B483879BAFFD}" type="parTrans" cxnId="{E8856C5E-EB3B-4F2D-B6F6-B19B8BE5FE7C}">
      <dgm:prSet/>
      <dgm:spPr/>
      <dgm:t>
        <a:bodyPr/>
        <a:lstStyle/>
        <a:p>
          <a:endParaRPr lang="en-US">
            <a:latin typeface="Calibri" pitchFamily="34" charset="0"/>
            <a:cs typeface="Calibri" pitchFamily="34" charset="0"/>
          </a:endParaRPr>
        </a:p>
      </dgm:t>
    </dgm:pt>
    <dgm:pt modelId="{A5B1408A-A776-425F-8128-9F27C0BA9976}" type="sibTrans" cxnId="{E8856C5E-EB3B-4F2D-B6F6-B19B8BE5FE7C}">
      <dgm:prSet/>
      <dgm:spPr/>
      <dgm:t>
        <a:bodyPr/>
        <a:lstStyle/>
        <a:p>
          <a:endParaRPr lang="en-US">
            <a:latin typeface="Calibri" pitchFamily="34" charset="0"/>
            <a:cs typeface="Calibri" pitchFamily="34" charset="0"/>
          </a:endParaRPr>
        </a:p>
      </dgm:t>
    </dgm:pt>
    <dgm:pt modelId="{484695A7-EB8F-4562-A34D-92EDBA959B57}">
      <dgm:prSet/>
      <dgm:spPr/>
      <dgm:t>
        <a:bodyPr/>
        <a:lstStyle/>
        <a:p>
          <a:r>
            <a:rPr lang="en-US" b="1" dirty="0" smtClean="0">
              <a:latin typeface="Calibri" pitchFamily="34" charset="0"/>
              <a:cs typeface="Calibri" pitchFamily="34" charset="0"/>
            </a:rPr>
            <a:t>Regional Focus </a:t>
          </a:r>
          <a:r>
            <a:rPr lang="en-US" dirty="0" smtClean="0">
              <a:latin typeface="Calibri" pitchFamily="34" charset="0"/>
              <a:cs typeface="Calibri" pitchFamily="34" charset="0"/>
            </a:rPr>
            <a:t>– Critical Mass; Diaspora, Trading Partners</a:t>
          </a:r>
          <a:endParaRPr lang="en-US" dirty="0">
            <a:latin typeface="Calibri" pitchFamily="34" charset="0"/>
            <a:cs typeface="Calibri" pitchFamily="34" charset="0"/>
          </a:endParaRPr>
        </a:p>
      </dgm:t>
    </dgm:pt>
    <dgm:pt modelId="{F0BCDDE1-47AE-4182-93F2-C7510C8E5504}" type="parTrans" cxnId="{4DDBB786-B4F9-4E64-A6C6-83EBE11F826E}">
      <dgm:prSet/>
      <dgm:spPr/>
      <dgm:t>
        <a:bodyPr/>
        <a:lstStyle/>
        <a:p>
          <a:endParaRPr lang="en-US"/>
        </a:p>
      </dgm:t>
    </dgm:pt>
    <dgm:pt modelId="{415D7155-2D1A-4836-A333-78FA71D66DA1}" type="sibTrans" cxnId="{4DDBB786-B4F9-4E64-A6C6-83EBE11F826E}">
      <dgm:prSet/>
      <dgm:spPr/>
      <dgm:t>
        <a:bodyPr/>
        <a:lstStyle/>
        <a:p>
          <a:endParaRPr lang="en-US"/>
        </a:p>
      </dgm:t>
    </dgm:pt>
    <dgm:pt modelId="{0ACB6B88-889F-46BA-AFB7-2DB3D66CDD15}">
      <dgm:prSet/>
      <dgm:spPr/>
      <dgm:t>
        <a:bodyPr/>
        <a:lstStyle/>
        <a:p>
          <a:endParaRPr lang="en-US" dirty="0">
            <a:latin typeface="Calibri" pitchFamily="34" charset="0"/>
            <a:cs typeface="Calibri" pitchFamily="34" charset="0"/>
          </a:endParaRPr>
        </a:p>
      </dgm:t>
    </dgm:pt>
    <dgm:pt modelId="{725EE4FF-5623-4922-8107-D707AA79CBC1}" type="parTrans" cxnId="{7BAC5575-9540-45C8-B29F-B503E4AB1599}">
      <dgm:prSet/>
      <dgm:spPr/>
    </dgm:pt>
    <dgm:pt modelId="{D8860E5E-53E2-4AC8-85A7-96F63F7DC6CC}" type="sibTrans" cxnId="{7BAC5575-9540-45C8-B29F-B503E4AB1599}">
      <dgm:prSet/>
      <dgm:spPr/>
    </dgm:pt>
    <dgm:pt modelId="{22AD8239-8A9C-482D-B920-D0AE555B5D69}">
      <dgm:prSet/>
      <dgm:spPr/>
      <dgm:t>
        <a:bodyPr/>
        <a:lstStyle/>
        <a:p>
          <a:r>
            <a:rPr lang="en-US" b="1" dirty="0" smtClean="0">
              <a:latin typeface="Calibri" pitchFamily="34" charset="0"/>
              <a:cs typeface="Calibri" pitchFamily="34" charset="0"/>
            </a:rPr>
            <a:t>Just Do It! – </a:t>
          </a:r>
          <a:r>
            <a:rPr lang="en-US" dirty="0" smtClean="0">
              <a:latin typeface="Calibri" pitchFamily="34" charset="0"/>
              <a:cs typeface="Calibri" pitchFamily="34" charset="0"/>
            </a:rPr>
            <a:t>Don’t Be Afraid to Make Mistakes; Flexibility; Long Term Focus</a:t>
          </a:r>
          <a:endParaRPr lang="en-US" dirty="0">
            <a:latin typeface="Calibri" pitchFamily="34" charset="0"/>
            <a:cs typeface="Calibri" pitchFamily="34" charset="0"/>
          </a:endParaRPr>
        </a:p>
      </dgm:t>
    </dgm:pt>
    <dgm:pt modelId="{58F77452-62FC-4453-92B6-F4C0DC73F20F}" type="parTrans" cxnId="{6C402F9B-F4A0-4A34-8464-2CF82D0B9903}">
      <dgm:prSet/>
      <dgm:spPr/>
    </dgm:pt>
    <dgm:pt modelId="{13917271-A8D7-4492-87CF-76800338743E}" type="sibTrans" cxnId="{6C402F9B-F4A0-4A34-8464-2CF82D0B9903}">
      <dgm:prSet/>
      <dgm:spPr/>
    </dgm:pt>
    <dgm:pt modelId="{2B69A759-43C8-4299-A8BE-5B594365E7C0}" type="pres">
      <dgm:prSet presAssocID="{67853B42-01EE-45E7-B75A-6FE01DCB2115}" presName="Name0" presStyleCnt="0">
        <dgm:presLayoutVars>
          <dgm:dir/>
          <dgm:animLvl val="lvl"/>
          <dgm:resizeHandles val="exact"/>
        </dgm:presLayoutVars>
      </dgm:prSet>
      <dgm:spPr/>
      <dgm:t>
        <a:bodyPr/>
        <a:lstStyle/>
        <a:p>
          <a:endParaRPr lang="en-US"/>
        </a:p>
      </dgm:t>
    </dgm:pt>
    <dgm:pt modelId="{57F6757C-40A0-4B41-A5C8-E56E65C68766}" type="pres">
      <dgm:prSet presAssocID="{8AED4192-1750-44B9-A509-C5F30E1D191D}" presName="composite" presStyleCnt="0"/>
      <dgm:spPr/>
    </dgm:pt>
    <dgm:pt modelId="{6BFBC7F6-D587-4BBF-A6B5-007CDAAFBD32}" type="pres">
      <dgm:prSet presAssocID="{8AED4192-1750-44B9-A509-C5F30E1D191D}" presName="parTx" presStyleLbl="alignNode1" presStyleIdx="0" presStyleCnt="1">
        <dgm:presLayoutVars>
          <dgm:chMax val="0"/>
          <dgm:chPref val="0"/>
          <dgm:bulletEnabled val="1"/>
        </dgm:presLayoutVars>
      </dgm:prSet>
      <dgm:spPr/>
      <dgm:t>
        <a:bodyPr/>
        <a:lstStyle/>
        <a:p>
          <a:endParaRPr lang="en-US"/>
        </a:p>
      </dgm:t>
    </dgm:pt>
    <dgm:pt modelId="{D97A5E15-974B-4E8A-94BC-1E6A8A79E0EF}" type="pres">
      <dgm:prSet presAssocID="{8AED4192-1750-44B9-A509-C5F30E1D191D}" presName="desTx" presStyleLbl="alignAccFollowNode1" presStyleIdx="0" presStyleCnt="1">
        <dgm:presLayoutVars>
          <dgm:bulletEnabled val="1"/>
        </dgm:presLayoutVars>
      </dgm:prSet>
      <dgm:spPr/>
      <dgm:t>
        <a:bodyPr/>
        <a:lstStyle/>
        <a:p>
          <a:endParaRPr lang="en-US"/>
        </a:p>
      </dgm:t>
    </dgm:pt>
  </dgm:ptLst>
  <dgm:cxnLst>
    <dgm:cxn modelId="{73770094-8047-49CF-877D-5311BC260F42}" type="presOf" srcId="{D75E0462-16C1-4130-8006-EB2A2ED91111}" destId="{D97A5E15-974B-4E8A-94BC-1E6A8A79E0EF}" srcOrd="0" destOrd="2" presId="urn:microsoft.com/office/officeart/2005/8/layout/hList1"/>
    <dgm:cxn modelId="{548144C0-1CEC-4F54-B609-FC6F5DEA1657}" srcId="{8AED4192-1750-44B9-A509-C5F30E1D191D}" destId="{D306E47C-9193-440A-9FCE-848F8743B206}" srcOrd="0" destOrd="0" parTransId="{DD5431F0-F976-4D37-94E3-94081A91AE1E}" sibTransId="{5EB9CE3F-24F1-40F3-A88D-93979BF48B2A}"/>
    <dgm:cxn modelId="{342F7265-1964-4BB8-81F6-7C1EAC85B3A4}" srcId="{67853B42-01EE-45E7-B75A-6FE01DCB2115}" destId="{8AED4192-1750-44B9-A509-C5F30E1D191D}" srcOrd="0" destOrd="0" parTransId="{63CA078A-AFD5-4D7A-BFC9-80820E63C6B8}" sibTransId="{536A86D9-7E38-4A13-AE9C-89F58A8FE4A0}"/>
    <dgm:cxn modelId="{E9DEDFDC-EB20-48B3-A4C6-2CF3816979CA}" srcId="{8AED4192-1750-44B9-A509-C5F30E1D191D}" destId="{B0A0A996-345F-4A82-875A-CF017B915501}" srcOrd="1" destOrd="0" parTransId="{85EF40A6-64C1-4C43-AB34-BB0CD61E5F4F}" sibTransId="{3DDAEB89-AE11-4803-99BD-F64DE6273BB2}"/>
    <dgm:cxn modelId="{E8856C5E-EB3B-4F2D-B6F6-B19B8BE5FE7C}" srcId="{8AED4192-1750-44B9-A509-C5F30E1D191D}" destId="{0A8E752F-7EC4-4090-AF2E-F7683A3BEA55}" srcOrd="3" destOrd="0" parTransId="{AF5ED87B-3376-4337-87A7-B483879BAFFD}" sibTransId="{A5B1408A-A776-425F-8128-9F27C0BA9976}"/>
    <dgm:cxn modelId="{96CB8412-26EF-49DD-831E-7BB0D2B418B7}" type="presOf" srcId="{22AD8239-8A9C-482D-B920-D0AE555B5D69}" destId="{D97A5E15-974B-4E8A-94BC-1E6A8A79E0EF}" srcOrd="0" destOrd="5" presId="urn:microsoft.com/office/officeart/2005/8/layout/hList1"/>
    <dgm:cxn modelId="{8450AFD9-0862-49B6-9119-62B18F143E51}" type="presOf" srcId="{484695A7-EB8F-4562-A34D-92EDBA959B57}" destId="{D97A5E15-974B-4E8A-94BC-1E6A8A79E0EF}" srcOrd="0" destOrd="4" presId="urn:microsoft.com/office/officeart/2005/8/layout/hList1"/>
    <dgm:cxn modelId="{30C450CD-5BD5-48F3-9D21-BF3E6C0CFAB3}" srcId="{8AED4192-1750-44B9-A509-C5F30E1D191D}" destId="{D75E0462-16C1-4130-8006-EB2A2ED91111}" srcOrd="2" destOrd="0" parTransId="{776344C4-16DA-4973-9F12-842C1F58CC8B}" sibTransId="{2F662F64-1FD8-4A4E-9BE5-DDCF0A4CDC9C}"/>
    <dgm:cxn modelId="{AF4FB121-884B-4F6F-9ADB-CE513ACC772B}" type="presOf" srcId="{D306E47C-9193-440A-9FCE-848F8743B206}" destId="{D97A5E15-974B-4E8A-94BC-1E6A8A79E0EF}" srcOrd="0" destOrd="0" presId="urn:microsoft.com/office/officeart/2005/8/layout/hList1"/>
    <dgm:cxn modelId="{7BAC5575-9540-45C8-B29F-B503E4AB1599}" srcId="{8AED4192-1750-44B9-A509-C5F30E1D191D}" destId="{0ACB6B88-889F-46BA-AFB7-2DB3D66CDD15}" srcOrd="6" destOrd="0" parTransId="{725EE4FF-5623-4922-8107-D707AA79CBC1}" sibTransId="{D8860E5E-53E2-4AC8-85A7-96F63F7DC6CC}"/>
    <dgm:cxn modelId="{3A6605FB-0712-4A87-9796-F16FFB351137}" type="presOf" srcId="{8AED4192-1750-44B9-A509-C5F30E1D191D}" destId="{6BFBC7F6-D587-4BBF-A6B5-007CDAAFBD32}" srcOrd="0" destOrd="0" presId="urn:microsoft.com/office/officeart/2005/8/layout/hList1"/>
    <dgm:cxn modelId="{32BE14C9-B086-4FB7-9661-5DFDA3E2276E}" type="presOf" srcId="{0A8E752F-7EC4-4090-AF2E-F7683A3BEA55}" destId="{D97A5E15-974B-4E8A-94BC-1E6A8A79E0EF}" srcOrd="0" destOrd="3" presId="urn:microsoft.com/office/officeart/2005/8/layout/hList1"/>
    <dgm:cxn modelId="{5540709B-5F70-4043-9093-45EB0E7CA3F2}" type="presOf" srcId="{B0A0A996-345F-4A82-875A-CF017B915501}" destId="{D97A5E15-974B-4E8A-94BC-1E6A8A79E0EF}" srcOrd="0" destOrd="1" presId="urn:microsoft.com/office/officeart/2005/8/layout/hList1"/>
    <dgm:cxn modelId="{6C402F9B-F4A0-4A34-8464-2CF82D0B9903}" srcId="{8AED4192-1750-44B9-A509-C5F30E1D191D}" destId="{22AD8239-8A9C-482D-B920-D0AE555B5D69}" srcOrd="5" destOrd="0" parTransId="{58F77452-62FC-4453-92B6-F4C0DC73F20F}" sibTransId="{13917271-A8D7-4492-87CF-76800338743E}"/>
    <dgm:cxn modelId="{4BC89D36-47BE-4EC3-AEB2-F177BC295EB5}" type="presOf" srcId="{67853B42-01EE-45E7-B75A-6FE01DCB2115}" destId="{2B69A759-43C8-4299-A8BE-5B594365E7C0}" srcOrd="0" destOrd="0" presId="urn:microsoft.com/office/officeart/2005/8/layout/hList1"/>
    <dgm:cxn modelId="{53C317A1-3F87-4AC5-9B9A-488FD44007BF}" type="presOf" srcId="{0ACB6B88-889F-46BA-AFB7-2DB3D66CDD15}" destId="{D97A5E15-974B-4E8A-94BC-1E6A8A79E0EF}" srcOrd="0" destOrd="6" presId="urn:microsoft.com/office/officeart/2005/8/layout/hList1"/>
    <dgm:cxn modelId="{4DDBB786-B4F9-4E64-A6C6-83EBE11F826E}" srcId="{8AED4192-1750-44B9-A509-C5F30E1D191D}" destId="{484695A7-EB8F-4562-A34D-92EDBA959B57}" srcOrd="4" destOrd="0" parTransId="{F0BCDDE1-47AE-4182-93F2-C7510C8E5504}" sibTransId="{415D7155-2D1A-4836-A333-78FA71D66DA1}"/>
    <dgm:cxn modelId="{3F1F0BCE-46F6-482E-9E08-5914476ADA7C}" type="presParOf" srcId="{2B69A759-43C8-4299-A8BE-5B594365E7C0}" destId="{57F6757C-40A0-4B41-A5C8-E56E65C68766}" srcOrd="0" destOrd="0" presId="urn:microsoft.com/office/officeart/2005/8/layout/hList1"/>
    <dgm:cxn modelId="{D5B7C61E-527E-45F1-AF48-7231086C26A2}" type="presParOf" srcId="{57F6757C-40A0-4B41-A5C8-E56E65C68766}" destId="{6BFBC7F6-D587-4BBF-A6B5-007CDAAFBD32}" srcOrd="0" destOrd="0" presId="urn:microsoft.com/office/officeart/2005/8/layout/hList1"/>
    <dgm:cxn modelId="{A5CC0834-F29E-4B95-A4A2-7442F7A8BB3B}" type="presParOf" srcId="{57F6757C-40A0-4B41-A5C8-E56E65C68766}" destId="{D97A5E15-974B-4E8A-94BC-1E6A8A79E0EF}"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B098058-9BFD-4DEA-B15B-C91227FE922C}" type="doc">
      <dgm:prSet loTypeId="urn:microsoft.com/office/officeart/2005/8/layout/vList5" loCatId="list" qsTypeId="urn:microsoft.com/office/officeart/2005/8/quickstyle/simple1" qsCatId="simple" csTypeId="urn:microsoft.com/office/officeart/2005/8/colors/colorful3" csCatId="colorful" phldr="1"/>
      <dgm:spPr/>
      <dgm:t>
        <a:bodyPr/>
        <a:lstStyle/>
        <a:p>
          <a:endParaRPr lang="en-US"/>
        </a:p>
      </dgm:t>
    </dgm:pt>
    <dgm:pt modelId="{7A9E655A-F51F-4F92-AC85-F89092FC725A}">
      <dgm:prSet phldrT="[Text]" custT="1"/>
      <dgm:spPr/>
      <dgm:t>
        <a:bodyPr/>
        <a:lstStyle/>
        <a:p>
          <a:r>
            <a:rPr lang="en-US" sz="2800" b="1" dirty="0" smtClean="0">
              <a:latin typeface="Calibri" pitchFamily="34" charset="0"/>
              <a:cs typeface="Calibri" pitchFamily="34" charset="0"/>
            </a:rPr>
            <a:t>A LOAN </a:t>
          </a:r>
          <a:endParaRPr lang="en-US" sz="2800" dirty="0">
            <a:latin typeface="Calibri" pitchFamily="34" charset="0"/>
            <a:cs typeface="Calibri" pitchFamily="34" charset="0"/>
          </a:endParaRPr>
        </a:p>
      </dgm:t>
    </dgm:pt>
    <dgm:pt modelId="{C363CA41-FBA5-4526-AFDC-1945A54085B8}" type="parTrans" cxnId="{59B1BC91-B9B7-453C-94E1-488EF107CEAB}">
      <dgm:prSet/>
      <dgm:spPr/>
      <dgm:t>
        <a:bodyPr/>
        <a:lstStyle/>
        <a:p>
          <a:endParaRPr lang="en-US">
            <a:latin typeface="Calibri" pitchFamily="34" charset="0"/>
            <a:cs typeface="Calibri" pitchFamily="34" charset="0"/>
          </a:endParaRPr>
        </a:p>
      </dgm:t>
    </dgm:pt>
    <dgm:pt modelId="{5AB71EF1-9793-42B0-B11C-1C3196CC4015}" type="sibTrans" cxnId="{59B1BC91-B9B7-453C-94E1-488EF107CEAB}">
      <dgm:prSet/>
      <dgm:spPr/>
      <dgm:t>
        <a:bodyPr/>
        <a:lstStyle/>
        <a:p>
          <a:endParaRPr lang="en-US">
            <a:latin typeface="Calibri" pitchFamily="34" charset="0"/>
            <a:cs typeface="Calibri" pitchFamily="34" charset="0"/>
          </a:endParaRPr>
        </a:p>
      </dgm:t>
    </dgm:pt>
    <dgm:pt modelId="{BB80760A-FCDC-4DC2-89DA-F72A6096E29F}">
      <dgm:prSet phldrT="[Text]" custT="1"/>
      <dgm:spPr/>
      <dgm:t>
        <a:bodyPr/>
        <a:lstStyle/>
        <a:p>
          <a:r>
            <a:rPr lang="en-US" sz="2000" dirty="0" smtClean="0">
              <a:latin typeface="Calibri" pitchFamily="34" charset="0"/>
              <a:cs typeface="Calibri" pitchFamily="34" charset="0"/>
            </a:rPr>
            <a:t>No lending or borrowing; No interest costs</a:t>
          </a:r>
          <a:endParaRPr lang="en-US" sz="2000" dirty="0">
            <a:latin typeface="Calibri" pitchFamily="34" charset="0"/>
            <a:cs typeface="Calibri" pitchFamily="34" charset="0"/>
          </a:endParaRPr>
        </a:p>
      </dgm:t>
    </dgm:pt>
    <dgm:pt modelId="{175213F5-6ABF-42A0-9D4D-0D978EE85CBE}" type="parTrans" cxnId="{501F3AB3-E220-41E1-916B-5A9AF085F1C8}">
      <dgm:prSet/>
      <dgm:spPr/>
      <dgm:t>
        <a:bodyPr/>
        <a:lstStyle/>
        <a:p>
          <a:endParaRPr lang="en-US">
            <a:latin typeface="Calibri" pitchFamily="34" charset="0"/>
            <a:cs typeface="Calibri" pitchFamily="34" charset="0"/>
          </a:endParaRPr>
        </a:p>
      </dgm:t>
    </dgm:pt>
    <dgm:pt modelId="{C38807C9-B09F-435F-B9E7-D6EF75162671}" type="sibTrans" cxnId="{501F3AB3-E220-41E1-916B-5A9AF085F1C8}">
      <dgm:prSet/>
      <dgm:spPr/>
      <dgm:t>
        <a:bodyPr/>
        <a:lstStyle/>
        <a:p>
          <a:endParaRPr lang="en-US">
            <a:latin typeface="Calibri" pitchFamily="34" charset="0"/>
            <a:cs typeface="Calibri" pitchFamily="34" charset="0"/>
          </a:endParaRPr>
        </a:p>
      </dgm:t>
    </dgm:pt>
    <dgm:pt modelId="{04617291-AB8C-49A2-A5A7-B765F0EF0494}">
      <dgm:prSet phldrT="[Text]" custT="1"/>
      <dgm:spPr/>
      <dgm:t>
        <a:bodyPr/>
        <a:lstStyle/>
        <a:p>
          <a:r>
            <a:rPr lang="en-US" sz="2400" b="1" dirty="0" smtClean="0">
              <a:latin typeface="Calibri" pitchFamily="34" charset="0"/>
              <a:cs typeface="Calibri" pitchFamily="34" charset="0"/>
            </a:rPr>
            <a:t>A GRANT or GIFT </a:t>
          </a:r>
          <a:endParaRPr lang="en-US" sz="2400" dirty="0">
            <a:latin typeface="Calibri" pitchFamily="34" charset="0"/>
            <a:cs typeface="Calibri" pitchFamily="34" charset="0"/>
          </a:endParaRPr>
        </a:p>
      </dgm:t>
    </dgm:pt>
    <dgm:pt modelId="{96BD6809-4091-41B2-9E30-C81EE7184A93}" type="parTrans" cxnId="{52F29CE1-AF5D-409E-AC4F-138E8B903409}">
      <dgm:prSet/>
      <dgm:spPr/>
      <dgm:t>
        <a:bodyPr/>
        <a:lstStyle/>
        <a:p>
          <a:endParaRPr lang="en-US">
            <a:latin typeface="Calibri" pitchFamily="34" charset="0"/>
            <a:cs typeface="Calibri" pitchFamily="34" charset="0"/>
          </a:endParaRPr>
        </a:p>
      </dgm:t>
    </dgm:pt>
    <dgm:pt modelId="{A377AEAF-D7D8-406E-A96A-8A67D082A837}" type="sibTrans" cxnId="{52F29CE1-AF5D-409E-AC4F-138E8B903409}">
      <dgm:prSet/>
      <dgm:spPr/>
      <dgm:t>
        <a:bodyPr/>
        <a:lstStyle/>
        <a:p>
          <a:endParaRPr lang="en-US">
            <a:latin typeface="Calibri" pitchFamily="34" charset="0"/>
            <a:cs typeface="Calibri" pitchFamily="34" charset="0"/>
          </a:endParaRPr>
        </a:p>
      </dgm:t>
    </dgm:pt>
    <dgm:pt modelId="{4E3DE674-19ED-4037-B851-C08EE745858A}">
      <dgm:prSet phldrT="[Text]" custT="1"/>
      <dgm:spPr/>
      <dgm:t>
        <a:bodyPr/>
        <a:lstStyle/>
        <a:p>
          <a:r>
            <a:rPr lang="en-US" sz="2000" dirty="0" smtClean="0">
              <a:latin typeface="Calibri" pitchFamily="34" charset="0"/>
              <a:cs typeface="Calibri" pitchFamily="34" charset="0"/>
            </a:rPr>
            <a:t>Investors demand substantial ROI as well as accountability, transparency and arms-length transactions</a:t>
          </a:r>
          <a:endParaRPr lang="en-US" sz="2000" dirty="0">
            <a:latin typeface="Calibri" pitchFamily="34" charset="0"/>
            <a:cs typeface="Calibri" pitchFamily="34" charset="0"/>
          </a:endParaRPr>
        </a:p>
      </dgm:t>
    </dgm:pt>
    <dgm:pt modelId="{0706FBE4-C43C-4CFB-8BC9-CC15F474C26E}" type="parTrans" cxnId="{EAA98311-E9E4-42A2-B57B-1C12E2E7503B}">
      <dgm:prSet/>
      <dgm:spPr/>
      <dgm:t>
        <a:bodyPr/>
        <a:lstStyle/>
        <a:p>
          <a:endParaRPr lang="en-US">
            <a:latin typeface="Calibri" pitchFamily="34" charset="0"/>
            <a:cs typeface="Calibri" pitchFamily="34" charset="0"/>
          </a:endParaRPr>
        </a:p>
      </dgm:t>
    </dgm:pt>
    <dgm:pt modelId="{B4A5AF23-A9B4-474C-BC81-3D812AE77A6D}" type="sibTrans" cxnId="{EAA98311-E9E4-42A2-B57B-1C12E2E7503B}">
      <dgm:prSet/>
      <dgm:spPr/>
      <dgm:t>
        <a:bodyPr/>
        <a:lstStyle/>
        <a:p>
          <a:endParaRPr lang="en-US">
            <a:latin typeface="Calibri" pitchFamily="34" charset="0"/>
            <a:cs typeface="Calibri" pitchFamily="34" charset="0"/>
          </a:endParaRPr>
        </a:p>
      </dgm:t>
    </dgm:pt>
    <dgm:pt modelId="{A2323691-6C9C-4062-947A-CBBA983108D4}">
      <dgm:prSet phldrT="[Text]" custT="1"/>
      <dgm:spPr/>
      <dgm:t>
        <a:bodyPr/>
        <a:lstStyle/>
        <a:p>
          <a:r>
            <a:rPr lang="en-US" sz="2400" b="1" dirty="0" smtClean="0">
              <a:latin typeface="Calibri" pitchFamily="34" charset="0"/>
              <a:cs typeface="Calibri" pitchFamily="34" charset="0"/>
            </a:rPr>
            <a:t>VULTURE CAPITAL </a:t>
          </a:r>
          <a:endParaRPr lang="en-US" sz="2400" dirty="0">
            <a:latin typeface="Calibri" pitchFamily="34" charset="0"/>
            <a:cs typeface="Calibri" pitchFamily="34" charset="0"/>
          </a:endParaRPr>
        </a:p>
      </dgm:t>
    </dgm:pt>
    <dgm:pt modelId="{EBB736DD-B7D3-4179-8D07-442E99C7AEA6}" type="parTrans" cxnId="{3D118F1F-667D-4EB9-8DE7-130D53A676B2}">
      <dgm:prSet/>
      <dgm:spPr/>
      <dgm:t>
        <a:bodyPr/>
        <a:lstStyle/>
        <a:p>
          <a:endParaRPr lang="en-US">
            <a:latin typeface="Calibri" pitchFamily="34" charset="0"/>
            <a:cs typeface="Calibri" pitchFamily="34" charset="0"/>
          </a:endParaRPr>
        </a:p>
      </dgm:t>
    </dgm:pt>
    <dgm:pt modelId="{EBCFC746-028B-4A99-9693-14E1AA00ED42}" type="sibTrans" cxnId="{3D118F1F-667D-4EB9-8DE7-130D53A676B2}">
      <dgm:prSet/>
      <dgm:spPr/>
      <dgm:t>
        <a:bodyPr/>
        <a:lstStyle/>
        <a:p>
          <a:endParaRPr lang="en-US">
            <a:latin typeface="Calibri" pitchFamily="34" charset="0"/>
            <a:cs typeface="Calibri" pitchFamily="34" charset="0"/>
          </a:endParaRPr>
        </a:p>
      </dgm:t>
    </dgm:pt>
    <dgm:pt modelId="{6E7766EC-7DDC-475F-8E60-CD84A3B597E6}">
      <dgm:prSet phldrT="[Text]" custT="1"/>
      <dgm:spPr/>
      <dgm:t>
        <a:bodyPr/>
        <a:lstStyle/>
        <a:p>
          <a:r>
            <a:rPr lang="en-US" sz="2000" dirty="0" smtClean="0">
              <a:latin typeface="Calibri" pitchFamily="34" charset="0"/>
              <a:cs typeface="Calibri" pitchFamily="34" charset="0"/>
            </a:rPr>
            <a:t>No winner takes all mentality aka Donald Trump mentality. Valuation is key but all parties must win for a successful investment</a:t>
          </a:r>
          <a:endParaRPr lang="en-US" sz="2000" dirty="0">
            <a:latin typeface="Calibri" pitchFamily="34" charset="0"/>
            <a:cs typeface="Calibri" pitchFamily="34" charset="0"/>
          </a:endParaRPr>
        </a:p>
      </dgm:t>
    </dgm:pt>
    <dgm:pt modelId="{DEDF6815-403F-4E73-81C5-9F793EAA6F88}" type="parTrans" cxnId="{5FCC7BE7-8018-401C-8E93-6071D4D1F896}">
      <dgm:prSet/>
      <dgm:spPr/>
      <dgm:t>
        <a:bodyPr/>
        <a:lstStyle/>
        <a:p>
          <a:endParaRPr lang="en-US">
            <a:latin typeface="Calibri" pitchFamily="34" charset="0"/>
            <a:cs typeface="Calibri" pitchFamily="34" charset="0"/>
          </a:endParaRPr>
        </a:p>
      </dgm:t>
    </dgm:pt>
    <dgm:pt modelId="{2D267671-DCE4-4F31-86F8-1C43C2BB2D92}" type="sibTrans" cxnId="{5FCC7BE7-8018-401C-8E93-6071D4D1F896}">
      <dgm:prSet/>
      <dgm:spPr/>
      <dgm:t>
        <a:bodyPr/>
        <a:lstStyle/>
        <a:p>
          <a:endParaRPr lang="en-US">
            <a:latin typeface="Calibri" pitchFamily="34" charset="0"/>
            <a:cs typeface="Calibri" pitchFamily="34" charset="0"/>
          </a:endParaRPr>
        </a:p>
      </dgm:t>
    </dgm:pt>
    <dgm:pt modelId="{7912FAD3-D402-4FD5-B8EF-4F89D8B66D89}">
      <dgm:prSet phldrT="[Text]" custT="1"/>
      <dgm:spPr/>
      <dgm:t>
        <a:bodyPr/>
        <a:lstStyle/>
        <a:p>
          <a:r>
            <a:rPr lang="en-US" sz="2400" b="1" dirty="0" smtClean="0">
              <a:latin typeface="Calibri" pitchFamily="34" charset="0"/>
              <a:cs typeface="Calibri" pitchFamily="34" charset="0"/>
            </a:rPr>
            <a:t>INHERENTLY RISKY </a:t>
          </a:r>
          <a:endParaRPr lang="en-US" sz="2400" dirty="0">
            <a:latin typeface="Calibri" pitchFamily="34" charset="0"/>
            <a:cs typeface="Calibri" pitchFamily="34" charset="0"/>
          </a:endParaRPr>
        </a:p>
      </dgm:t>
    </dgm:pt>
    <dgm:pt modelId="{D85D4CEB-946A-45F1-AE28-6FCC559A5DA8}" type="parTrans" cxnId="{E78C4693-09DC-4567-B5A4-4651E5368778}">
      <dgm:prSet/>
      <dgm:spPr/>
      <dgm:t>
        <a:bodyPr/>
        <a:lstStyle/>
        <a:p>
          <a:endParaRPr lang="en-US">
            <a:latin typeface="Calibri" pitchFamily="34" charset="0"/>
            <a:cs typeface="Calibri" pitchFamily="34" charset="0"/>
          </a:endParaRPr>
        </a:p>
      </dgm:t>
    </dgm:pt>
    <dgm:pt modelId="{E009C531-EB46-4E8D-B596-D2BAAF3CB8AB}" type="sibTrans" cxnId="{E78C4693-09DC-4567-B5A4-4651E5368778}">
      <dgm:prSet/>
      <dgm:spPr/>
      <dgm:t>
        <a:bodyPr/>
        <a:lstStyle/>
        <a:p>
          <a:endParaRPr lang="en-US">
            <a:latin typeface="Calibri" pitchFamily="34" charset="0"/>
            <a:cs typeface="Calibri" pitchFamily="34" charset="0"/>
          </a:endParaRPr>
        </a:p>
      </dgm:t>
    </dgm:pt>
    <dgm:pt modelId="{CC52A8F5-111D-4500-85F1-C880AF451DBB}">
      <dgm:prSet phldrT="[Text]" custT="1"/>
      <dgm:spPr/>
      <dgm:t>
        <a:bodyPr/>
        <a:lstStyle/>
        <a:p>
          <a:r>
            <a:rPr lang="en-US" sz="2000" dirty="0" smtClean="0">
              <a:latin typeface="Calibri" pitchFamily="34" charset="0"/>
              <a:cs typeface="Calibri" pitchFamily="34" charset="0"/>
            </a:rPr>
            <a:t>Risk mitigation strategies include a) Tax Credits b) Portfolio Diversification c) Balanced Investment Mix</a:t>
          </a:r>
          <a:endParaRPr lang="en-US" sz="2000" dirty="0">
            <a:latin typeface="Calibri" pitchFamily="34" charset="0"/>
            <a:cs typeface="Calibri" pitchFamily="34" charset="0"/>
          </a:endParaRPr>
        </a:p>
      </dgm:t>
    </dgm:pt>
    <dgm:pt modelId="{FC22DD69-34B9-4836-88C6-4AF28A371A69}" type="parTrans" cxnId="{526B2745-7F10-4A16-8D8D-3C3EA0EA0908}">
      <dgm:prSet/>
      <dgm:spPr/>
      <dgm:t>
        <a:bodyPr/>
        <a:lstStyle/>
        <a:p>
          <a:endParaRPr lang="en-US">
            <a:latin typeface="Calibri" pitchFamily="34" charset="0"/>
            <a:cs typeface="Calibri" pitchFamily="34" charset="0"/>
          </a:endParaRPr>
        </a:p>
      </dgm:t>
    </dgm:pt>
    <dgm:pt modelId="{488A04F1-7585-4048-BD8E-4BBD288C8098}" type="sibTrans" cxnId="{526B2745-7F10-4A16-8D8D-3C3EA0EA0908}">
      <dgm:prSet/>
      <dgm:spPr/>
      <dgm:t>
        <a:bodyPr/>
        <a:lstStyle/>
        <a:p>
          <a:endParaRPr lang="en-US">
            <a:latin typeface="Calibri" pitchFamily="34" charset="0"/>
            <a:cs typeface="Calibri" pitchFamily="34" charset="0"/>
          </a:endParaRPr>
        </a:p>
      </dgm:t>
    </dgm:pt>
    <dgm:pt modelId="{5CBECD67-FD5B-45B4-ADF2-9A9BD632A580}" type="pres">
      <dgm:prSet presAssocID="{CB098058-9BFD-4DEA-B15B-C91227FE922C}" presName="Name0" presStyleCnt="0">
        <dgm:presLayoutVars>
          <dgm:dir/>
          <dgm:animLvl val="lvl"/>
          <dgm:resizeHandles val="exact"/>
        </dgm:presLayoutVars>
      </dgm:prSet>
      <dgm:spPr/>
      <dgm:t>
        <a:bodyPr/>
        <a:lstStyle/>
        <a:p>
          <a:endParaRPr lang="en-US"/>
        </a:p>
      </dgm:t>
    </dgm:pt>
    <dgm:pt modelId="{8B23EA03-43D8-4967-9751-0EBF691A549A}" type="pres">
      <dgm:prSet presAssocID="{7A9E655A-F51F-4F92-AC85-F89092FC725A}" presName="linNode" presStyleCnt="0"/>
      <dgm:spPr/>
    </dgm:pt>
    <dgm:pt modelId="{E8254994-5EE7-4955-BEDC-5916DED23DAE}" type="pres">
      <dgm:prSet presAssocID="{7A9E655A-F51F-4F92-AC85-F89092FC725A}" presName="parentText" presStyleLbl="node1" presStyleIdx="0" presStyleCnt="4">
        <dgm:presLayoutVars>
          <dgm:chMax val="1"/>
          <dgm:bulletEnabled val="1"/>
        </dgm:presLayoutVars>
      </dgm:prSet>
      <dgm:spPr/>
      <dgm:t>
        <a:bodyPr/>
        <a:lstStyle/>
        <a:p>
          <a:endParaRPr lang="en-US"/>
        </a:p>
      </dgm:t>
    </dgm:pt>
    <dgm:pt modelId="{2978D748-72FE-4746-AF8C-90F037B6724D}" type="pres">
      <dgm:prSet presAssocID="{7A9E655A-F51F-4F92-AC85-F89092FC725A}" presName="descendantText" presStyleLbl="alignAccFollowNode1" presStyleIdx="0" presStyleCnt="4">
        <dgm:presLayoutVars>
          <dgm:bulletEnabled val="1"/>
        </dgm:presLayoutVars>
      </dgm:prSet>
      <dgm:spPr/>
      <dgm:t>
        <a:bodyPr/>
        <a:lstStyle/>
        <a:p>
          <a:endParaRPr lang="en-US"/>
        </a:p>
      </dgm:t>
    </dgm:pt>
    <dgm:pt modelId="{CA71F0B1-3A14-4664-A7F8-BC74B3D1BF25}" type="pres">
      <dgm:prSet presAssocID="{5AB71EF1-9793-42B0-B11C-1C3196CC4015}" presName="sp" presStyleCnt="0"/>
      <dgm:spPr/>
    </dgm:pt>
    <dgm:pt modelId="{E79CC9AE-BC59-4278-AF0C-59EE0C1609B8}" type="pres">
      <dgm:prSet presAssocID="{04617291-AB8C-49A2-A5A7-B765F0EF0494}" presName="linNode" presStyleCnt="0"/>
      <dgm:spPr/>
    </dgm:pt>
    <dgm:pt modelId="{6A3E21D6-0CC7-4574-932F-C1C1342824AB}" type="pres">
      <dgm:prSet presAssocID="{04617291-AB8C-49A2-A5A7-B765F0EF0494}" presName="parentText" presStyleLbl="node1" presStyleIdx="1" presStyleCnt="4">
        <dgm:presLayoutVars>
          <dgm:chMax val="1"/>
          <dgm:bulletEnabled val="1"/>
        </dgm:presLayoutVars>
      </dgm:prSet>
      <dgm:spPr/>
      <dgm:t>
        <a:bodyPr/>
        <a:lstStyle/>
        <a:p>
          <a:endParaRPr lang="en-US"/>
        </a:p>
      </dgm:t>
    </dgm:pt>
    <dgm:pt modelId="{B30F349E-E803-4361-AB63-8F383AF2BDFC}" type="pres">
      <dgm:prSet presAssocID="{04617291-AB8C-49A2-A5A7-B765F0EF0494}" presName="descendantText" presStyleLbl="alignAccFollowNode1" presStyleIdx="1" presStyleCnt="4">
        <dgm:presLayoutVars>
          <dgm:bulletEnabled val="1"/>
        </dgm:presLayoutVars>
      </dgm:prSet>
      <dgm:spPr/>
      <dgm:t>
        <a:bodyPr/>
        <a:lstStyle/>
        <a:p>
          <a:endParaRPr lang="en-US"/>
        </a:p>
      </dgm:t>
    </dgm:pt>
    <dgm:pt modelId="{5D22E470-846C-4C10-9136-8DAAB1BACA43}" type="pres">
      <dgm:prSet presAssocID="{A377AEAF-D7D8-406E-A96A-8A67D082A837}" presName="sp" presStyleCnt="0"/>
      <dgm:spPr/>
    </dgm:pt>
    <dgm:pt modelId="{C68BE0EE-6AD6-40D7-A248-CF0959899B79}" type="pres">
      <dgm:prSet presAssocID="{A2323691-6C9C-4062-947A-CBBA983108D4}" presName="linNode" presStyleCnt="0"/>
      <dgm:spPr/>
    </dgm:pt>
    <dgm:pt modelId="{3AC13CB0-9809-4DCC-9382-36827802368D}" type="pres">
      <dgm:prSet presAssocID="{A2323691-6C9C-4062-947A-CBBA983108D4}" presName="parentText" presStyleLbl="node1" presStyleIdx="2" presStyleCnt="4">
        <dgm:presLayoutVars>
          <dgm:chMax val="1"/>
          <dgm:bulletEnabled val="1"/>
        </dgm:presLayoutVars>
      </dgm:prSet>
      <dgm:spPr/>
      <dgm:t>
        <a:bodyPr/>
        <a:lstStyle/>
        <a:p>
          <a:endParaRPr lang="en-US"/>
        </a:p>
      </dgm:t>
    </dgm:pt>
    <dgm:pt modelId="{9EE483A5-16C0-4E59-8482-7BA53B9E5B26}" type="pres">
      <dgm:prSet presAssocID="{A2323691-6C9C-4062-947A-CBBA983108D4}" presName="descendantText" presStyleLbl="alignAccFollowNode1" presStyleIdx="2" presStyleCnt="4">
        <dgm:presLayoutVars>
          <dgm:bulletEnabled val="1"/>
        </dgm:presLayoutVars>
      </dgm:prSet>
      <dgm:spPr/>
      <dgm:t>
        <a:bodyPr/>
        <a:lstStyle/>
        <a:p>
          <a:endParaRPr lang="en-US"/>
        </a:p>
      </dgm:t>
    </dgm:pt>
    <dgm:pt modelId="{373FA8BC-5064-4BA9-83D0-91634B4AC527}" type="pres">
      <dgm:prSet presAssocID="{EBCFC746-028B-4A99-9693-14E1AA00ED42}" presName="sp" presStyleCnt="0"/>
      <dgm:spPr/>
    </dgm:pt>
    <dgm:pt modelId="{8F3E2D03-6C50-4A43-89F6-A72191430007}" type="pres">
      <dgm:prSet presAssocID="{7912FAD3-D402-4FD5-B8EF-4F89D8B66D89}" presName="linNode" presStyleCnt="0"/>
      <dgm:spPr/>
    </dgm:pt>
    <dgm:pt modelId="{F019BF9D-E5D0-4A7C-90E1-7E0A3A16F3E8}" type="pres">
      <dgm:prSet presAssocID="{7912FAD3-D402-4FD5-B8EF-4F89D8B66D89}" presName="parentText" presStyleLbl="node1" presStyleIdx="3" presStyleCnt="4">
        <dgm:presLayoutVars>
          <dgm:chMax val="1"/>
          <dgm:bulletEnabled val="1"/>
        </dgm:presLayoutVars>
      </dgm:prSet>
      <dgm:spPr/>
      <dgm:t>
        <a:bodyPr/>
        <a:lstStyle/>
        <a:p>
          <a:endParaRPr lang="en-US"/>
        </a:p>
      </dgm:t>
    </dgm:pt>
    <dgm:pt modelId="{8439A41F-D026-4B54-A3E6-AC30DB46A896}" type="pres">
      <dgm:prSet presAssocID="{7912FAD3-D402-4FD5-B8EF-4F89D8B66D89}" presName="descendantText" presStyleLbl="alignAccFollowNode1" presStyleIdx="3" presStyleCnt="4">
        <dgm:presLayoutVars>
          <dgm:bulletEnabled val="1"/>
        </dgm:presLayoutVars>
      </dgm:prSet>
      <dgm:spPr/>
      <dgm:t>
        <a:bodyPr/>
        <a:lstStyle/>
        <a:p>
          <a:endParaRPr lang="en-US"/>
        </a:p>
      </dgm:t>
    </dgm:pt>
  </dgm:ptLst>
  <dgm:cxnLst>
    <dgm:cxn modelId="{10349C13-5650-4069-83C7-2410C43FC731}" type="presOf" srcId="{CB098058-9BFD-4DEA-B15B-C91227FE922C}" destId="{5CBECD67-FD5B-45B4-ADF2-9A9BD632A580}" srcOrd="0" destOrd="0" presId="urn:microsoft.com/office/officeart/2005/8/layout/vList5"/>
    <dgm:cxn modelId="{154E8684-235C-4D9F-8BE4-74E855F5DEA0}" type="presOf" srcId="{4E3DE674-19ED-4037-B851-C08EE745858A}" destId="{B30F349E-E803-4361-AB63-8F383AF2BDFC}" srcOrd="0" destOrd="0" presId="urn:microsoft.com/office/officeart/2005/8/layout/vList5"/>
    <dgm:cxn modelId="{E78C4693-09DC-4567-B5A4-4651E5368778}" srcId="{CB098058-9BFD-4DEA-B15B-C91227FE922C}" destId="{7912FAD3-D402-4FD5-B8EF-4F89D8B66D89}" srcOrd="3" destOrd="0" parTransId="{D85D4CEB-946A-45F1-AE28-6FCC559A5DA8}" sibTransId="{E009C531-EB46-4E8D-B596-D2BAAF3CB8AB}"/>
    <dgm:cxn modelId="{52F29CE1-AF5D-409E-AC4F-138E8B903409}" srcId="{CB098058-9BFD-4DEA-B15B-C91227FE922C}" destId="{04617291-AB8C-49A2-A5A7-B765F0EF0494}" srcOrd="1" destOrd="0" parTransId="{96BD6809-4091-41B2-9E30-C81EE7184A93}" sibTransId="{A377AEAF-D7D8-406E-A96A-8A67D082A837}"/>
    <dgm:cxn modelId="{3D118F1F-667D-4EB9-8DE7-130D53A676B2}" srcId="{CB098058-9BFD-4DEA-B15B-C91227FE922C}" destId="{A2323691-6C9C-4062-947A-CBBA983108D4}" srcOrd="2" destOrd="0" parTransId="{EBB736DD-B7D3-4179-8D07-442E99C7AEA6}" sibTransId="{EBCFC746-028B-4A99-9693-14E1AA00ED42}"/>
    <dgm:cxn modelId="{CD2EBE82-4F87-4E8C-954D-C2D771F77F79}" type="presOf" srcId="{7A9E655A-F51F-4F92-AC85-F89092FC725A}" destId="{E8254994-5EE7-4955-BEDC-5916DED23DAE}" srcOrd="0" destOrd="0" presId="urn:microsoft.com/office/officeart/2005/8/layout/vList5"/>
    <dgm:cxn modelId="{6D8CE712-CDC2-4DBF-B278-9F20400B90BD}" type="presOf" srcId="{BB80760A-FCDC-4DC2-89DA-F72A6096E29F}" destId="{2978D748-72FE-4746-AF8C-90F037B6724D}" srcOrd="0" destOrd="0" presId="urn:microsoft.com/office/officeart/2005/8/layout/vList5"/>
    <dgm:cxn modelId="{501F3AB3-E220-41E1-916B-5A9AF085F1C8}" srcId="{7A9E655A-F51F-4F92-AC85-F89092FC725A}" destId="{BB80760A-FCDC-4DC2-89DA-F72A6096E29F}" srcOrd="0" destOrd="0" parTransId="{175213F5-6ABF-42A0-9D4D-0D978EE85CBE}" sibTransId="{C38807C9-B09F-435F-B9E7-D6EF75162671}"/>
    <dgm:cxn modelId="{EAA98311-E9E4-42A2-B57B-1C12E2E7503B}" srcId="{04617291-AB8C-49A2-A5A7-B765F0EF0494}" destId="{4E3DE674-19ED-4037-B851-C08EE745858A}" srcOrd="0" destOrd="0" parTransId="{0706FBE4-C43C-4CFB-8BC9-CC15F474C26E}" sibTransId="{B4A5AF23-A9B4-474C-BC81-3D812AE77A6D}"/>
    <dgm:cxn modelId="{526B2745-7F10-4A16-8D8D-3C3EA0EA0908}" srcId="{7912FAD3-D402-4FD5-B8EF-4F89D8B66D89}" destId="{CC52A8F5-111D-4500-85F1-C880AF451DBB}" srcOrd="0" destOrd="0" parTransId="{FC22DD69-34B9-4836-88C6-4AF28A371A69}" sibTransId="{488A04F1-7585-4048-BD8E-4BBD288C8098}"/>
    <dgm:cxn modelId="{12887140-FD5E-45A4-B46D-AF0D9BB6B2B8}" type="presOf" srcId="{04617291-AB8C-49A2-A5A7-B765F0EF0494}" destId="{6A3E21D6-0CC7-4574-932F-C1C1342824AB}" srcOrd="0" destOrd="0" presId="urn:microsoft.com/office/officeart/2005/8/layout/vList5"/>
    <dgm:cxn modelId="{59B1BC91-B9B7-453C-94E1-488EF107CEAB}" srcId="{CB098058-9BFD-4DEA-B15B-C91227FE922C}" destId="{7A9E655A-F51F-4F92-AC85-F89092FC725A}" srcOrd="0" destOrd="0" parTransId="{C363CA41-FBA5-4526-AFDC-1945A54085B8}" sibTransId="{5AB71EF1-9793-42B0-B11C-1C3196CC4015}"/>
    <dgm:cxn modelId="{1A153181-9DE3-4E6A-B189-0E846B059E76}" type="presOf" srcId="{6E7766EC-7DDC-475F-8E60-CD84A3B597E6}" destId="{9EE483A5-16C0-4E59-8482-7BA53B9E5B26}" srcOrd="0" destOrd="0" presId="urn:microsoft.com/office/officeart/2005/8/layout/vList5"/>
    <dgm:cxn modelId="{A4496B98-8687-4032-8A82-4F9BEBACC9BE}" type="presOf" srcId="{CC52A8F5-111D-4500-85F1-C880AF451DBB}" destId="{8439A41F-D026-4B54-A3E6-AC30DB46A896}" srcOrd="0" destOrd="0" presId="urn:microsoft.com/office/officeart/2005/8/layout/vList5"/>
    <dgm:cxn modelId="{58F2FE1A-01EE-4997-BEDE-D82BB3B7D435}" type="presOf" srcId="{7912FAD3-D402-4FD5-B8EF-4F89D8B66D89}" destId="{F019BF9D-E5D0-4A7C-90E1-7E0A3A16F3E8}" srcOrd="0" destOrd="0" presId="urn:microsoft.com/office/officeart/2005/8/layout/vList5"/>
    <dgm:cxn modelId="{EAA6A620-A9E5-41F6-A58A-72C80C57C28E}" type="presOf" srcId="{A2323691-6C9C-4062-947A-CBBA983108D4}" destId="{3AC13CB0-9809-4DCC-9382-36827802368D}" srcOrd="0" destOrd="0" presId="urn:microsoft.com/office/officeart/2005/8/layout/vList5"/>
    <dgm:cxn modelId="{5FCC7BE7-8018-401C-8E93-6071D4D1F896}" srcId="{A2323691-6C9C-4062-947A-CBBA983108D4}" destId="{6E7766EC-7DDC-475F-8E60-CD84A3B597E6}" srcOrd="0" destOrd="0" parTransId="{DEDF6815-403F-4E73-81C5-9F793EAA6F88}" sibTransId="{2D267671-DCE4-4F31-86F8-1C43C2BB2D92}"/>
    <dgm:cxn modelId="{8EBC08FF-4647-46A3-A8C8-006324D8E079}" type="presParOf" srcId="{5CBECD67-FD5B-45B4-ADF2-9A9BD632A580}" destId="{8B23EA03-43D8-4967-9751-0EBF691A549A}" srcOrd="0" destOrd="0" presId="urn:microsoft.com/office/officeart/2005/8/layout/vList5"/>
    <dgm:cxn modelId="{DF8E1DA9-D389-42CE-8143-88C9991CC761}" type="presParOf" srcId="{8B23EA03-43D8-4967-9751-0EBF691A549A}" destId="{E8254994-5EE7-4955-BEDC-5916DED23DAE}" srcOrd="0" destOrd="0" presId="urn:microsoft.com/office/officeart/2005/8/layout/vList5"/>
    <dgm:cxn modelId="{50F2A0C5-5A6A-44CF-8B0D-A18B25B63C30}" type="presParOf" srcId="{8B23EA03-43D8-4967-9751-0EBF691A549A}" destId="{2978D748-72FE-4746-AF8C-90F037B6724D}" srcOrd="1" destOrd="0" presId="urn:microsoft.com/office/officeart/2005/8/layout/vList5"/>
    <dgm:cxn modelId="{E8F5F5B7-E8B7-45A8-9D77-CB7467D1A3EA}" type="presParOf" srcId="{5CBECD67-FD5B-45B4-ADF2-9A9BD632A580}" destId="{CA71F0B1-3A14-4664-A7F8-BC74B3D1BF25}" srcOrd="1" destOrd="0" presId="urn:microsoft.com/office/officeart/2005/8/layout/vList5"/>
    <dgm:cxn modelId="{E8D9D209-5FEB-41B1-BABF-0164450483A0}" type="presParOf" srcId="{5CBECD67-FD5B-45B4-ADF2-9A9BD632A580}" destId="{E79CC9AE-BC59-4278-AF0C-59EE0C1609B8}" srcOrd="2" destOrd="0" presId="urn:microsoft.com/office/officeart/2005/8/layout/vList5"/>
    <dgm:cxn modelId="{56A67908-39EE-4FFC-B7ED-3590B9FCAD20}" type="presParOf" srcId="{E79CC9AE-BC59-4278-AF0C-59EE0C1609B8}" destId="{6A3E21D6-0CC7-4574-932F-C1C1342824AB}" srcOrd="0" destOrd="0" presId="urn:microsoft.com/office/officeart/2005/8/layout/vList5"/>
    <dgm:cxn modelId="{69B91136-2A70-4F01-A230-AF99D99E3D7C}" type="presParOf" srcId="{E79CC9AE-BC59-4278-AF0C-59EE0C1609B8}" destId="{B30F349E-E803-4361-AB63-8F383AF2BDFC}" srcOrd="1" destOrd="0" presId="urn:microsoft.com/office/officeart/2005/8/layout/vList5"/>
    <dgm:cxn modelId="{FFBA4A4C-26D7-481A-B396-6031D8A7A0E5}" type="presParOf" srcId="{5CBECD67-FD5B-45B4-ADF2-9A9BD632A580}" destId="{5D22E470-846C-4C10-9136-8DAAB1BACA43}" srcOrd="3" destOrd="0" presId="urn:microsoft.com/office/officeart/2005/8/layout/vList5"/>
    <dgm:cxn modelId="{60847C72-2A8A-417D-92D6-AE0AB9EAC872}" type="presParOf" srcId="{5CBECD67-FD5B-45B4-ADF2-9A9BD632A580}" destId="{C68BE0EE-6AD6-40D7-A248-CF0959899B79}" srcOrd="4" destOrd="0" presId="urn:microsoft.com/office/officeart/2005/8/layout/vList5"/>
    <dgm:cxn modelId="{185488D8-8531-4706-B8F9-3CF8B1238358}" type="presParOf" srcId="{C68BE0EE-6AD6-40D7-A248-CF0959899B79}" destId="{3AC13CB0-9809-4DCC-9382-36827802368D}" srcOrd="0" destOrd="0" presId="urn:microsoft.com/office/officeart/2005/8/layout/vList5"/>
    <dgm:cxn modelId="{91963D4D-897F-472B-8F1A-29427E64682E}" type="presParOf" srcId="{C68BE0EE-6AD6-40D7-A248-CF0959899B79}" destId="{9EE483A5-16C0-4E59-8482-7BA53B9E5B26}" srcOrd="1" destOrd="0" presId="urn:microsoft.com/office/officeart/2005/8/layout/vList5"/>
    <dgm:cxn modelId="{9AD14D1F-1E96-4B23-886D-6AD813886694}" type="presParOf" srcId="{5CBECD67-FD5B-45B4-ADF2-9A9BD632A580}" destId="{373FA8BC-5064-4BA9-83D0-91634B4AC527}" srcOrd="5" destOrd="0" presId="urn:microsoft.com/office/officeart/2005/8/layout/vList5"/>
    <dgm:cxn modelId="{E9196B66-2CB9-483E-AA4B-582375833A95}" type="presParOf" srcId="{5CBECD67-FD5B-45B4-ADF2-9A9BD632A580}" destId="{8F3E2D03-6C50-4A43-89F6-A72191430007}" srcOrd="6" destOrd="0" presId="urn:microsoft.com/office/officeart/2005/8/layout/vList5"/>
    <dgm:cxn modelId="{5855D4F1-E4B5-4803-B78E-6B2814A2F607}" type="presParOf" srcId="{8F3E2D03-6C50-4A43-89F6-A72191430007}" destId="{F019BF9D-E5D0-4A7C-90E1-7E0A3A16F3E8}" srcOrd="0" destOrd="0" presId="urn:microsoft.com/office/officeart/2005/8/layout/vList5"/>
    <dgm:cxn modelId="{BCBD378F-7C2C-41FA-A811-07A03C6EBB31}" type="presParOf" srcId="{8F3E2D03-6C50-4A43-89F6-A72191430007}" destId="{8439A41F-D026-4B54-A3E6-AC30DB46A896}"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EE4157B-0A32-4A8C-B194-35855F8E0020}" type="doc">
      <dgm:prSet loTypeId="urn:microsoft.com/office/officeart/2005/8/layout/vList5" loCatId="list" qsTypeId="urn:microsoft.com/office/officeart/2005/8/quickstyle/simple1" qsCatId="simple" csTypeId="urn:microsoft.com/office/officeart/2005/8/colors/colorful4" csCatId="colorful" phldr="1"/>
      <dgm:spPr/>
      <dgm:t>
        <a:bodyPr/>
        <a:lstStyle/>
        <a:p>
          <a:endParaRPr lang="en-US"/>
        </a:p>
      </dgm:t>
    </dgm:pt>
    <dgm:pt modelId="{35468822-D8B7-4CCB-9949-F1D6DCEB4204}">
      <dgm:prSet phldrT="[Text]" custT="1"/>
      <dgm:spPr/>
      <dgm:t>
        <a:bodyPr/>
        <a:lstStyle/>
        <a:p>
          <a:r>
            <a:rPr lang="en-US" sz="3600" b="1" dirty="0" smtClean="0">
              <a:latin typeface="Calibri" pitchFamily="34" charset="0"/>
              <a:cs typeface="Calibri" pitchFamily="34" charset="0"/>
            </a:rPr>
            <a:t>Equity Capital</a:t>
          </a:r>
          <a:endParaRPr lang="en-US" sz="3600" b="1" dirty="0">
            <a:latin typeface="Calibri" pitchFamily="34" charset="0"/>
            <a:cs typeface="Calibri" pitchFamily="34" charset="0"/>
          </a:endParaRPr>
        </a:p>
      </dgm:t>
    </dgm:pt>
    <dgm:pt modelId="{73AFD213-F8BE-4EEE-8B84-BE0AD9DF1100}" type="parTrans" cxnId="{7594F22B-AC3C-4EFB-8DFF-1D32E978455D}">
      <dgm:prSet/>
      <dgm:spPr/>
      <dgm:t>
        <a:bodyPr/>
        <a:lstStyle/>
        <a:p>
          <a:endParaRPr lang="en-US" sz="2000">
            <a:latin typeface="Calibri" pitchFamily="34" charset="0"/>
            <a:cs typeface="Calibri" pitchFamily="34" charset="0"/>
          </a:endParaRPr>
        </a:p>
      </dgm:t>
    </dgm:pt>
    <dgm:pt modelId="{3973FF98-EB5A-4356-96C5-E90C5AAD15E9}" type="sibTrans" cxnId="{7594F22B-AC3C-4EFB-8DFF-1D32E978455D}">
      <dgm:prSet/>
      <dgm:spPr/>
      <dgm:t>
        <a:bodyPr/>
        <a:lstStyle/>
        <a:p>
          <a:endParaRPr lang="en-US" sz="2000">
            <a:latin typeface="Calibri" pitchFamily="34" charset="0"/>
            <a:cs typeface="Calibri" pitchFamily="34" charset="0"/>
          </a:endParaRPr>
        </a:p>
      </dgm:t>
    </dgm:pt>
    <dgm:pt modelId="{27D18324-8865-4E51-887A-4FD194C5BBA7}">
      <dgm:prSet phldrT="[Text]" custT="1"/>
      <dgm:spPr/>
      <dgm:t>
        <a:bodyPr/>
        <a:lstStyle/>
        <a:p>
          <a:r>
            <a:rPr lang="en-US" sz="1800" dirty="0" smtClean="0">
              <a:latin typeface="Calibri" pitchFamily="34" charset="0"/>
              <a:cs typeface="Calibri" pitchFamily="34" charset="0"/>
            </a:rPr>
            <a:t>Cash investment in exchange for part ownership of company for a finite (limited) time</a:t>
          </a:r>
          <a:endParaRPr lang="en-US" sz="1800" dirty="0">
            <a:latin typeface="Calibri" pitchFamily="34" charset="0"/>
            <a:cs typeface="Calibri" pitchFamily="34" charset="0"/>
          </a:endParaRPr>
        </a:p>
      </dgm:t>
    </dgm:pt>
    <dgm:pt modelId="{FBE7B934-DECD-444D-998A-508EFE82B529}" type="parTrans" cxnId="{77AD984F-1FCE-4828-B909-164B000F90A5}">
      <dgm:prSet/>
      <dgm:spPr/>
      <dgm:t>
        <a:bodyPr/>
        <a:lstStyle/>
        <a:p>
          <a:endParaRPr lang="en-US" sz="2000">
            <a:latin typeface="Calibri" pitchFamily="34" charset="0"/>
            <a:cs typeface="Calibri" pitchFamily="34" charset="0"/>
          </a:endParaRPr>
        </a:p>
      </dgm:t>
    </dgm:pt>
    <dgm:pt modelId="{8C6FECB0-5702-439B-8930-ADC64D7D8829}" type="sibTrans" cxnId="{77AD984F-1FCE-4828-B909-164B000F90A5}">
      <dgm:prSet/>
      <dgm:spPr/>
      <dgm:t>
        <a:bodyPr/>
        <a:lstStyle/>
        <a:p>
          <a:endParaRPr lang="en-US" sz="2000">
            <a:latin typeface="Calibri" pitchFamily="34" charset="0"/>
            <a:cs typeface="Calibri" pitchFamily="34" charset="0"/>
          </a:endParaRPr>
        </a:p>
      </dgm:t>
    </dgm:pt>
    <dgm:pt modelId="{8A33EB7D-12B9-4CA2-8937-BB1907B5EA43}">
      <dgm:prSet phldrT="[Text]" custT="1"/>
      <dgm:spPr/>
      <dgm:t>
        <a:bodyPr/>
        <a:lstStyle/>
        <a:p>
          <a:r>
            <a:rPr lang="en-US" sz="3200" b="1" dirty="0" smtClean="0">
              <a:latin typeface="Calibri" pitchFamily="34" charset="0"/>
              <a:cs typeface="Calibri" pitchFamily="34" charset="0"/>
            </a:rPr>
            <a:t>Patient Capital </a:t>
          </a:r>
          <a:endParaRPr lang="en-US" sz="3200" dirty="0">
            <a:latin typeface="Calibri" pitchFamily="34" charset="0"/>
            <a:cs typeface="Calibri" pitchFamily="34" charset="0"/>
          </a:endParaRPr>
        </a:p>
      </dgm:t>
    </dgm:pt>
    <dgm:pt modelId="{920459A1-21C1-4C29-B4AD-C8E771C147D3}" type="parTrans" cxnId="{B754A9D2-2CD0-464E-A7B0-975762FF77EA}">
      <dgm:prSet/>
      <dgm:spPr/>
      <dgm:t>
        <a:bodyPr/>
        <a:lstStyle/>
        <a:p>
          <a:endParaRPr lang="en-US" sz="2000">
            <a:latin typeface="Calibri" pitchFamily="34" charset="0"/>
            <a:cs typeface="Calibri" pitchFamily="34" charset="0"/>
          </a:endParaRPr>
        </a:p>
      </dgm:t>
    </dgm:pt>
    <dgm:pt modelId="{8AEED0C6-5479-4685-A15D-C1DAD81CC7EC}" type="sibTrans" cxnId="{B754A9D2-2CD0-464E-A7B0-975762FF77EA}">
      <dgm:prSet/>
      <dgm:spPr/>
      <dgm:t>
        <a:bodyPr/>
        <a:lstStyle/>
        <a:p>
          <a:endParaRPr lang="en-US" sz="2000">
            <a:latin typeface="Calibri" pitchFamily="34" charset="0"/>
            <a:cs typeface="Calibri" pitchFamily="34" charset="0"/>
          </a:endParaRPr>
        </a:p>
      </dgm:t>
    </dgm:pt>
    <dgm:pt modelId="{1910BE33-81EE-44F5-B722-037F75C11A02}">
      <dgm:prSet phldrT="[Text]" custT="1"/>
      <dgm:spPr/>
      <dgm:t>
        <a:bodyPr/>
        <a:lstStyle/>
        <a:p>
          <a:r>
            <a:rPr lang="en-US" sz="2000" dirty="0" smtClean="0">
              <a:latin typeface="Calibri" pitchFamily="34" charset="0"/>
              <a:cs typeface="Calibri" pitchFamily="34" charset="0"/>
            </a:rPr>
            <a:t>Can be long term in nature (up to 5 – 10 years)</a:t>
          </a:r>
          <a:endParaRPr lang="en-US" sz="2000" dirty="0">
            <a:latin typeface="Calibri" pitchFamily="34" charset="0"/>
            <a:cs typeface="Calibri" pitchFamily="34" charset="0"/>
          </a:endParaRPr>
        </a:p>
      </dgm:t>
    </dgm:pt>
    <dgm:pt modelId="{1BB25E51-D286-463E-A97B-0239480B70A9}" type="parTrans" cxnId="{7C112439-76C7-4C6C-8F07-C294F32C583B}">
      <dgm:prSet/>
      <dgm:spPr/>
      <dgm:t>
        <a:bodyPr/>
        <a:lstStyle/>
        <a:p>
          <a:endParaRPr lang="en-US" sz="2000">
            <a:latin typeface="Calibri" pitchFamily="34" charset="0"/>
            <a:cs typeface="Calibri" pitchFamily="34" charset="0"/>
          </a:endParaRPr>
        </a:p>
      </dgm:t>
    </dgm:pt>
    <dgm:pt modelId="{2351EE2C-CF0A-4153-B344-81F47672165F}" type="sibTrans" cxnId="{7C112439-76C7-4C6C-8F07-C294F32C583B}">
      <dgm:prSet/>
      <dgm:spPr/>
      <dgm:t>
        <a:bodyPr/>
        <a:lstStyle/>
        <a:p>
          <a:endParaRPr lang="en-US" sz="2000">
            <a:latin typeface="Calibri" pitchFamily="34" charset="0"/>
            <a:cs typeface="Calibri" pitchFamily="34" charset="0"/>
          </a:endParaRPr>
        </a:p>
      </dgm:t>
    </dgm:pt>
    <dgm:pt modelId="{A5DE1511-4FC3-42A2-8E69-8BC2ACA8A629}">
      <dgm:prSet phldrT="[Text]" custT="1"/>
      <dgm:spPr/>
      <dgm:t>
        <a:bodyPr/>
        <a:lstStyle/>
        <a:p>
          <a:r>
            <a:rPr lang="en-US" sz="3600" b="1" dirty="0" smtClean="0">
              <a:latin typeface="Calibri" pitchFamily="34" charset="0"/>
              <a:cs typeface="Calibri" pitchFamily="34" charset="0"/>
            </a:rPr>
            <a:t>Value Added </a:t>
          </a:r>
          <a:endParaRPr lang="en-US" sz="3600" dirty="0">
            <a:latin typeface="Calibri" pitchFamily="34" charset="0"/>
            <a:cs typeface="Calibri" pitchFamily="34" charset="0"/>
          </a:endParaRPr>
        </a:p>
      </dgm:t>
    </dgm:pt>
    <dgm:pt modelId="{8B92A404-0478-4B12-9E04-6AD35BF3ECCA}" type="parTrans" cxnId="{0EE17841-83E3-42BA-A050-57BA0A832CAF}">
      <dgm:prSet/>
      <dgm:spPr/>
      <dgm:t>
        <a:bodyPr/>
        <a:lstStyle/>
        <a:p>
          <a:endParaRPr lang="en-US" sz="2000">
            <a:latin typeface="Calibri" pitchFamily="34" charset="0"/>
            <a:cs typeface="Calibri" pitchFamily="34" charset="0"/>
          </a:endParaRPr>
        </a:p>
      </dgm:t>
    </dgm:pt>
    <dgm:pt modelId="{D8834566-0840-413B-9D63-D814898C81F4}" type="sibTrans" cxnId="{0EE17841-83E3-42BA-A050-57BA0A832CAF}">
      <dgm:prSet/>
      <dgm:spPr/>
      <dgm:t>
        <a:bodyPr/>
        <a:lstStyle/>
        <a:p>
          <a:endParaRPr lang="en-US" sz="2000">
            <a:latin typeface="Calibri" pitchFamily="34" charset="0"/>
            <a:cs typeface="Calibri" pitchFamily="34" charset="0"/>
          </a:endParaRPr>
        </a:p>
      </dgm:t>
    </dgm:pt>
    <dgm:pt modelId="{D0488231-A420-4968-ABBF-87BDA33050FE}">
      <dgm:prSet phldrT="[Text]" custT="1"/>
      <dgm:spPr/>
      <dgm:t>
        <a:bodyPr/>
        <a:lstStyle/>
        <a:p>
          <a:r>
            <a:rPr lang="en-US" sz="1800" dirty="0" smtClean="0">
              <a:latin typeface="Calibri" pitchFamily="34" charset="0"/>
              <a:cs typeface="Calibri" pitchFamily="34" charset="0"/>
            </a:rPr>
            <a:t>More than cash; access to markets; know-how; co-investors; deep industry expertise &amp; experience</a:t>
          </a:r>
          <a:endParaRPr lang="en-US" sz="1800" dirty="0">
            <a:latin typeface="Calibri" pitchFamily="34" charset="0"/>
            <a:cs typeface="Calibri" pitchFamily="34" charset="0"/>
          </a:endParaRPr>
        </a:p>
      </dgm:t>
    </dgm:pt>
    <dgm:pt modelId="{FCB36136-B9A0-48BE-AC04-A01B59F84368}" type="parTrans" cxnId="{7EF94C71-2510-4119-BCF8-820C34EF160A}">
      <dgm:prSet/>
      <dgm:spPr/>
      <dgm:t>
        <a:bodyPr/>
        <a:lstStyle/>
        <a:p>
          <a:endParaRPr lang="en-US" sz="2000">
            <a:latin typeface="Calibri" pitchFamily="34" charset="0"/>
            <a:cs typeface="Calibri" pitchFamily="34" charset="0"/>
          </a:endParaRPr>
        </a:p>
      </dgm:t>
    </dgm:pt>
    <dgm:pt modelId="{F371D4BD-71A6-4EAD-9E35-805B5CC0EC2F}" type="sibTrans" cxnId="{7EF94C71-2510-4119-BCF8-820C34EF160A}">
      <dgm:prSet/>
      <dgm:spPr/>
      <dgm:t>
        <a:bodyPr/>
        <a:lstStyle/>
        <a:p>
          <a:endParaRPr lang="en-US" sz="2000">
            <a:latin typeface="Calibri" pitchFamily="34" charset="0"/>
            <a:cs typeface="Calibri" pitchFamily="34" charset="0"/>
          </a:endParaRPr>
        </a:p>
      </dgm:t>
    </dgm:pt>
    <dgm:pt modelId="{85B67C6B-68D1-4AC0-900B-FA5909892472}">
      <dgm:prSet phldrT="[Text]" custT="1"/>
      <dgm:spPr/>
      <dgm:t>
        <a:bodyPr/>
        <a:lstStyle/>
        <a:p>
          <a:r>
            <a:rPr lang="en-US" sz="3600" b="1" dirty="0" smtClean="0">
              <a:latin typeface="Calibri" pitchFamily="34" charset="0"/>
              <a:cs typeface="Calibri" pitchFamily="34" charset="0"/>
            </a:rPr>
            <a:t>Hands On </a:t>
          </a:r>
          <a:endParaRPr lang="en-US" sz="3600" dirty="0">
            <a:latin typeface="Calibri" pitchFamily="34" charset="0"/>
            <a:cs typeface="Calibri" pitchFamily="34" charset="0"/>
          </a:endParaRPr>
        </a:p>
      </dgm:t>
    </dgm:pt>
    <dgm:pt modelId="{69BDBAE8-07B1-48CA-B804-04B9B569A3EE}" type="parTrans" cxnId="{A9E04F2E-AA6A-4397-9FC2-BCDAD5827E23}">
      <dgm:prSet/>
      <dgm:spPr/>
      <dgm:t>
        <a:bodyPr/>
        <a:lstStyle/>
        <a:p>
          <a:endParaRPr lang="en-US" sz="2000">
            <a:latin typeface="Calibri" pitchFamily="34" charset="0"/>
            <a:cs typeface="Calibri" pitchFamily="34" charset="0"/>
          </a:endParaRPr>
        </a:p>
      </dgm:t>
    </dgm:pt>
    <dgm:pt modelId="{C99281AA-E352-46EE-891F-068987C6C367}" type="sibTrans" cxnId="{A9E04F2E-AA6A-4397-9FC2-BCDAD5827E23}">
      <dgm:prSet/>
      <dgm:spPr/>
      <dgm:t>
        <a:bodyPr/>
        <a:lstStyle/>
        <a:p>
          <a:endParaRPr lang="en-US" sz="2000">
            <a:latin typeface="Calibri" pitchFamily="34" charset="0"/>
            <a:cs typeface="Calibri" pitchFamily="34" charset="0"/>
          </a:endParaRPr>
        </a:p>
      </dgm:t>
    </dgm:pt>
    <dgm:pt modelId="{3D1462E3-7D1C-494E-B2DB-FD40A882869F}">
      <dgm:prSet phldrT="[Text]" custT="1"/>
      <dgm:spPr/>
      <dgm:t>
        <a:bodyPr/>
        <a:lstStyle/>
        <a:p>
          <a:r>
            <a:rPr lang="en-US" sz="1800" dirty="0" smtClean="0">
              <a:latin typeface="Calibri" pitchFamily="34" charset="0"/>
              <a:cs typeface="Calibri" pitchFamily="34" charset="0"/>
            </a:rPr>
            <a:t>Not a passive investment; investors typically have say in major policy &amp; strategic decisions; board representation</a:t>
          </a:r>
          <a:endParaRPr lang="en-US" sz="1800" dirty="0">
            <a:latin typeface="Calibri" pitchFamily="34" charset="0"/>
            <a:cs typeface="Calibri" pitchFamily="34" charset="0"/>
          </a:endParaRPr>
        </a:p>
      </dgm:t>
    </dgm:pt>
    <dgm:pt modelId="{453C196C-0363-435C-848B-94EEAC8BCC95}" type="parTrans" cxnId="{76E988F3-760C-4DC5-9DEA-E73615C828B3}">
      <dgm:prSet/>
      <dgm:spPr/>
      <dgm:t>
        <a:bodyPr/>
        <a:lstStyle/>
        <a:p>
          <a:endParaRPr lang="en-US" sz="2000">
            <a:latin typeface="Calibri" pitchFamily="34" charset="0"/>
            <a:cs typeface="Calibri" pitchFamily="34" charset="0"/>
          </a:endParaRPr>
        </a:p>
      </dgm:t>
    </dgm:pt>
    <dgm:pt modelId="{9B988C61-67DA-4F32-81B6-EA2952801C96}" type="sibTrans" cxnId="{76E988F3-760C-4DC5-9DEA-E73615C828B3}">
      <dgm:prSet/>
      <dgm:spPr/>
      <dgm:t>
        <a:bodyPr/>
        <a:lstStyle/>
        <a:p>
          <a:endParaRPr lang="en-US" sz="2000">
            <a:latin typeface="Calibri" pitchFamily="34" charset="0"/>
            <a:cs typeface="Calibri" pitchFamily="34" charset="0"/>
          </a:endParaRPr>
        </a:p>
      </dgm:t>
    </dgm:pt>
    <dgm:pt modelId="{9729DAE3-9D6D-4465-8EA3-295DF9C291F9}">
      <dgm:prSet phldrT="[Text]" custT="1"/>
      <dgm:spPr/>
      <dgm:t>
        <a:bodyPr/>
        <a:lstStyle/>
        <a:p>
          <a:r>
            <a:rPr lang="en-US" sz="3600" b="1" dirty="0" smtClean="0">
              <a:latin typeface="Calibri" pitchFamily="34" charset="0"/>
              <a:cs typeface="Calibri" pitchFamily="34" charset="0"/>
            </a:rPr>
            <a:t>Illiquid</a:t>
          </a:r>
          <a:endParaRPr lang="en-US" sz="3600" dirty="0">
            <a:latin typeface="Calibri" pitchFamily="34" charset="0"/>
            <a:cs typeface="Calibri" pitchFamily="34" charset="0"/>
          </a:endParaRPr>
        </a:p>
      </dgm:t>
    </dgm:pt>
    <dgm:pt modelId="{4A444C17-813D-4E1D-B2FA-901783D9F26B}" type="parTrans" cxnId="{C454D754-8866-482F-B1D4-4A90A82740E7}">
      <dgm:prSet/>
      <dgm:spPr/>
      <dgm:t>
        <a:bodyPr/>
        <a:lstStyle/>
        <a:p>
          <a:endParaRPr lang="en-US" sz="2000">
            <a:latin typeface="Calibri" pitchFamily="34" charset="0"/>
            <a:cs typeface="Calibri" pitchFamily="34" charset="0"/>
          </a:endParaRPr>
        </a:p>
      </dgm:t>
    </dgm:pt>
    <dgm:pt modelId="{DFD17636-FC0B-4823-8C36-4EF88840AA96}" type="sibTrans" cxnId="{C454D754-8866-482F-B1D4-4A90A82740E7}">
      <dgm:prSet/>
      <dgm:spPr/>
      <dgm:t>
        <a:bodyPr/>
        <a:lstStyle/>
        <a:p>
          <a:endParaRPr lang="en-US" sz="2000">
            <a:latin typeface="Calibri" pitchFamily="34" charset="0"/>
            <a:cs typeface="Calibri" pitchFamily="34" charset="0"/>
          </a:endParaRPr>
        </a:p>
      </dgm:t>
    </dgm:pt>
    <dgm:pt modelId="{09A0A9C5-5316-4DE2-B52E-B028D4ECACB9}">
      <dgm:prSet phldrT="[Text]" custT="1"/>
      <dgm:spPr/>
      <dgm:t>
        <a:bodyPr/>
        <a:lstStyle/>
        <a:p>
          <a:r>
            <a:rPr lang="en-US" sz="1800" dirty="0" smtClean="0">
              <a:latin typeface="Calibri" pitchFamily="34" charset="0"/>
              <a:cs typeface="Calibri" pitchFamily="34" charset="0"/>
            </a:rPr>
            <a:t>Private Equity; not listed or traded on public stock exchange</a:t>
          </a:r>
          <a:endParaRPr lang="en-US" sz="1800" dirty="0">
            <a:latin typeface="Calibri" pitchFamily="34" charset="0"/>
            <a:cs typeface="Calibri" pitchFamily="34" charset="0"/>
          </a:endParaRPr>
        </a:p>
      </dgm:t>
    </dgm:pt>
    <dgm:pt modelId="{411BCB0E-4EF6-4301-A48E-BE7994AF863D}" type="parTrans" cxnId="{A810E304-8304-4DE4-84CE-0019D146C069}">
      <dgm:prSet/>
      <dgm:spPr/>
      <dgm:t>
        <a:bodyPr/>
        <a:lstStyle/>
        <a:p>
          <a:endParaRPr lang="en-US" sz="2000">
            <a:latin typeface="Calibri" pitchFamily="34" charset="0"/>
            <a:cs typeface="Calibri" pitchFamily="34" charset="0"/>
          </a:endParaRPr>
        </a:p>
      </dgm:t>
    </dgm:pt>
    <dgm:pt modelId="{4AB8F0C4-3563-4144-9D3A-2B58E5F1BA56}" type="sibTrans" cxnId="{A810E304-8304-4DE4-84CE-0019D146C069}">
      <dgm:prSet/>
      <dgm:spPr/>
      <dgm:t>
        <a:bodyPr/>
        <a:lstStyle/>
        <a:p>
          <a:endParaRPr lang="en-US" sz="2000">
            <a:latin typeface="Calibri" pitchFamily="34" charset="0"/>
            <a:cs typeface="Calibri" pitchFamily="34" charset="0"/>
          </a:endParaRPr>
        </a:p>
      </dgm:t>
    </dgm:pt>
    <dgm:pt modelId="{D2E14174-C927-45F8-9B50-8E129831B09C}" type="pres">
      <dgm:prSet presAssocID="{4EE4157B-0A32-4A8C-B194-35855F8E0020}" presName="Name0" presStyleCnt="0">
        <dgm:presLayoutVars>
          <dgm:dir/>
          <dgm:animLvl val="lvl"/>
          <dgm:resizeHandles val="exact"/>
        </dgm:presLayoutVars>
      </dgm:prSet>
      <dgm:spPr/>
      <dgm:t>
        <a:bodyPr/>
        <a:lstStyle/>
        <a:p>
          <a:endParaRPr lang="en-US"/>
        </a:p>
      </dgm:t>
    </dgm:pt>
    <dgm:pt modelId="{FB14C4B5-E224-4799-974F-08532F02B13E}" type="pres">
      <dgm:prSet presAssocID="{35468822-D8B7-4CCB-9949-F1D6DCEB4204}" presName="linNode" presStyleCnt="0"/>
      <dgm:spPr/>
    </dgm:pt>
    <dgm:pt modelId="{822E664E-7F72-42A0-A86D-B0F4A223EC0A}" type="pres">
      <dgm:prSet presAssocID="{35468822-D8B7-4CCB-9949-F1D6DCEB4204}" presName="parentText" presStyleLbl="node1" presStyleIdx="0" presStyleCnt="5">
        <dgm:presLayoutVars>
          <dgm:chMax val="1"/>
          <dgm:bulletEnabled val="1"/>
        </dgm:presLayoutVars>
      </dgm:prSet>
      <dgm:spPr/>
      <dgm:t>
        <a:bodyPr/>
        <a:lstStyle/>
        <a:p>
          <a:endParaRPr lang="en-US"/>
        </a:p>
      </dgm:t>
    </dgm:pt>
    <dgm:pt modelId="{9F4863E2-1303-466B-85CB-62156E75F583}" type="pres">
      <dgm:prSet presAssocID="{35468822-D8B7-4CCB-9949-F1D6DCEB4204}" presName="descendantText" presStyleLbl="alignAccFollowNode1" presStyleIdx="0" presStyleCnt="5">
        <dgm:presLayoutVars>
          <dgm:bulletEnabled val="1"/>
        </dgm:presLayoutVars>
      </dgm:prSet>
      <dgm:spPr/>
      <dgm:t>
        <a:bodyPr/>
        <a:lstStyle/>
        <a:p>
          <a:endParaRPr lang="en-US"/>
        </a:p>
      </dgm:t>
    </dgm:pt>
    <dgm:pt modelId="{C21C64DD-DE72-4048-BADD-D13E81EDB892}" type="pres">
      <dgm:prSet presAssocID="{3973FF98-EB5A-4356-96C5-E90C5AAD15E9}" presName="sp" presStyleCnt="0"/>
      <dgm:spPr/>
    </dgm:pt>
    <dgm:pt modelId="{DD42E36E-2BCC-444D-89C2-45FA2957C9B1}" type="pres">
      <dgm:prSet presAssocID="{8A33EB7D-12B9-4CA2-8937-BB1907B5EA43}" presName="linNode" presStyleCnt="0"/>
      <dgm:spPr/>
    </dgm:pt>
    <dgm:pt modelId="{BFF6AE00-0DAD-4CF7-A29A-4014F58EC5A5}" type="pres">
      <dgm:prSet presAssocID="{8A33EB7D-12B9-4CA2-8937-BB1907B5EA43}" presName="parentText" presStyleLbl="node1" presStyleIdx="1" presStyleCnt="5">
        <dgm:presLayoutVars>
          <dgm:chMax val="1"/>
          <dgm:bulletEnabled val="1"/>
        </dgm:presLayoutVars>
      </dgm:prSet>
      <dgm:spPr/>
      <dgm:t>
        <a:bodyPr/>
        <a:lstStyle/>
        <a:p>
          <a:endParaRPr lang="en-US"/>
        </a:p>
      </dgm:t>
    </dgm:pt>
    <dgm:pt modelId="{757E3570-D244-46A2-9F8F-E6A3CF96A859}" type="pres">
      <dgm:prSet presAssocID="{8A33EB7D-12B9-4CA2-8937-BB1907B5EA43}" presName="descendantText" presStyleLbl="alignAccFollowNode1" presStyleIdx="1" presStyleCnt="5">
        <dgm:presLayoutVars>
          <dgm:bulletEnabled val="1"/>
        </dgm:presLayoutVars>
      </dgm:prSet>
      <dgm:spPr/>
      <dgm:t>
        <a:bodyPr/>
        <a:lstStyle/>
        <a:p>
          <a:endParaRPr lang="en-US"/>
        </a:p>
      </dgm:t>
    </dgm:pt>
    <dgm:pt modelId="{136AF324-F413-4787-BBC7-6D38D4C8C01B}" type="pres">
      <dgm:prSet presAssocID="{8AEED0C6-5479-4685-A15D-C1DAD81CC7EC}" presName="sp" presStyleCnt="0"/>
      <dgm:spPr/>
    </dgm:pt>
    <dgm:pt modelId="{689E1DDA-3316-41E5-8B14-CBB8C1394AA6}" type="pres">
      <dgm:prSet presAssocID="{A5DE1511-4FC3-42A2-8E69-8BC2ACA8A629}" presName="linNode" presStyleCnt="0"/>
      <dgm:spPr/>
    </dgm:pt>
    <dgm:pt modelId="{E0118EAD-20D7-46B2-9F56-003D4558EFD5}" type="pres">
      <dgm:prSet presAssocID="{A5DE1511-4FC3-42A2-8E69-8BC2ACA8A629}" presName="parentText" presStyleLbl="node1" presStyleIdx="2" presStyleCnt="5">
        <dgm:presLayoutVars>
          <dgm:chMax val="1"/>
          <dgm:bulletEnabled val="1"/>
        </dgm:presLayoutVars>
      </dgm:prSet>
      <dgm:spPr/>
      <dgm:t>
        <a:bodyPr/>
        <a:lstStyle/>
        <a:p>
          <a:endParaRPr lang="en-US"/>
        </a:p>
      </dgm:t>
    </dgm:pt>
    <dgm:pt modelId="{F9096090-04E4-488D-8D5A-CD932D6127DE}" type="pres">
      <dgm:prSet presAssocID="{A5DE1511-4FC3-42A2-8E69-8BC2ACA8A629}" presName="descendantText" presStyleLbl="alignAccFollowNode1" presStyleIdx="2" presStyleCnt="5">
        <dgm:presLayoutVars>
          <dgm:bulletEnabled val="1"/>
        </dgm:presLayoutVars>
      </dgm:prSet>
      <dgm:spPr/>
      <dgm:t>
        <a:bodyPr/>
        <a:lstStyle/>
        <a:p>
          <a:endParaRPr lang="en-US"/>
        </a:p>
      </dgm:t>
    </dgm:pt>
    <dgm:pt modelId="{5245157C-C559-46E6-86A4-697D95287251}" type="pres">
      <dgm:prSet presAssocID="{D8834566-0840-413B-9D63-D814898C81F4}" presName="sp" presStyleCnt="0"/>
      <dgm:spPr/>
    </dgm:pt>
    <dgm:pt modelId="{A0FBD001-292F-4BC6-812C-01FFD6CA3210}" type="pres">
      <dgm:prSet presAssocID="{85B67C6B-68D1-4AC0-900B-FA5909892472}" presName="linNode" presStyleCnt="0"/>
      <dgm:spPr/>
    </dgm:pt>
    <dgm:pt modelId="{512A4F3D-AA69-490E-8F75-CA3E27635358}" type="pres">
      <dgm:prSet presAssocID="{85B67C6B-68D1-4AC0-900B-FA5909892472}" presName="parentText" presStyleLbl="node1" presStyleIdx="3" presStyleCnt="5">
        <dgm:presLayoutVars>
          <dgm:chMax val="1"/>
          <dgm:bulletEnabled val="1"/>
        </dgm:presLayoutVars>
      </dgm:prSet>
      <dgm:spPr/>
      <dgm:t>
        <a:bodyPr/>
        <a:lstStyle/>
        <a:p>
          <a:endParaRPr lang="en-US"/>
        </a:p>
      </dgm:t>
    </dgm:pt>
    <dgm:pt modelId="{E9E8D9CE-12D3-41F5-AE66-16C248A57155}" type="pres">
      <dgm:prSet presAssocID="{85B67C6B-68D1-4AC0-900B-FA5909892472}" presName="descendantText" presStyleLbl="alignAccFollowNode1" presStyleIdx="3" presStyleCnt="5">
        <dgm:presLayoutVars>
          <dgm:bulletEnabled val="1"/>
        </dgm:presLayoutVars>
      </dgm:prSet>
      <dgm:spPr/>
      <dgm:t>
        <a:bodyPr/>
        <a:lstStyle/>
        <a:p>
          <a:endParaRPr lang="en-US"/>
        </a:p>
      </dgm:t>
    </dgm:pt>
    <dgm:pt modelId="{8455BD8B-7506-4C3C-9B58-81CDCE4F970C}" type="pres">
      <dgm:prSet presAssocID="{C99281AA-E352-46EE-891F-068987C6C367}" presName="sp" presStyleCnt="0"/>
      <dgm:spPr/>
    </dgm:pt>
    <dgm:pt modelId="{ED2C07EE-64B6-490D-8F2F-5C49E188A3C7}" type="pres">
      <dgm:prSet presAssocID="{9729DAE3-9D6D-4465-8EA3-295DF9C291F9}" presName="linNode" presStyleCnt="0"/>
      <dgm:spPr/>
    </dgm:pt>
    <dgm:pt modelId="{F39191CA-C8F1-4681-A9FE-63D14809A3F0}" type="pres">
      <dgm:prSet presAssocID="{9729DAE3-9D6D-4465-8EA3-295DF9C291F9}" presName="parentText" presStyleLbl="node1" presStyleIdx="4" presStyleCnt="5">
        <dgm:presLayoutVars>
          <dgm:chMax val="1"/>
          <dgm:bulletEnabled val="1"/>
        </dgm:presLayoutVars>
      </dgm:prSet>
      <dgm:spPr/>
      <dgm:t>
        <a:bodyPr/>
        <a:lstStyle/>
        <a:p>
          <a:endParaRPr lang="en-US"/>
        </a:p>
      </dgm:t>
    </dgm:pt>
    <dgm:pt modelId="{AEB95914-E8FD-4A14-A6B6-732BB4A214D8}" type="pres">
      <dgm:prSet presAssocID="{9729DAE3-9D6D-4465-8EA3-295DF9C291F9}" presName="descendantText" presStyleLbl="alignAccFollowNode1" presStyleIdx="4" presStyleCnt="5">
        <dgm:presLayoutVars>
          <dgm:bulletEnabled val="1"/>
        </dgm:presLayoutVars>
      </dgm:prSet>
      <dgm:spPr/>
      <dgm:t>
        <a:bodyPr/>
        <a:lstStyle/>
        <a:p>
          <a:endParaRPr lang="en-US"/>
        </a:p>
      </dgm:t>
    </dgm:pt>
  </dgm:ptLst>
  <dgm:cxnLst>
    <dgm:cxn modelId="{77AD984F-1FCE-4828-B909-164B000F90A5}" srcId="{35468822-D8B7-4CCB-9949-F1D6DCEB4204}" destId="{27D18324-8865-4E51-887A-4FD194C5BBA7}" srcOrd="0" destOrd="0" parTransId="{FBE7B934-DECD-444D-998A-508EFE82B529}" sibTransId="{8C6FECB0-5702-439B-8930-ADC64D7D8829}"/>
    <dgm:cxn modelId="{6E1C4FCC-6058-43B4-B1D9-48A94002EC3C}" type="presOf" srcId="{9729DAE3-9D6D-4465-8EA3-295DF9C291F9}" destId="{F39191CA-C8F1-4681-A9FE-63D14809A3F0}" srcOrd="0" destOrd="0" presId="urn:microsoft.com/office/officeart/2005/8/layout/vList5"/>
    <dgm:cxn modelId="{BD14CDE2-575C-4307-BA1C-AFA4F570A87E}" type="presOf" srcId="{27D18324-8865-4E51-887A-4FD194C5BBA7}" destId="{9F4863E2-1303-466B-85CB-62156E75F583}" srcOrd="0" destOrd="0" presId="urn:microsoft.com/office/officeart/2005/8/layout/vList5"/>
    <dgm:cxn modelId="{7C112439-76C7-4C6C-8F07-C294F32C583B}" srcId="{8A33EB7D-12B9-4CA2-8937-BB1907B5EA43}" destId="{1910BE33-81EE-44F5-B722-037F75C11A02}" srcOrd="0" destOrd="0" parTransId="{1BB25E51-D286-463E-A97B-0239480B70A9}" sibTransId="{2351EE2C-CF0A-4153-B344-81F47672165F}"/>
    <dgm:cxn modelId="{7EF94C71-2510-4119-BCF8-820C34EF160A}" srcId="{A5DE1511-4FC3-42A2-8E69-8BC2ACA8A629}" destId="{D0488231-A420-4968-ABBF-87BDA33050FE}" srcOrd="0" destOrd="0" parTransId="{FCB36136-B9A0-48BE-AC04-A01B59F84368}" sibTransId="{F371D4BD-71A6-4EAD-9E35-805B5CC0EC2F}"/>
    <dgm:cxn modelId="{A9E04F2E-AA6A-4397-9FC2-BCDAD5827E23}" srcId="{4EE4157B-0A32-4A8C-B194-35855F8E0020}" destId="{85B67C6B-68D1-4AC0-900B-FA5909892472}" srcOrd="3" destOrd="0" parTransId="{69BDBAE8-07B1-48CA-B804-04B9B569A3EE}" sibTransId="{C99281AA-E352-46EE-891F-068987C6C367}"/>
    <dgm:cxn modelId="{7594F22B-AC3C-4EFB-8DFF-1D32E978455D}" srcId="{4EE4157B-0A32-4A8C-B194-35855F8E0020}" destId="{35468822-D8B7-4CCB-9949-F1D6DCEB4204}" srcOrd="0" destOrd="0" parTransId="{73AFD213-F8BE-4EEE-8B84-BE0AD9DF1100}" sibTransId="{3973FF98-EB5A-4356-96C5-E90C5AAD15E9}"/>
    <dgm:cxn modelId="{A56BB154-C339-4930-A4EE-2F2C2D15A0EB}" type="presOf" srcId="{35468822-D8B7-4CCB-9949-F1D6DCEB4204}" destId="{822E664E-7F72-42A0-A86D-B0F4A223EC0A}" srcOrd="0" destOrd="0" presId="urn:microsoft.com/office/officeart/2005/8/layout/vList5"/>
    <dgm:cxn modelId="{65B40BF3-04F4-499E-AB38-2957EAF35C33}" type="presOf" srcId="{85B67C6B-68D1-4AC0-900B-FA5909892472}" destId="{512A4F3D-AA69-490E-8F75-CA3E27635358}" srcOrd="0" destOrd="0" presId="urn:microsoft.com/office/officeart/2005/8/layout/vList5"/>
    <dgm:cxn modelId="{0EE17841-83E3-42BA-A050-57BA0A832CAF}" srcId="{4EE4157B-0A32-4A8C-B194-35855F8E0020}" destId="{A5DE1511-4FC3-42A2-8E69-8BC2ACA8A629}" srcOrd="2" destOrd="0" parTransId="{8B92A404-0478-4B12-9E04-6AD35BF3ECCA}" sibTransId="{D8834566-0840-413B-9D63-D814898C81F4}"/>
    <dgm:cxn modelId="{5421E923-BF3B-4DCC-9E66-1A07430417CD}" type="presOf" srcId="{A5DE1511-4FC3-42A2-8E69-8BC2ACA8A629}" destId="{E0118EAD-20D7-46B2-9F56-003D4558EFD5}" srcOrd="0" destOrd="0" presId="urn:microsoft.com/office/officeart/2005/8/layout/vList5"/>
    <dgm:cxn modelId="{7CEAC991-5A4F-43EA-955B-FA1C9CAAE95C}" type="presOf" srcId="{09A0A9C5-5316-4DE2-B52E-B028D4ECACB9}" destId="{AEB95914-E8FD-4A14-A6B6-732BB4A214D8}" srcOrd="0" destOrd="0" presId="urn:microsoft.com/office/officeart/2005/8/layout/vList5"/>
    <dgm:cxn modelId="{76E988F3-760C-4DC5-9DEA-E73615C828B3}" srcId="{85B67C6B-68D1-4AC0-900B-FA5909892472}" destId="{3D1462E3-7D1C-494E-B2DB-FD40A882869F}" srcOrd="0" destOrd="0" parTransId="{453C196C-0363-435C-848B-94EEAC8BCC95}" sibTransId="{9B988C61-67DA-4F32-81B6-EA2952801C96}"/>
    <dgm:cxn modelId="{96EA823A-17B8-4951-A7A8-A052E8F34A3E}" type="presOf" srcId="{1910BE33-81EE-44F5-B722-037F75C11A02}" destId="{757E3570-D244-46A2-9F8F-E6A3CF96A859}" srcOrd="0" destOrd="0" presId="urn:microsoft.com/office/officeart/2005/8/layout/vList5"/>
    <dgm:cxn modelId="{B754A9D2-2CD0-464E-A7B0-975762FF77EA}" srcId="{4EE4157B-0A32-4A8C-B194-35855F8E0020}" destId="{8A33EB7D-12B9-4CA2-8937-BB1907B5EA43}" srcOrd="1" destOrd="0" parTransId="{920459A1-21C1-4C29-B4AD-C8E771C147D3}" sibTransId="{8AEED0C6-5479-4685-A15D-C1DAD81CC7EC}"/>
    <dgm:cxn modelId="{4B5FC9D2-5B6C-4104-8177-2BB74880A9E9}" type="presOf" srcId="{8A33EB7D-12B9-4CA2-8937-BB1907B5EA43}" destId="{BFF6AE00-0DAD-4CF7-A29A-4014F58EC5A5}" srcOrd="0" destOrd="0" presId="urn:microsoft.com/office/officeart/2005/8/layout/vList5"/>
    <dgm:cxn modelId="{ED9F2BEA-D77C-4E5A-B3B1-71D0FA2460AF}" type="presOf" srcId="{4EE4157B-0A32-4A8C-B194-35855F8E0020}" destId="{D2E14174-C927-45F8-9B50-8E129831B09C}" srcOrd="0" destOrd="0" presId="urn:microsoft.com/office/officeart/2005/8/layout/vList5"/>
    <dgm:cxn modelId="{AC306AC8-E675-4A81-B5D3-1C8A027C7645}" type="presOf" srcId="{D0488231-A420-4968-ABBF-87BDA33050FE}" destId="{F9096090-04E4-488D-8D5A-CD932D6127DE}" srcOrd="0" destOrd="0" presId="urn:microsoft.com/office/officeart/2005/8/layout/vList5"/>
    <dgm:cxn modelId="{C454D754-8866-482F-B1D4-4A90A82740E7}" srcId="{4EE4157B-0A32-4A8C-B194-35855F8E0020}" destId="{9729DAE3-9D6D-4465-8EA3-295DF9C291F9}" srcOrd="4" destOrd="0" parTransId="{4A444C17-813D-4E1D-B2FA-901783D9F26B}" sibTransId="{DFD17636-FC0B-4823-8C36-4EF88840AA96}"/>
    <dgm:cxn modelId="{44259D59-ACD1-436C-AA1A-6E82D527AA41}" type="presOf" srcId="{3D1462E3-7D1C-494E-B2DB-FD40A882869F}" destId="{E9E8D9CE-12D3-41F5-AE66-16C248A57155}" srcOrd="0" destOrd="0" presId="urn:microsoft.com/office/officeart/2005/8/layout/vList5"/>
    <dgm:cxn modelId="{A810E304-8304-4DE4-84CE-0019D146C069}" srcId="{9729DAE3-9D6D-4465-8EA3-295DF9C291F9}" destId="{09A0A9C5-5316-4DE2-B52E-B028D4ECACB9}" srcOrd="0" destOrd="0" parTransId="{411BCB0E-4EF6-4301-A48E-BE7994AF863D}" sibTransId="{4AB8F0C4-3563-4144-9D3A-2B58E5F1BA56}"/>
    <dgm:cxn modelId="{13A8056B-E3E6-4B55-A5D1-4B37754B250D}" type="presParOf" srcId="{D2E14174-C927-45F8-9B50-8E129831B09C}" destId="{FB14C4B5-E224-4799-974F-08532F02B13E}" srcOrd="0" destOrd="0" presId="urn:microsoft.com/office/officeart/2005/8/layout/vList5"/>
    <dgm:cxn modelId="{AE2FFBFE-1D8A-4DAC-B41D-B0CEA11E2DEB}" type="presParOf" srcId="{FB14C4B5-E224-4799-974F-08532F02B13E}" destId="{822E664E-7F72-42A0-A86D-B0F4A223EC0A}" srcOrd="0" destOrd="0" presId="urn:microsoft.com/office/officeart/2005/8/layout/vList5"/>
    <dgm:cxn modelId="{6BC4DD95-96D7-41E7-A875-B3E98E9B2DD7}" type="presParOf" srcId="{FB14C4B5-E224-4799-974F-08532F02B13E}" destId="{9F4863E2-1303-466B-85CB-62156E75F583}" srcOrd="1" destOrd="0" presId="urn:microsoft.com/office/officeart/2005/8/layout/vList5"/>
    <dgm:cxn modelId="{8C4493BC-F00F-4709-8C53-900732FCFD1D}" type="presParOf" srcId="{D2E14174-C927-45F8-9B50-8E129831B09C}" destId="{C21C64DD-DE72-4048-BADD-D13E81EDB892}" srcOrd="1" destOrd="0" presId="urn:microsoft.com/office/officeart/2005/8/layout/vList5"/>
    <dgm:cxn modelId="{890E7021-DBB8-4520-92DC-C419D6AA4AC2}" type="presParOf" srcId="{D2E14174-C927-45F8-9B50-8E129831B09C}" destId="{DD42E36E-2BCC-444D-89C2-45FA2957C9B1}" srcOrd="2" destOrd="0" presId="urn:microsoft.com/office/officeart/2005/8/layout/vList5"/>
    <dgm:cxn modelId="{DBA23A5B-0C05-4C66-91BB-CB95C743FA1F}" type="presParOf" srcId="{DD42E36E-2BCC-444D-89C2-45FA2957C9B1}" destId="{BFF6AE00-0DAD-4CF7-A29A-4014F58EC5A5}" srcOrd="0" destOrd="0" presId="urn:microsoft.com/office/officeart/2005/8/layout/vList5"/>
    <dgm:cxn modelId="{B78361A2-9026-43B0-9CC0-AE24DF6847CF}" type="presParOf" srcId="{DD42E36E-2BCC-444D-89C2-45FA2957C9B1}" destId="{757E3570-D244-46A2-9F8F-E6A3CF96A859}" srcOrd="1" destOrd="0" presId="urn:microsoft.com/office/officeart/2005/8/layout/vList5"/>
    <dgm:cxn modelId="{7200E9C7-0F35-4308-9745-7137B885FF70}" type="presParOf" srcId="{D2E14174-C927-45F8-9B50-8E129831B09C}" destId="{136AF324-F413-4787-BBC7-6D38D4C8C01B}" srcOrd="3" destOrd="0" presId="urn:microsoft.com/office/officeart/2005/8/layout/vList5"/>
    <dgm:cxn modelId="{DF8B9190-3C92-45EE-BC2F-B539D5BEE6B5}" type="presParOf" srcId="{D2E14174-C927-45F8-9B50-8E129831B09C}" destId="{689E1DDA-3316-41E5-8B14-CBB8C1394AA6}" srcOrd="4" destOrd="0" presId="urn:microsoft.com/office/officeart/2005/8/layout/vList5"/>
    <dgm:cxn modelId="{44AE3B15-BA5E-4C6C-B240-1DDB6DEBE4C0}" type="presParOf" srcId="{689E1DDA-3316-41E5-8B14-CBB8C1394AA6}" destId="{E0118EAD-20D7-46B2-9F56-003D4558EFD5}" srcOrd="0" destOrd="0" presId="urn:microsoft.com/office/officeart/2005/8/layout/vList5"/>
    <dgm:cxn modelId="{E83B6CAC-E9A1-481A-B484-EB4EE4178339}" type="presParOf" srcId="{689E1DDA-3316-41E5-8B14-CBB8C1394AA6}" destId="{F9096090-04E4-488D-8D5A-CD932D6127DE}" srcOrd="1" destOrd="0" presId="urn:microsoft.com/office/officeart/2005/8/layout/vList5"/>
    <dgm:cxn modelId="{72BAA055-F71A-4AE5-8A84-D3AA0FFF790E}" type="presParOf" srcId="{D2E14174-C927-45F8-9B50-8E129831B09C}" destId="{5245157C-C559-46E6-86A4-697D95287251}" srcOrd="5" destOrd="0" presId="urn:microsoft.com/office/officeart/2005/8/layout/vList5"/>
    <dgm:cxn modelId="{22FF7484-38D5-4A97-990C-4C220FCB2B91}" type="presParOf" srcId="{D2E14174-C927-45F8-9B50-8E129831B09C}" destId="{A0FBD001-292F-4BC6-812C-01FFD6CA3210}" srcOrd="6" destOrd="0" presId="urn:microsoft.com/office/officeart/2005/8/layout/vList5"/>
    <dgm:cxn modelId="{4924F3B5-00B4-4137-9823-74AD17B42EB5}" type="presParOf" srcId="{A0FBD001-292F-4BC6-812C-01FFD6CA3210}" destId="{512A4F3D-AA69-490E-8F75-CA3E27635358}" srcOrd="0" destOrd="0" presId="urn:microsoft.com/office/officeart/2005/8/layout/vList5"/>
    <dgm:cxn modelId="{8EA19EF8-8FE9-4247-BC8B-8005292E2B66}" type="presParOf" srcId="{A0FBD001-292F-4BC6-812C-01FFD6CA3210}" destId="{E9E8D9CE-12D3-41F5-AE66-16C248A57155}" srcOrd="1" destOrd="0" presId="urn:microsoft.com/office/officeart/2005/8/layout/vList5"/>
    <dgm:cxn modelId="{54921AB2-0F2D-43F1-81FA-0784A4B65025}" type="presParOf" srcId="{D2E14174-C927-45F8-9B50-8E129831B09C}" destId="{8455BD8B-7506-4C3C-9B58-81CDCE4F970C}" srcOrd="7" destOrd="0" presId="urn:microsoft.com/office/officeart/2005/8/layout/vList5"/>
    <dgm:cxn modelId="{D90D607D-1E03-4681-8C94-F3DB2BAFC5EF}" type="presParOf" srcId="{D2E14174-C927-45F8-9B50-8E129831B09C}" destId="{ED2C07EE-64B6-490D-8F2F-5C49E188A3C7}" srcOrd="8" destOrd="0" presId="urn:microsoft.com/office/officeart/2005/8/layout/vList5"/>
    <dgm:cxn modelId="{A8B17997-2DC4-419A-9461-2717B3AB2B4D}" type="presParOf" srcId="{ED2C07EE-64B6-490D-8F2F-5C49E188A3C7}" destId="{F39191CA-C8F1-4681-A9FE-63D14809A3F0}" srcOrd="0" destOrd="0" presId="urn:microsoft.com/office/officeart/2005/8/layout/vList5"/>
    <dgm:cxn modelId="{A14A24E2-92A4-455A-BEDB-0F5CF32D77CF}" type="presParOf" srcId="{ED2C07EE-64B6-490D-8F2F-5C49E188A3C7}" destId="{AEB95914-E8FD-4A14-A6B6-732BB4A214D8}"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C477CED-975E-4108-897F-97F5AFC4E5AC}" type="doc">
      <dgm:prSet loTypeId="urn:microsoft.com/office/officeart/2005/8/layout/vList5" loCatId="list" qsTypeId="urn:microsoft.com/office/officeart/2005/8/quickstyle/simple1" qsCatId="simple" csTypeId="urn:microsoft.com/office/officeart/2005/8/colors/colorful4" csCatId="colorful" phldr="1"/>
      <dgm:spPr/>
      <dgm:t>
        <a:bodyPr/>
        <a:lstStyle/>
        <a:p>
          <a:endParaRPr lang="en-US"/>
        </a:p>
      </dgm:t>
    </dgm:pt>
    <dgm:pt modelId="{6A3CE9E1-45E4-41A3-9835-BE23AB687159}">
      <dgm:prSet phldrT="[Text]"/>
      <dgm:spPr/>
      <dgm:t>
        <a:bodyPr/>
        <a:lstStyle/>
        <a:p>
          <a:r>
            <a:rPr lang="en-US" dirty="0" smtClean="0"/>
            <a:t>IPO</a:t>
          </a:r>
          <a:endParaRPr lang="en-US" dirty="0"/>
        </a:p>
      </dgm:t>
    </dgm:pt>
    <dgm:pt modelId="{40F24744-BE24-40F2-9AB3-4C65C88769E3}" type="parTrans" cxnId="{8972A0E2-B49A-472A-AF09-B6EB298DCAB1}">
      <dgm:prSet/>
      <dgm:spPr/>
      <dgm:t>
        <a:bodyPr/>
        <a:lstStyle/>
        <a:p>
          <a:endParaRPr lang="en-US"/>
        </a:p>
      </dgm:t>
    </dgm:pt>
    <dgm:pt modelId="{B850532C-1C77-4E70-960B-A9659BED0211}" type="sibTrans" cxnId="{8972A0E2-B49A-472A-AF09-B6EB298DCAB1}">
      <dgm:prSet/>
      <dgm:spPr/>
      <dgm:t>
        <a:bodyPr/>
        <a:lstStyle/>
        <a:p>
          <a:endParaRPr lang="en-US"/>
        </a:p>
      </dgm:t>
    </dgm:pt>
    <dgm:pt modelId="{9CCBA947-36C3-42D2-8C63-A0002B8C5E6A}">
      <dgm:prSet phldrT="[Text]"/>
      <dgm:spPr/>
      <dgm:t>
        <a:bodyPr/>
        <a:lstStyle/>
        <a:p>
          <a:r>
            <a:rPr lang="en-US" dirty="0" smtClean="0"/>
            <a:t>Get listed on a public stock exchange</a:t>
          </a:r>
          <a:endParaRPr lang="en-US" dirty="0"/>
        </a:p>
      </dgm:t>
    </dgm:pt>
    <dgm:pt modelId="{D0D4EAC1-6901-4B01-BF9A-FDCBB2CF1FBF}" type="parTrans" cxnId="{98EC9C6A-C5DD-4A14-A6F9-939DC3F413A3}">
      <dgm:prSet/>
      <dgm:spPr/>
      <dgm:t>
        <a:bodyPr/>
        <a:lstStyle/>
        <a:p>
          <a:endParaRPr lang="en-US"/>
        </a:p>
      </dgm:t>
    </dgm:pt>
    <dgm:pt modelId="{74D1E035-29BF-4288-8567-79B100231DF6}" type="sibTrans" cxnId="{98EC9C6A-C5DD-4A14-A6F9-939DC3F413A3}">
      <dgm:prSet/>
      <dgm:spPr/>
      <dgm:t>
        <a:bodyPr/>
        <a:lstStyle/>
        <a:p>
          <a:endParaRPr lang="en-US"/>
        </a:p>
      </dgm:t>
    </dgm:pt>
    <dgm:pt modelId="{47213C73-BF1F-4FD1-94DE-5F5D06F76C77}">
      <dgm:prSet phldrT="[Text]"/>
      <dgm:spPr/>
      <dgm:t>
        <a:bodyPr/>
        <a:lstStyle/>
        <a:p>
          <a:r>
            <a:rPr lang="en-US" dirty="0" smtClean="0"/>
            <a:t>BUYOUT</a:t>
          </a:r>
          <a:endParaRPr lang="en-US" dirty="0"/>
        </a:p>
      </dgm:t>
    </dgm:pt>
    <dgm:pt modelId="{26E3AE2B-F161-4D4A-996C-3717E5DADD74}" type="parTrans" cxnId="{9EB1FDBC-789F-4781-99CC-B65B0A84E1E3}">
      <dgm:prSet/>
      <dgm:spPr/>
      <dgm:t>
        <a:bodyPr/>
        <a:lstStyle/>
        <a:p>
          <a:endParaRPr lang="en-US"/>
        </a:p>
      </dgm:t>
    </dgm:pt>
    <dgm:pt modelId="{1533BB10-C59B-439A-A80B-AA1A60FD0F2E}" type="sibTrans" cxnId="{9EB1FDBC-789F-4781-99CC-B65B0A84E1E3}">
      <dgm:prSet/>
      <dgm:spPr/>
      <dgm:t>
        <a:bodyPr/>
        <a:lstStyle/>
        <a:p>
          <a:endParaRPr lang="en-US"/>
        </a:p>
      </dgm:t>
    </dgm:pt>
    <dgm:pt modelId="{6DD147EC-7B23-4BFC-9E37-65EBAE6AE055}">
      <dgm:prSet phldrT="[Text]"/>
      <dgm:spPr/>
      <dgm:t>
        <a:bodyPr/>
        <a:lstStyle/>
        <a:p>
          <a:r>
            <a:rPr lang="en-US" dirty="0" smtClean="0"/>
            <a:t>Third Parties, Mergers &amp; Acquisitions</a:t>
          </a:r>
          <a:endParaRPr lang="en-US" dirty="0"/>
        </a:p>
      </dgm:t>
    </dgm:pt>
    <dgm:pt modelId="{CFC07648-0731-4AE0-800A-1F22D2063A5E}" type="parTrans" cxnId="{3528CF50-9272-4263-BE24-C9E9AC7A53A8}">
      <dgm:prSet/>
      <dgm:spPr/>
      <dgm:t>
        <a:bodyPr/>
        <a:lstStyle/>
        <a:p>
          <a:endParaRPr lang="en-US"/>
        </a:p>
      </dgm:t>
    </dgm:pt>
    <dgm:pt modelId="{93974902-64C3-44A8-A03B-6B7FF751147B}" type="sibTrans" cxnId="{3528CF50-9272-4263-BE24-C9E9AC7A53A8}">
      <dgm:prSet/>
      <dgm:spPr/>
      <dgm:t>
        <a:bodyPr/>
        <a:lstStyle/>
        <a:p>
          <a:endParaRPr lang="en-US"/>
        </a:p>
      </dgm:t>
    </dgm:pt>
    <dgm:pt modelId="{563A5B3E-DBA5-45FF-B018-9E26301167DA}">
      <dgm:prSet phldrT="[Text]"/>
      <dgm:spPr/>
      <dgm:t>
        <a:bodyPr/>
        <a:lstStyle/>
        <a:p>
          <a:r>
            <a:rPr lang="en-US" dirty="0" smtClean="0"/>
            <a:t>TAKEOUT</a:t>
          </a:r>
          <a:endParaRPr lang="en-US" dirty="0"/>
        </a:p>
      </dgm:t>
    </dgm:pt>
    <dgm:pt modelId="{3A7A9A4D-C5EF-4EAA-8CFA-994B26619F47}" type="parTrans" cxnId="{CDC0BF59-29A5-4A41-9BA3-03CFD89813AD}">
      <dgm:prSet/>
      <dgm:spPr/>
      <dgm:t>
        <a:bodyPr/>
        <a:lstStyle/>
        <a:p>
          <a:endParaRPr lang="en-US"/>
        </a:p>
      </dgm:t>
    </dgm:pt>
    <dgm:pt modelId="{C133B360-AA25-4EC8-ABA7-EFD3F1B98F68}" type="sibTrans" cxnId="{CDC0BF59-29A5-4A41-9BA3-03CFD89813AD}">
      <dgm:prSet/>
      <dgm:spPr/>
      <dgm:t>
        <a:bodyPr/>
        <a:lstStyle/>
        <a:p>
          <a:endParaRPr lang="en-US"/>
        </a:p>
      </dgm:t>
    </dgm:pt>
    <dgm:pt modelId="{4CBED189-BD13-49BF-8A71-DE1F49B82EF3}">
      <dgm:prSet phldrT="[Text]"/>
      <dgm:spPr/>
      <dgm:t>
        <a:bodyPr/>
        <a:lstStyle/>
        <a:p>
          <a:r>
            <a:rPr lang="en-US" dirty="0" smtClean="0"/>
            <a:t>By other investors; next stage of VC; other sources of financing</a:t>
          </a:r>
          <a:endParaRPr lang="en-US" dirty="0"/>
        </a:p>
      </dgm:t>
    </dgm:pt>
    <dgm:pt modelId="{13095BE2-005F-4C12-99DB-78A091013C15}" type="parTrans" cxnId="{32D4697C-B96A-4BD7-B9B8-EB991F3581BB}">
      <dgm:prSet/>
      <dgm:spPr/>
      <dgm:t>
        <a:bodyPr/>
        <a:lstStyle/>
        <a:p>
          <a:endParaRPr lang="en-US"/>
        </a:p>
      </dgm:t>
    </dgm:pt>
    <dgm:pt modelId="{98B93426-DD6A-4965-A666-8CDFE5E44659}" type="sibTrans" cxnId="{32D4697C-B96A-4BD7-B9B8-EB991F3581BB}">
      <dgm:prSet/>
      <dgm:spPr/>
      <dgm:t>
        <a:bodyPr/>
        <a:lstStyle/>
        <a:p>
          <a:endParaRPr lang="en-US"/>
        </a:p>
      </dgm:t>
    </dgm:pt>
    <dgm:pt modelId="{6C75A9FB-3282-420F-9524-DD9F08F8D697}">
      <dgm:prSet phldrT="[Text]"/>
      <dgm:spPr/>
      <dgm:t>
        <a:bodyPr/>
        <a:lstStyle/>
        <a:p>
          <a:r>
            <a:rPr lang="en-US" dirty="0" smtClean="0"/>
            <a:t>BUY BACK</a:t>
          </a:r>
          <a:endParaRPr lang="en-US" dirty="0"/>
        </a:p>
      </dgm:t>
    </dgm:pt>
    <dgm:pt modelId="{45292439-5B32-4B55-A44C-15C9C53A9F11}" type="parTrans" cxnId="{2238AE5C-FF82-4BEA-A68D-9091347251F2}">
      <dgm:prSet/>
      <dgm:spPr/>
      <dgm:t>
        <a:bodyPr/>
        <a:lstStyle/>
        <a:p>
          <a:endParaRPr lang="en-US"/>
        </a:p>
      </dgm:t>
    </dgm:pt>
    <dgm:pt modelId="{E4EC4A93-6B4C-46D5-9A33-91A82CD89DDC}" type="sibTrans" cxnId="{2238AE5C-FF82-4BEA-A68D-9091347251F2}">
      <dgm:prSet/>
      <dgm:spPr/>
      <dgm:t>
        <a:bodyPr/>
        <a:lstStyle/>
        <a:p>
          <a:endParaRPr lang="en-US"/>
        </a:p>
      </dgm:t>
    </dgm:pt>
    <dgm:pt modelId="{D9720D67-2E0F-42D2-B486-22518650FAD9}">
      <dgm:prSet phldrT="[Text]"/>
      <dgm:spPr/>
      <dgm:t>
        <a:bodyPr/>
        <a:lstStyle/>
        <a:p>
          <a:r>
            <a:rPr lang="en-US" dirty="0" smtClean="0"/>
            <a:t>Owner(s) buy back company stock from VC</a:t>
          </a:r>
          <a:endParaRPr lang="en-US" dirty="0"/>
        </a:p>
      </dgm:t>
    </dgm:pt>
    <dgm:pt modelId="{729D8A54-5D06-41DA-989C-021BB8C50B91}" type="parTrans" cxnId="{8CC5201D-8DBE-4527-B56A-96D361C13D96}">
      <dgm:prSet/>
      <dgm:spPr/>
      <dgm:t>
        <a:bodyPr/>
        <a:lstStyle/>
        <a:p>
          <a:endParaRPr lang="en-US"/>
        </a:p>
      </dgm:t>
    </dgm:pt>
    <dgm:pt modelId="{E227FCD3-9D38-46C3-86EF-E9833D48D2BC}" type="sibTrans" cxnId="{8CC5201D-8DBE-4527-B56A-96D361C13D96}">
      <dgm:prSet/>
      <dgm:spPr/>
      <dgm:t>
        <a:bodyPr/>
        <a:lstStyle/>
        <a:p>
          <a:endParaRPr lang="en-US"/>
        </a:p>
      </dgm:t>
    </dgm:pt>
    <dgm:pt modelId="{860A27E8-9388-42CB-8FA5-5CEF8999E357}" type="pres">
      <dgm:prSet presAssocID="{FC477CED-975E-4108-897F-97F5AFC4E5AC}" presName="Name0" presStyleCnt="0">
        <dgm:presLayoutVars>
          <dgm:dir/>
          <dgm:animLvl val="lvl"/>
          <dgm:resizeHandles val="exact"/>
        </dgm:presLayoutVars>
      </dgm:prSet>
      <dgm:spPr/>
      <dgm:t>
        <a:bodyPr/>
        <a:lstStyle/>
        <a:p>
          <a:endParaRPr lang="en-US"/>
        </a:p>
      </dgm:t>
    </dgm:pt>
    <dgm:pt modelId="{469C0E4A-565B-43D0-8F16-F6334C9458E7}" type="pres">
      <dgm:prSet presAssocID="{6A3CE9E1-45E4-41A3-9835-BE23AB687159}" presName="linNode" presStyleCnt="0"/>
      <dgm:spPr/>
    </dgm:pt>
    <dgm:pt modelId="{79F4103B-94F6-4AD6-8952-C4442F08F143}" type="pres">
      <dgm:prSet presAssocID="{6A3CE9E1-45E4-41A3-9835-BE23AB687159}" presName="parentText" presStyleLbl="node1" presStyleIdx="0" presStyleCnt="4">
        <dgm:presLayoutVars>
          <dgm:chMax val="1"/>
          <dgm:bulletEnabled val="1"/>
        </dgm:presLayoutVars>
      </dgm:prSet>
      <dgm:spPr/>
      <dgm:t>
        <a:bodyPr/>
        <a:lstStyle/>
        <a:p>
          <a:endParaRPr lang="en-US"/>
        </a:p>
      </dgm:t>
    </dgm:pt>
    <dgm:pt modelId="{BBF02027-9600-45FD-92A1-A3A88E0626DD}" type="pres">
      <dgm:prSet presAssocID="{6A3CE9E1-45E4-41A3-9835-BE23AB687159}" presName="descendantText" presStyleLbl="alignAccFollowNode1" presStyleIdx="0" presStyleCnt="4">
        <dgm:presLayoutVars>
          <dgm:bulletEnabled val="1"/>
        </dgm:presLayoutVars>
      </dgm:prSet>
      <dgm:spPr/>
      <dgm:t>
        <a:bodyPr/>
        <a:lstStyle/>
        <a:p>
          <a:endParaRPr lang="en-US"/>
        </a:p>
      </dgm:t>
    </dgm:pt>
    <dgm:pt modelId="{B97921FE-D2CD-4459-A32B-96869DAE0E60}" type="pres">
      <dgm:prSet presAssocID="{B850532C-1C77-4E70-960B-A9659BED0211}" presName="sp" presStyleCnt="0"/>
      <dgm:spPr/>
    </dgm:pt>
    <dgm:pt modelId="{3CE0D6AB-5AD4-444C-84D2-939DFD2E1E2D}" type="pres">
      <dgm:prSet presAssocID="{47213C73-BF1F-4FD1-94DE-5F5D06F76C77}" presName="linNode" presStyleCnt="0"/>
      <dgm:spPr/>
    </dgm:pt>
    <dgm:pt modelId="{0B24370B-C5A5-4A14-8D27-83D9F224B613}" type="pres">
      <dgm:prSet presAssocID="{47213C73-BF1F-4FD1-94DE-5F5D06F76C77}" presName="parentText" presStyleLbl="node1" presStyleIdx="1" presStyleCnt="4">
        <dgm:presLayoutVars>
          <dgm:chMax val="1"/>
          <dgm:bulletEnabled val="1"/>
        </dgm:presLayoutVars>
      </dgm:prSet>
      <dgm:spPr/>
      <dgm:t>
        <a:bodyPr/>
        <a:lstStyle/>
        <a:p>
          <a:endParaRPr lang="en-US"/>
        </a:p>
      </dgm:t>
    </dgm:pt>
    <dgm:pt modelId="{2799B1E2-98C8-4128-AD88-2094A7788090}" type="pres">
      <dgm:prSet presAssocID="{47213C73-BF1F-4FD1-94DE-5F5D06F76C77}" presName="descendantText" presStyleLbl="alignAccFollowNode1" presStyleIdx="1" presStyleCnt="4">
        <dgm:presLayoutVars>
          <dgm:bulletEnabled val="1"/>
        </dgm:presLayoutVars>
      </dgm:prSet>
      <dgm:spPr/>
      <dgm:t>
        <a:bodyPr/>
        <a:lstStyle/>
        <a:p>
          <a:endParaRPr lang="en-US"/>
        </a:p>
      </dgm:t>
    </dgm:pt>
    <dgm:pt modelId="{B88A2F29-57D4-4AFE-BB17-633C4EC3FC60}" type="pres">
      <dgm:prSet presAssocID="{1533BB10-C59B-439A-A80B-AA1A60FD0F2E}" presName="sp" presStyleCnt="0"/>
      <dgm:spPr/>
    </dgm:pt>
    <dgm:pt modelId="{6121F7E0-C2F8-4D4D-9AEB-C5E34E7F4C50}" type="pres">
      <dgm:prSet presAssocID="{563A5B3E-DBA5-45FF-B018-9E26301167DA}" presName="linNode" presStyleCnt="0"/>
      <dgm:spPr/>
    </dgm:pt>
    <dgm:pt modelId="{5E56C911-C8A0-42B2-BB70-6DCDD391D2E3}" type="pres">
      <dgm:prSet presAssocID="{563A5B3E-DBA5-45FF-B018-9E26301167DA}" presName="parentText" presStyleLbl="node1" presStyleIdx="2" presStyleCnt="4">
        <dgm:presLayoutVars>
          <dgm:chMax val="1"/>
          <dgm:bulletEnabled val="1"/>
        </dgm:presLayoutVars>
      </dgm:prSet>
      <dgm:spPr/>
      <dgm:t>
        <a:bodyPr/>
        <a:lstStyle/>
        <a:p>
          <a:endParaRPr lang="en-US"/>
        </a:p>
      </dgm:t>
    </dgm:pt>
    <dgm:pt modelId="{3490F373-EB29-4E41-AC8F-C60BA2764D97}" type="pres">
      <dgm:prSet presAssocID="{563A5B3E-DBA5-45FF-B018-9E26301167DA}" presName="descendantText" presStyleLbl="alignAccFollowNode1" presStyleIdx="2" presStyleCnt="4">
        <dgm:presLayoutVars>
          <dgm:bulletEnabled val="1"/>
        </dgm:presLayoutVars>
      </dgm:prSet>
      <dgm:spPr/>
      <dgm:t>
        <a:bodyPr/>
        <a:lstStyle/>
        <a:p>
          <a:endParaRPr lang="en-US"/>
        </a:p>
      </dgm:t>
    </dgm:pt>
    <dgm:pt modelId="{7827306B-769D-4420-9DBC-DB274B81A3CB}" type="pres">
      <dgm:prSet presAssocID="{C133B360-AA25-4EC8-ABA7-EFD3F1B98F68}" presName="sp" presStyleCnt="0"/>
      <dgm:spPr/>
    </dgm:pt>
    <dgm:pt modelId="{E15ADACB-57B0-4CDA-A5D1-DB8504CF30A5}" type="pres">
      <dgm:prSet presAssocID="{6C75A9FB-3282-420F-9524-DD9F08F8D697}" presName="linNode" presStyleCnt="0"/>
      <dgm:spPr/>
    </dgm:pt>
    <dgm:pt modelId="{37C5ECAC-E138-4086-B983-8A09FEBA2B3C}" type="pres">
      <dgm:prSet presAssocID="{6C75A9FB-3282-420F-9524-DD9F08F8D697}" presName="parentText" presStyleLbl="node1" presStyleIdx="3" presStyleCnt="4">
        <dgm:presLayoutVars>
          <dgm:chMax val="1"/>
          <dgm:bulletEnabled val="1"/>
        </dgm:presLayoutVars>
      </dgm:prSet>
      <dgm:spPr/>
      <dgm:t>
        <a:bodyPr/>
        <a:lstStyle/>
        <a:p>
          <a:endParaRPr lang="en-US"/>
        </a:p>
      </dgm:t>
    </dgm:pt>
    <dgm:pt modelId="{3B58E5B9-004D-4F1D-B3C5-BA651AC8C792}" type="pres">
      <dgm:prSet presAssocID="{6C75A9FB-3282-420F-9524-DD9F08F8D697}" presName="descendantText" presStyleLbl="alignAccFollowNode1" presStyleIdx="3" presStyleCnt="4">
        <dgm:presLayoutVars>
          <dgm:bulletEnabled val="1"/>
        </dgm:presLayoutVars>
      </dgm:prSet>
      <dgm:spPr/>
      <dgm:t>
        <a:bodyPr/>
        <a:lstStyle/>
        <a:p>
          <a:endParaRPr lang="en-US"/>
        </a:p>
      </dgm:t>
    </dgm:pt>
  </dgm:ptLst>
  <dgm:cxnLst>
    <dgm:cxn modelId="{CD4EFEA2-8233-49E1-A59D-C4026809800D}" type="presOf" srcId="{47213C73-BF1F-4FD1-94DE-5F5D06F76C77}" destId="{0B24370B-C5A5-4A14-8D27-83D9F224B613}" srcOrd="0" destOrd="0" presId="urn:microsoft.com/office/officeart/2005/8/layout/vList5"/>
    <dgm:cxn modelId="{3528CF50-9272-4263-BE24-C9E9AC7A53A8}" srcId="{47213C73-BF1F-4FD1-94DE-5F5D06F76C77}" destId="{6DD147EC-7B23-4BFC-9E37-65EBAE6AE055}" srcOrd="0" destOrd="0" parTransId="{CFC07648-0731-4AE0-800A-1F22D2063A5E}" sibTransId="{93974902-64C3-44A8-A03B-6B7FF751147B}"/>
    <dgm:cxn modelId="{0F5CB82C-F658-4532-AB3C-29D1AB2459C1}" type="presOf" srcId="{FC477CED-975E-4108-897F-97F5AFC4E5AC}" destId="{860A27E8-9388-42CB-8FA5-5CEF8999E357}" srcOrd="0" destOrd="0" presId="urn:microsoft.com/office/officeart/2005/8/layout/vList5"/>
    <dgm:cxn modelId="{391AB67D-C27C-4B7E-842E-828A783A13B1}" type="presOf" srcId="{D9720D67-2E0F-42D2-B486-22518650FAD9}" destId="{3B58E5B9-004D-4F1D-B3C5-BA651AC8C792}" srcOrd="0" destOrd="0" presId="urn:microsoft.com/office/officeart/2005/8/layout/vList5"/>
    <dgm:cxn modelId="{CFEF2563-073D-41D5-AE33-B71FFB2B473C}" type="presOf" srcId="{6DD147EC-7B23-4BFC-9E37-65EBAE6AE055}" destId="{2799B1E2-98C8-4128-AD88-2094A7788090}" srcOrd="0" destOrd="0" presId="urn:microsoft.com/office/officeart/2005/8/layout/vList5"/>
    <dgm:cxn modelId="{E0CA774D-B298-446D-B6E9-B31E997AAA1F}" type="presOf" srcId="{563A5B3E-DBA5-45FF-B018-9E26301167DA}" destId="{5E56C911-C8A0-42B2-BB70-6DCDD391D2E3}" srcOrd="0" destOrd="0" presId="urn:microsoft.com/office/officeart/2005/8/layout/vList5"/>
    <dgm:cxn modelId="{32D4697C-B96A-4BD7-B9B8-EB991F3581BB}" srcId="{563A5B3E-DBA5-45FF-B018-9E26301167DA}" destId="{4CBED189-BD13-49BF-8A71-DE1F49B82EF3}" srcOrd="0" destOrd="0" parTransId="{13095BE2-005F-4C12-99DB-78A091013C15}" sibTransId="{98B93426-DD6A-4965-A666-8CDFE5E44659}"/>
    <dgm:cxn modelId="{8CC5201D-8DBE-4527-B56A-96D361C13D96}" srcId="{6C75A9FB-3282-420F-9524-DD9F08F8D697}" destId="{D9720D67-2E0F-42D2-B486-22518650FAD9}" srcOrd="0" destOrd="0" parTransId="{729D8A54-5D06-41DA-989C-021BB8C50B91}" sibTransId="{E227FCD3-9D38-46C3-86EF-E9833D48D2BC}"/>
    <dgm:cxn modelId="{20EF9560-0E82-4761-A251-7699A1AB129D}" type="presOf" srcId="{6C75A9FB-3282-420F-9524-DD9F08F8D697}" destId="{37C5ECAC-E138-4086-B983-8A09FEBA2B3C}" srcOrd="0" destOrd="0" presId="urn:microsoft.com/office/officeart/2005/8/layout/vList5"/>
    <dgm:cxn modelId="{2BE93BF5-E995-41F1-A985-34F703F96F68}" type="presOf" srcId="{4CBED189-BD13-49BF-8A71-DE1F49B82EF3}" destId="{3490F373-EB29-4E41-AC8F-C60BA2764D97}" srcOrd="0" destOrd="0" presId="urn:microsoft.com/office/officeart/2005/8/layout/vList5"/>
    <dgm:cxn modelId="{9EB1FDBC-789F-4781-99CC-B65B0A84E1E3}" srcId="{FC477CED-975E-4108-897F-97F5AFC4E5AC}" destId="{47213C73-BF1F-4FD1-94DE-5F5D06F76C77}" srcOrd="1" destOrd="0" parTransId="{26E3AE2B-F161-4D4A-996C-3717E5DADD74}" sibTransId="{1533BB10-C59B-439A-A80B-AA1A60FD0F2E}"/>
    <dgm:cxn modelId="{3B19B1C7-DB02-48CB-9E70-C8C1472DAA35}" type="presOf" srcId="{6A3CE9E1-45E4-41A3-9835-BE23AB687159}" destId="{79F4103B-94F6-4AD6-8952-C4442F08F143}" srcOrd="0" destOrd="0" presId="urn:microsoft.com/office/officeart/2005/8/layout/vList5"/>
    <dgm:cxn modelId="{26C8B13F-17E9-4002-8F55-9ACA11FF3E0C}" type="presOf" srcId="{9CCBA947-36C3-42D2-8C63-A0002B8C5E6A}" destId="{BBF02027-9600-45FD-92A1-A3A88E0626DD}" srcOrd="0" destOrd="0" presId="urn:microsoft.com/office/officeart/2005/8/layout/vList5"/>
    <dgm:cxn modelId="{98EC9C6A-C5DD-4A14-A6F9-939DC3F413A3}" srcId="{6A3CE9E1-45E4-41A3-9835-BE23AB687159}" destId="{9CCBA947-36C3-42D2-8C63-A0002B8C5E6A}" srcOrd="0" destOrd="0" parTransId="{D0D4EAC1-6901-4B01-BF9A-FDCBB2CF1FBF}" sibTransId="{74D1E035-29BF-4288-8567-79B100231DF6}"/>
    <dgm:cxn modelId="{CDC0BF59-29A5-4A41-9BA3-03CFD89813AD}" srcId="{FC477CED-975E-4108-897F-97F5AFC4E5AC}" destId="{563A5B3E-DBA5-45FF-B018-9E26301167DA}" srcOrd="2" destOrd="0" parTransId="{3A7A9A4D-C5EF-4EAA-8CFA-994B26619F47}" sibTransId="{C133B360-AA25-4EC8-ABA7-EFD3F1B98F68}"/>
    <dgm:cxn modelId="{2238AE5C-FF82-4BEA-A68D-9091347251F2}" srcId="{FC477CED-975E-4108-897F-97F5AFC4E5AC}" destId="{6C75A9FB-3282-420F-9524-DD9F08F8D697}" srcOrd="3" destOrd="0" parTransId="{45292439-5B32-4B55-A44C-15C9C53A9F11}" sibTransId="{E4EC4A93-6B4C-46D5-9A33-91A82CD89DDC}"/>
    <dgm:cxn modelId="{8972A0E2-B49A-472A-AF09-B6EB298DCAB1}" srcId="{FC477CED-975E-4108-897F-97F5AFC4E5AC}" destId="{6A3CE9E1-45E4-41A3-9835-BE23AB687159}" srcOrd="0" destOrd="0" parTransId="{40F24744-BE24-40F2-9AB3-4C65C88769E3}" sibTransId="{B850532C-1C77-4E70-960B-A9659BED0211}"/>
    <dgm:cxn modelId="{D41CC541-7BE6-418C-8BBB-57B8D93DBE61}" type="presParOf" srcId="{860A27E8-9388-42CB-8FA5-5CEF8999E357}" destId="{469C0E4A-565B-43D0-8F16-F6334C9458E7}" srcOrd="0" destOrd="0" presId="urn:microsoft.com/office/officeart/2005/8/layout/vList5"/>
    <dgm:cxn modelId="{3794B76D-C211-47AF-8AA7-92DC63FF3CC2}" type="presParOf" srcId="{469C0E4A-565B-43D0-8F16-F6334C9458E7}" destId="{79F4103B-94F6-4AD6-8952-C4442F08F143}" srcOrd="0" destOrd="0" presId="urn:microsoft.com/office/officeart/2005/8/layout/vList5"/>
    <dgm:cxn modelId="{5E780657-0850-418E-8799-F616BEEA619F}" type="presParOf" srcId="{469C0E4A-565B-43D0-8F16-F6334C9458E7}" destId="{BBF02027-9600-45FD-92A1-A3A88E0626DD}" srcOrd="1" destOrd="0" presId="urn:microsoft.com/office/officeart/2005/8/layout/vList5"/>
    <dgm:cxn modelId="{E887C3EC-0B35-4C2F-815E-10D3B3B69E63}" type="presParOf" srcId="{860A27E8-9388-42CB-8FA5-5CEF8999E357}" destId="{B97921FE-D2CD-4459-A32B-96869DAE0E60}" srcOrd="1" destOrd="0" presId="urn:microsoft.com/office/officeart/2005/8/layout/vList5"/>
    <dgm:cxn modelId="{008D089A-CD86-4F8A-94DB-35908E1C453B}" type="presParOf" srcId="{860A27E8-9388-42CB-8FA5-5CEF8999E357}" destId="{3CE0D6AB-5AD4-444C-84D2-939DFD2E1E2D}" srcOrd="2" destOrd="0" presId="urn:microsoft.com/office/officeart/2005/8/layout/vList5"/>
    <dgm:cxn modelId="{11F15073-EC0C-4BEB-8343-2C879ABE5D2E}" type="presParOf" srcId="{3CE0D6AB-5AD4-444C-84D2-939DFD2E1E2D}" destId="{0B24370B-C5A5-4A14-8D27-83D9F224B613}" srcOrd="0" destOrd="0" presId="urn:microsoft.com/office/officeart/2005/8/layout/vList5"/>
    <dgm:cxn modelId="{E2979D02-3FF8-460D-A1A7-BCD883B8A021}" type="presParOf" srcId="{3CE0D6AB-5AD4-444C-84D2-939DFD2E1E2D}" destId="{2799B1E2-98C8-4128-AD88-2094A7788090}" srcOrd="1" destOrd="0" presId="urn:microsoft.com/office/officeart/2005/8/layout/vList5"/>
    <dgm:cxn modelId="{54483098-A900-4300-9386-B1C3B38B29D0}" type="presParOf" srcId="{860A27E8-9388-42CB-8FA5-5CEF8999E357}" destId="{B88A2F29-57D4-4AFE-BB17-633C4EC3FC60}" srcOrd="3" destOrd="0" presId="urn:microsoft.com/office/officeart/2005/8/layout/vList5"/>
    <dgm:cxn modelId="{16B43B2C-3C99-4323-99BE-565056257E03}" type="presParOf" srcId="{860A27E8-9388-42CB-8FA5-5CEF8999E357}" destId="{6121F7E0-C2F8-4D4D-9AEB-C5E34E7F4C50}" srcOrd="4" destOrd="0" presId="urn:microsoft.com/office/officeart/2005/8/layout/vList5"/>
    <dgm:cxn modelId="{9EF2CB9A-29EF-459A-8A67-8511C2083B33}" type="presParOf" srcId="{6121F7E0-C2F8-4D4D-9AEB-C5E34E7F4C50}" destId="{5E56C911-C8A0-42B2-BB70-6DCDD391D2E3}" srcOrd="0" destOrd="0" presId="urn:microsoft.com/office/officeart/2005/8/layout/vList5"/>
    <dgm:cxn modelId="{47BABEA6-3EC4-44B0-B7C7-8B09EB6E16BE}" type="presParOf" srcId="{6121F7E0-C2F8-4D4D-9AEB-C5E34E7F4C50}" destId="{3490F373-EB29-4E41-AC8F-C60BA2764D97}" srcOrd="1" destOrd="0" presId="urn:microsoft.com/office/officeart/2005/8/layout/vList5"/>
    <dgm:cxn modelId="{BD7BE569-615D-42DB-8145-6F35ADCFFC03}" type="presParOf" srcId="{860A27E8-9388-42CB-8FA5-5CEF8999E357}" destId="{7827306B-769D-4420-9DBC-DB274B81A3CB}" srcOrd="5" destOrd="0" presId="urn:microsoft.com/office/officeart/2005/8/layout/vList5"/>
    <dgm:cxn modelId="{E6A29F81-2C8E-4B86-9491-95CF4AC3193C}" type="presParOf" srcId="{860A27E8-9388-42CB-8FA5-5CEF8999E357}" destId="{E15ADACB-57B0-4CDA-A5D1-DB8504CF30A5}" srcOrd="6" destOrd="0" presId="urn:microsoft.com/office/officeart/2005/8/layout/vList5"/>
    <dgm:cxn modelId="{6FAACF77-E2A4-4071-AC0C-0C7210867E5C}" type="presParOf" srcId="{E15ADACB-57B0-4CDA-A5D1-DB8504CF30A5}" destId="{37C5ECAC-E138-4086-B983-8A09FEBA2B3C}" srcOrd="0" destOrd="0" presId="urn:microsoft.com/office/officeart/2005/8/layout/vList5"/>
    <dgm:cxn modelId="{C6CA2269-5872-46D0-938D-81DDD8F51910}" type="presParOf" srcId="{E15ADACB-57B0-4CDA-A5D1-DB8504CF30A5}" destId="{3B58E5B9-004D-4F1D-B3C5-BA651AC8C792}"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74F777F-37B6-4511-9791-888BBC418EF6}" type="doc">
      <dgm:prSet loTypeId="urn:microsoft.com/office/officeart/2005/8/layout/cycle4#1" loCatId="relationship" qsTypeId="urn:microsoft.com/office/officeart/2005/8/quickstyle/simple1" qsCatId="simple" csTypeId="urn:microsoft.com/office/officeart/2005/8/colors/colorful4" csCatId="colorful" phldr="1"/>
      <dgm:spPr/>
      <dgm:t>
        <a:bodyPr/>
        <a:lstStyle/>
        <a:p>
          <a:endParaRPr lang="en-US"/>
        </a:p>
      </dgm:t>
    </dgm:pt>
    <dgm:pt modelId="{DC52F186-7CCD-4BFB-A7F4-FC2033FC49C9}">
      <dgm:prSet phldrT="[Text]"/>
      <dgm:spPr/>
      <dgm:t>
        <a:bodyPr/>
        <a:lstStyle/>
        <a:p>
          <a:r>
            <a:rPr lang="en-US" dirty="0" smtClean="0"/>
            <a:t>Financial</a:t>
          </a:r>
        </a:p>
        <a:p>
          <a:r>
            <a:rPr lang="en-US" dirty="0" smtClean="0"/>
            <a:t>Institutions</a:t>
          </a:r>
          <a:endParaRPr lang="en-US" dirty="0"/>
        </a:p>
      </dgm:t>
    </dgm:pt>
    <dgm:pt modelId="{835B1FC1-6802-4EA3-8E9C-152A8C247123}" type="parTrans" cxnId="{92A48960-05B4-4FFF-9381-D7AF66EDB273}">
      <dgm:prSet/>
      <dgm:spPr/>
      <dgm:t>
        <a:bodyPr/>
        <a:lstStyle/>
        <a:p>
          <a:endParaRPr lang="en-US"/>
        </a:p>
      </dgm:t>
    </dgm:pt>
    <dgm:pt modelId="{9EA7BF91-44C4-4D8D-8A1F-920937B54AA4}" type="sibTrans" cxnId="{92A48960-05B4-4FFF-9381-D7AF66EDB273}">
      <dgm:prSet/>
      <dgm:spPr/>
      <dgm:t>
        <a:bodyPr/>
        <a:lstStyle/>
        <a:p>
          <a:endParaRPr lang="en-US"/>
        </a:p>
      </dgm:t>
    </dgm:pt>
    <dgm:pt modelId="{B05B9D66-622D-4AA3-85F6-D232448D7B5A}">
      <dgm:prSet phldrT="[Text]"/>
      <dgm:spPr/>
      <dgm:t>
        <a:bodyPr/>
        <a:lstStyle/>
        <a:p>
          <a:r>
            <a:rPr lang="en-US" dirty="0" smtClean="0"/>
            <a:t>Missing Elements</a:t>
          </a:r>
          <a:endParaRPr lang="en-US" dirty="0"/>
        </a:p>
      </dgm:t>
    </dgm:pt>
    <dgm:pt modelId="{DC8CDFD5-1947-4AE4-B164-ED77FD5D07AF}" type="parTrans" cxnId="{126C6B71-4FAE-41F6-9D5B-4169F85648DE}">
      <dgm:prSet/>
      <dgm:spPr/>
      <dgm:t>
        <a:bodyPr/>
        <a:lstStyle/>
        <a:p>
          <a:endParaRPr lang="en-US"/>
        </a:p>
      </dgm:t>
    </dgm:pt>
    <dgm:pt modelId="{2A39291C-C26F-4D71-8B39-39C510A87A23}" type="sibTrans" cxnId="{126C6B71-4FAE-41F6-9D5B-4169F85648DE}">
      <dgm:prSet/>
      <dgm:spPr/>
      <dgm:t>
        <a:bodyPr/>
        <a:lstStyle/>
        <a:p>
          <a:endParaRPr lang="en-US"/>
        </a:p>
      </dgm:t>
    </dgm:pt>
    <dgm:pt modelId="{54EC4AC7-558C-4498-918F-60259E239021}">
      <dgm:prSet phldrT="[Text]" custT="1"/>
      <dgm:spPr/>
      <dgm:t>
        <a:bodyPr/>
        <a:lstStyle/>
        <a:p>
          <a:r>
            <a:rPr lang="en-US" sz="1200" b="1" dirty="0" smtClean="0"/>
            <a:t>INCUBATORS</a:t>
          </a:r>
          <a:endParaRPr lang="en-US" sz="900" dirty="0"/>
        </a:p>
      </dgm:t>
    </dgm:pt>
    <dgm:pt modelId="{F8AF3337-8A83-41ED-B2E1-21B0E77986F7}" type="parTrans" cxnId="{ACD41849-1693-43A7-BA5A-BCB5D0BD8C2C}">
      <dgm:prSet/>
      <dgm:spPr/>
      <dgm:t>
        <a:bodyPr/>
        <a:lstStyle/>
        <a:p>
          <a:endParaRPr lang="en-US"/>
        </a:p>
      </dgm:t>
    </dgm:pt>
    <dgm:pt modelId="{73E55BAC-4218-435D-8434-12411C9E669C}" type="sibTrans" cxnId="{ACD41849-1693-43A7-BA5A-BCB5D0BD8C2C}">
      <dgm:prSet/>
      <dgm:spPr/>
      <dgm:t>
        <a:bodyPr/>
        <a:lstStyle/>
        <a:p>
          <a:endParaRPr lang="en-US"/>
        </a:p>
      </dgm:t>
    </dgm:pt>
    <dgm:pt modelId="{7DD6E7EE-8281-4B91-900B-39489D882583}">
      <dgm:prSet phldrT="[Text]"/>
      <dgm:spPr/>
      <dgm:t>
        <a:bodyPr/>
        <a:lstStyle/>
        <a:p>
          <a:r>
            <a:rPr lang="en-US" dirty="0" smtClean="0"/>
            <a:t>Portfolio Companies/ SME Sectors</a:t>
          </a:r>
          <a:endParaRPr lang="en-US" dirty="0"/>
        </a:p>
      </dgm:t>
    </dgm:pt>
    <dgm:pt modelId="{9FB8F4F4-BF42-47CF-8D93-BB4881933E4E}" type="parTrans" cxnId="{2E2E5D8D-D79B-4246-AE02-4D5B2AE9225E}">
      <dgm:prSet/>
      <dgm:spPr/>
      <dgm:t>
        <a:bodyPr/>
        <a:lstStyle/>
        <a:p>
          <a:endParaRPr lang="en-US"/>
        </a:p>
      </dgm:t>
    </dgm:pt>
    <dgm:pt modelId="{738BA234-A40D-4DE1-8E35-C45AAC330671}" type="sibTrans" cxnId="{2E2E5D8D-D79B-4246-AE02-4D5B2AE9225E}">
      <dgm:prSet/>
      <dgm:spPr/>
      <dgm:t>
        <a:bodyPr/>
        <a:lstStyle/>
        <a:p>
          <a:endParaRPr lang="en-US"/>
        </a:p>
      </dgm:t>
    </dgm:pt>
    <dgm:pt modelId="{71AA8E2E-7367-4C1C-A83E-E6B18806C9FC}">
      <dgm:prSet phldrT="[Text]"/>
      <dgm:spPr/>
      <dgm:t>
        <a:bodyPr/>
        <a:lstStyle/>
        <a:p>
          <a:r>
            <a:rPr lang="en-US" dirty="0" smtClean="0"/>
            <a:t>Target Markets</a:t>
          </a:r>
          <a:endParaRPr lang="en-US" dirty="0"/>
        </a:p>
      </dgm:t>
    </dgm:pt>
    <dgm:pt modelId="{C81C282F-2DF8-45CF-8834-469A868DADCE}" type="parTrans" cxnId="{42044AFB-0249-49C7-953C-9A7F83BCD45C}">
      <dgm:prSet/>
      <dgm:spPr/>
      <dgm:t>
        <a:bodyPr/>
        <a:lstStyle/>
        <a:p>
          <a:endParaRPr lang="en-US"/>
        </a:p>
      </dgm:t>
    </dgm:pt>
    <dgm:pt modelId="{7FCD5418-CDA8-45F0-861A-AEED9E4F893A}" type="sibTrans" cxnId="{42044AFB-0249-49C7-953C-9A7F83BCD45C}">
      <dgm:prSet/>
      <dgm:spPr/>
      <dgm:t>
        <a:bodyPr/>
        <a:lstStyle/>
        <a:p>
          <a:endParaRPr lang="en-US"/>
        </a:p>
      </dgm:t>
    </dgm:pt>
    <dgm:pt modelId="{F6A1E5AF-FCCA-4828-8336-749B6FF5EF7E}">
      <dgm:prSet phldrT="[Text]" custT="1"/>
      <dgm:spPr/>
      <dgm:t>
        <a:bodyPr/>
        <a:lstStyle/>
        <a:p>
          <a:r>
            <a:rPr lang="en-US" sz="1400" b="1" dirty="0" smtClean="0">
              <a:latin typeface="Calibri" pitchFamily="34" charset="0"/>
              <a:cs typeface="Calibri" pitchFamily="34" charset="0"/>
            </a:rPr>
            <a:t>CARICOM - $800 M</a:t>
          </a:r>
          <a:endParaRPr lang="en-US" sz="1400" b="1" dirty="0">
            <a:latin typeface="Calibri" pitchFamily="34" charset="0"/>
            <a:cs typeface="Calibri" pitchFamily="34" charset="0"/>
          </a:endParaRPr>
        </a:p>
      </dgm:t>
    </dgm:pt>
    <dgm:pt modelId="{C6F55B37-C028-4B4E-976E-87FECEF9BF67}" type="parTrans" cxnId="{608BCC0E-4A58-4260-8651-B830CE2AEB36}">
      <dgm:prSet/>
      <dgm:spPr/>
      <dgm:t>
        <a:bodyPr/>
        <a:lstStyle/>
        <a:p>
          <a:endParaRPr lang="en-US"/>
        </a:p>
      </dgm:t>
    </dgm:pt>
    <dgm:pt modelId="{40041920-45CB-4FE7-9D97-2445877CBBB9}" type="sibTrans" cxnId="{608BCC0E-4A58-4260-8651-B830CE2AEB36}">
      <dgm:prSet/>
      <dgm:spPr/>
      <dgm:t>
        <a:bodyPr/>
        <a:lstStyle/>
        <a:p>
          <a:endParaRPr lang="en-US"/>
        </a:p>
      </dgm:t>
    </dgm:pt>
    <dgm:pt modelId="{59425E27-0D84-482A-9600-935EC57739E7}">
      <dgm:prSet phldrT="[Text]" custT="1"/>
      <dgm:spPr/>
      <dgm:t>
        <a:bodyPr/>
        <a:lstStyle/>
        <a:p>
          <a:r>
            <a:rPr lang="en-US" sz="1200" b="1" dirty="0" smtClean="0">
              <a:latin typeface="Calibri" pitchFamily="34" charset="0"/>
              <a:cs typeface="Calibri" pitchFamily="34" charset="0"/>
            </a:rPr>
            <a:t>GOVT GRANTS</a:t>
          </a:r>
          <a:endParaRPr lang="en-US" sz="1200" b="1" dirty="0">
            <a:latin typeface="Calibri" pitchFamily="34" charset="0"/>
            <a:cs typeface="Calibri" pitchFamily="34" charset="0"/>
          </a:endParaRPr>
        </a:p>
      </dgm:t>
    </dgm:pt>
    <dgm:pt modelId="{EAA61751-B1C2-41E0-9B7A-CA01DDFDBFE2}" type="parTrans" cxnId="{8E745F7B-07AD-47F7-80ED-BAD8E673A68C}">
      <dgm:prSet/>
      <dgm:spPr/>
      <dgm:t>
        <a:bodyPr/>
        <a:lstStyle/>
        <a:p>
          <a:endParaRPr lang="en-US"/>
        </a:p>
      </dgm:t>
    </dgm:pt>
    <dgm:pt modelId="{A5633903-7B23-46F7-AE9F-590A5D92E25B}" type="sibTrans" cxnId="{8E745F7B-07AD-47F7-80ED-BAD8E673A68C}">
      <dgm:prSet/>
      <dgm:spPr/>
      <dgm:t>
        <a:bodyPr/>
        <a:lstStyle/>
        <a:p>
          <a:endParaRPr lang="en-US"/>
        </a:p>
      </dgm:t>
    </dgm:pt>
    <dgm:pt modelId="{03E94779-383B-4DAB-8BFE-28E932100360}">
      <dgm:prSet custT="1"/>
      <dgm:spPr/>
      <dgm:t>
        <a:bodyPr/>
        <a:lstStyle/>
        <a:p>
          <a:r>
            <a:rPr lang="en-US" sz="1200" b="1" dirty="0" smtClean="0">
              <a:latin typeface="Calibri" pitchFamily="34" charset="0"/>
              <a:cs typeface="Calibri" pitchFamily="34" charset="0"/>
            </a:rPr>
            <a:t>TOBAGO VCEFL – SEED &amp; EARLY STAGE INVESTMENTS</a:t>
          </a:r>
        </a:p>
      </dgm:t>
    </dgm:pt>
    <dgm:pt modelId="{71B5C537-390E-4ABF-B364-E36BF0F041EB}" type="parTrans" cxnId="{BB2357F0-F2A9-41D8-8797-1FB058D8D3EE}">
      <dgm:prSet/>
      <dgm:spPr/>
      <dgm:t>
        <a:bodyPr/>
        <a:lstStyle/>
        <a:p>
          <a:endParaRPr lang="en-US"/>
        </a:p>
      </dgm:t>
    </dgm:pt>
    <dgm:pt modelId="{31F3EAEE-6209-4A76-B27B-CAC9138FD8D5}" type="sibTrans" cxnId="{BB2357F0-F2A9-41D8-8797-1FB058D8D3EE}">
      <dgm:prSet/>
      <dgm:spPr/>
      <dgm:t>
        <a:bodyPr/>
        <a:lstStyle/>
        <a:p>
          <a:endParaRPr lang="en-US"/>
        </a:p>
      </dgm:t>
    </dgm:pt>
    <dgm:pt modelId="{77C4B324-059A-4493-846A-17867FA77D4D}">
      <dgm:prSet custT="1"/>
      <dgm:spPr/>
      <dgm:t>
        <a:bodyPr/>
        <a:lstStyle/>
        <a:p>
          <a:r>
            <a:rPr lang="en-US" sz="1200" b="1" dirty="0" smtClean="0">
              <a:latin typeface="Calibri" pitchFamily="34" charset="0"/>
              <a:cs typeface="Calibri" pitchFamily="34" charset="0"/>
            </a:rPr>
            <a:t>CREDIT UNION</a:t>
          </a:r>
        </a:p>
      </dgm:t>
    </dgm:pt>
    <dgm:pt modelId="{1A9F5148-BC06-4006-AC1A-B2A32DFB568B}" type="parTrans" cxnId="{60776D24-0616-474F-B058-4E5E9E11C00B}">
      <dgm:prSet/>
      <dgm:spPr/>
      <dgm:t>
        <a:bodyPr/>
        <a:lstStyle/>
        <a:p>
          <a:endParaRPr lang="en-US"/>
        </a:p>
      </dgm:t>
    </dgm:pt>
    <dgm:pt modelId="{6402439E-FCF8-4E3A-96F7-DA13733370B4}" type="sibTrans" cxnId="{60776D24-0616-474F-B058-4E5E9E11C00B}">
      <dgm:prSet/>
      <dgm:spPr/>
      <dgm:t>
        <a:bodyPr/>
        <a:lstStyle/>
        <a:p>
          <a:endParaRPr lang="en-US"/>
        </a:p>
      </dgm:t>
    </dgm:pt>
    <dgm:pt modelId="{EDE6B4DD-3BCE-481F-AF3A-D4EC8EAFBDE8}">
      <dgm:prSet custT="1"/>
      <dgm:spPr/>
      <dgm:t>
        <a:bodyPr/>
        <a:lstStyle/>
        <a:p>
          <a:r>
            <a:rPr lang="en-US" sz="1200" b="1" dirty="0" smtClean="0">
              <a:latin typeface="Calibri" pitchFamily="34" charset="0"/>
              <a:cs typeface="Calibri" pitchFamily="34" charset="0"/>
            </a:rPr>
            <a:t>BANKS</a:t>
          </a:r>
          <a:endParaRPr lang="en-US" sz="1200" b="1" dirty="0">
            <a:latin typeface="Calibri" pitchFamily="34" charset="0"/>
            <a:cs typeface="Calibri" pitchFamily="34" charset="0"/>
          </a:endParaRPr>
        </a:p>
      </dgm:t>
    </dgm:pt>
    <dgm:pt modelId="{C9888E18-AF33-4E16-A84D-7826C9909999}" type="parTrans" cxnId="{AB22048A-420B-409B-BC04-D76C8731341F}">
      <dgm:prSet/>
      <dgm:spPr/>
      <dgm:t>
        <a:bodyPr/>
        <a:lstStyle/>
        <a:p>
          <a:endParaRPr lang="en-US"/>
        </a:p>
      </dgm:t>
    </dgm:pt>
    <dgm:pt modelId="{812034A7-7433-4AD6-B76F-F3C1FB08108D}" type="sibTrans" cxnId="{AB22048A-420B-409B-BC04-D76C8731341F}">
      <dgm:prSet/>
      <dgm:spPr/>
      <dgm:t>
        <a:bodyPr/>
        <a:lstStyle/>
        <a:p>
          <a:endParaRPr lang="en-US"/>
        </a:p>
      </dgm:t>
    </dgm:pt>
    <dgm:pt modelId="{69510CDB-E093-4028-BC86-6462935530D9}">
      <dgm:prSet custT="1"/>
      <dgm:spPr/>
      <dgm:t>
        <a:bodyPr/>
        <a:lstStyle/>
        <a:p>
          <a:r>
            <a:rPr lang="en-US" sz="1200" b="1" dirty="0" smtClean="0"/>
            <a:t>ENTREPRENEURIAL DEVELOPMENT</a:t>
          </a:r>
        </a:p>
      </dgm:t>
    </dgm:pt>
    <dgm:pt modelId="{022C574A-7793-4331-B4B7-8BDDD1EA90CC}" type="parTrans" cxnId="{848977D2-9489-416C-9309-F764013EA99C}">
      <dgm:prSet/>
      <dgm:spPr/>
      <dgm:t>
        <a:bodyPr/>
        <a:lstStyle/>
        <a:p>
          <a:endParaRPr lang="en-US"/>
        </a:p>
      </dgm:t>
    </dgm:pt>
    <dgm:pt modelId="{FB93D839-3927-4A3E-8AB2-DA77AB14D3DA}" type="sibTrans" cxnId="{848977D2-9489-416C-9309-F764013EA99C}">
      <dgm:prSet/>
      <dgm:spPr/>
      <dgm:t>
        <a:bodyPr/>
        <a:lstStyle/>
        <a:p>
          <a:endParaRPr lang="en-US"/>
        </a:p>
      </dgm:t>
    </dgm:pt>
    <dgm:pt modelId="{06DCA7C6-D64D-4BCF-9481-6C72DD757BA5}">
      <dgm:prSet custT="1"/>
      <dgm:spPr/>
      <dgm:t>
        <a:bodyPr/>
        <a:lstStyle/>
        <a:p>
          <a:r>
            <a:rPr lang="en-US" sz="1200" b="1" dirty="0" smtClean="0"/>
            <a:t>RESEARCH &amp; DEVELOPMENT</a:t>
          </a:r>
        </a:p>
      </dgm:t>
    </dgm:pt>
    <dgm:pt modelId="{598881F1-8B83-4ADC-99D5-5723A5DDA5AC}" type="parTrans" cxnId="{737A046E-39A2-432B-A4AC-121FC9BF51BE}">
      <dgm:prSet/>
      <dgm:spPr/>
      <dgm:t>
        <a:bodyPr/>
        <a:lstStyle/>
        <a:p>
          <a:endParaRPr lang="en-US"/>
        </a:p>
      </dgm:t>
    </dgm:pt>
    <dgm:pt modelId="{528535B0-1D67-420E-83C0-87DD66D94AAA}" type="sibTrans" cxnId="{737A046E-39A2-432B-A4AC-121FC9BF51BE}">
      <dgm:prSet/>
      <dgm:spPr/>
      <dgm:t>
        <a:bodyPr/>
        <a:lstStyle/>
        <a:p>
          <a:endParaRPr lang="en-US"/>
        </a:p>
      </dgm:t>
    </dgm:pt>
    <dgm:pt modelId="{8D12288D-2710-4AC9-857B-8A78094FC0A5}">
      <dgm:prSet custT="1"/>
      <dgm:spPr/>
      <dgm:t>
        <a:bodyPr/>
        <a:lstStyle/>
        <a:p>
          <a:r>
            <a:rPr lang="en-US" sz="1200" b="1" dirty="0" smtClean="0"/>
            <a:t>SECTOR BUSINESS DEVELOPMENT</a:t>
          </a:r>
        </a:p>
      </dgm:t>
    </dgm:pt>
    <dgm:pt modelId="{6713C524-4696-474B-AF84-FEA217C67941}" type="parTrans" cxnId="{F4C4C85F-95BE-4053-A4B3-7082B72C798D}">
      <dgm:prSet/>
      <dgm:spPr/>
      <dgm:t>
        <a:bodyPr/>
        <a:lstStyle/>
        <a:p>
          <a:endParaRPr lang="en-US"/>
        </a:p>
      </dgm:t>
    </dgm:pt>
    <dgm:pt modelId="{891E1630-E13C-4E45-B030-004DA62E79EC}" type="sibTrans" cxnId="{F4C4C85F-95BE-4053-A4B3-7082B72C798D}">
      <dgm:prSet/>
      <dgm:spPr/>
      <dgm:t>
        <a:bodyPr/>
        <a:lstStyle/>
        <a:p>
          <a:endParaRPr lang="en-US"/>
        </a:p>
      </dgm:t>
    </dgm:pt>
    <dgm:pt modelId="{D86C814C-2480-4257-A26F-C82BA91EF353}">
      <dgm:prSet custT="1"/>
      <dgm:spPr/>
      <dgm:t>
        <a:bodyPr/>
        <a:lstStyle/>
        <a:p>
          <a:r>
            <a:rPr lang="en-US" sz="1200" b="1" dirty="0" smtClean="0"/>
            <a:t>PRIVATE EQUITY</a:t>
          </a:r>
        </a:p>
      </dgm:t>
    </dgm:pt>
    <dgm:pt modelId="{EADADBF4-15BE-4896-881E-B4591DEE44D5}" type="parTrans" cxnId="{78A00A09-CDCC-4D3B-9F57-C86B0892DCE6}">
      <dgm:prSet/>
      <dgm:spPr/>
      <dgm:t>
        <a:bodyPr/>
        <a:lstStyle/>
        <a:p>
          <a:endParaRPr lang="en-US"/>
        </a:p>
      </dgm:t>
    </dgm:pt>
    <dgm:pt modelId="{1AE29FB8-E58E-4712-8DF4-916A1D526123}" type="sibTrans" cxnId="{78A00A09-CDCC-4D3B-9F57-C86B0892DCE6}">
      <dgm:prSet/>
      <dgm:spPr/>
      <dgm:t>
        <a:bodyPr/>
        <a:lstStyle/>
        <a:p>
          <a:endParaRPr lang="en-US"/>
        </a:p>
      </dgm:t>
    </dgm:pt>
    <dgm:pt modelId="{7EDDDB60-7893-449C-A14C-5C1C2A6C054B}">
      <dgm:prSet custT="1"/>
      <dgm:spPr/>
      <dgm:t>
        <a:bodyPr/>
        <a:lstStyle/>
        <a:p>
          <a:r>
            <a:rPr lang="en-US" sz="1200" b="1" dirty="0" smtClean="0"/>
            <a:t>PROJECT FINANCING</a:t>
          </a:r>
        </a:p>
      </dgm:t>
    </dgm:pt>
    <dgm:pt modelId="{F8742A5D-EB0F-4A58-9FC0-C390A47DBC0E}" type="parTrans" cxnId="{0A5B2D21-CD07-4724-A3CB-4BA8E189D44C}">
      <dgm:prSet/>
      <dgm:spPr/>
      <dgm:t>
        <a:bodyPr/>
        <a:lstStyle/>
        <a:p>
          <a:endParaRPr lang="en-US"/>
        </a:p>
      </dgm:t>
    </dgm:pt>
    <dgm:pt modelId="{52E5A12D-4821-4E97-9D8C-BF0DB5537358}" type="sibTrans" cxnId="{0A5B2D21-CD07-4724-A3CB-4BA8E189D44C}">
      <dgm:prSet/>
      <dgm:spPr/>
      <dgm:t>
        <a:bodyPr/>
        <a:lstStyle/>
        <a:p>
          <a:endParaRPr lang="en-US"/>
        </a:p>
      </dgm:t>
    </dgm:pt>
    <dgm:pt modelId="{5A69BC06-6FE1-4898-87AB-050CC37E52C4}">
      <dgm:prSet phldrT="[Text]" custT="1"/>
      <dgm:spPr/>
      <dgm:t>
        <a:bodyPr/>
        <a:lstStyle/>
        <a:p>
          <a:r>
            <a:rPr lang="en-US" sz="1400" b="1" dirty="0" smtClean="0">
              <a:latin typeface="Calibri" pitchFamily="34" charset="0"/>
              <a:cs typeface="Calibri" pitchFamily="34" charset="0"/>
            </a:rPr>
            <a:t>TOURISM -Niches</a:t>
          </a:r>
          <a:endParaRPr lang="en-US" sz="1400" b="1" dirty="0">
            <a:latin typeface="Calibri" pitchFamily="34" charset="0"/>
            <a:cs typeface="Calibri" pitchFamily="34" charset="0"/>
          </a:endParaRPr>
        </a:p>
      </dgm:t>
    </dgm:pt>
    <dgm:pt modelId="{F242961E-A54F-4D08-A79E-337BA70A0E29}" type="parTrans" cxnId="{60E76191-78F1-4128-814E-CA0E798CAD81}">
      <dgm:prSet/>
      <dgm:spPr/>
      <dgm:t>
        <a:bodyPr/>
        <a:lstStyle/>
        <a:p>
          <a:endParaRPr lang="en-US"/>
        </a:p>
      </dgm:t>
    </dgm:pt>
    <dgm:pt modelId="{8E782274-43DB-4383-836F-A7C9912546AF}" type="sibTrans" cxnId="{60E76191-78F1-4128-814E-CA0E798CAD81}">
      <dgm:prSet/>
      <dgm:spPr/>
      <dgm:t>
        <a:bodyPr/>
        <a:lstStyle/>
        <a:p>
          <a:endParaRPr lang="en-US"/>
        </a:p>
      </dgm:t>
    </dgm:pt>
    <dgm:pt modelId="{E9255B89-7CAC-4930-A829-C03A62968B48}">
      <dgm:prSet phldrT="[Text]" custT="1"/>
      <dgm:spPr/>
      <dgm:t>
        <a:bodyPr/>
        <a:lstStyle/>
        <a:p>
          <a:r>
            <a:rPr lang="en-US" sz="1400" b="1" dirty="0" smtClean="0">
              <a:latin typeface="Calibri" pitchFamily="34" charset="0"/>
              <a:cs typeface="Calibri" pitchFamily="34" charset="0"/>
            </a:rPr>
            <a:t>EXPORT – Intl Markets</a:t>
          </a:r>
          <a:endParaRPr lang="en-US" sz="1400" b="1" dirty="0">
            <a:latin typeface="Calibri" pitchFamily="34" charset="0"/>
            <a:cs typeface="Calibri" pitchFamily="34" charset="0"/>
          </a:endParaRPr>
        </a:p>
      </dgm:t>
    </dgm:pt>
    <dgm:pt modelId="{9B33FD1D-6721-4359-A05B-F8726780BF17}" type="parTrans" cxnId="{FB82CAC2-7FA7-48FF-994F-CF5CCBBAD89E}">
      <dgm:prSet/>
      <dgm:spPr/>
      <dgm:t>
        <a:bodyPr/>
        <a:lstStyle/>
        <a:p>
          <a:endParaRPr lang="en-US"/>
        </a:p>
      </dgm:t>
    </dgm:pt>
    <dgm:pt modelId="{5A583DF1-95E1-4DE8-80D2-8F9FA198190D}" type="sibTrans" cxnId="{FB82CAC2-7FA7-48FF-994F-CF5CCBBAD89E}">
      <dgm:prSet/>
      <dgm:spPr/>
      <dgm:t>
        <a:bodyPr/>
        <a:lstStyle/>
        <a:p>
          <a:endParaRPr lang="en-US"/>
        </a:p>
      </dgm:t>
    </dgm:pt>
    <dgm:pt modelId="{871F386E-BF7A-4790-977A-6B2E4E17CFA4}">
      <dgm:prSet custT="1"/>
      <dgm:spPr/>
      <dgm:t>
        <a:bodyPr/>
        <a:lstStyle/>
        <a:p>
          <a:r>
            <a:rPr lang="en-US" sz="1200" b="1" dirty="0" smtClean="0">
              <a:latin typeface="Calibri" pitchFamily="34" charset="0"/>
              <a:cs typeface="Calibri" pitchFamily="34" charset="0"/>
            </a:rPr>
            <a:t>DIASPORA INVESTMENTS</a:t>
          </a:r>
        </a:p>
      </dgm:t>
    </dgm:pt>
    <dgm:pt modelId="{D98D7392-217A-484C-A5B7-79CBF8F95A17}" type="parTrans" cxnId="{41A9E164-8289-4236-AB64-B579F68F507E}">
      <dgm:prSet/>
      <dgm:spPr/>
      <dgm:t>
        <a:bodyPr/>
        <a:lstStyle/>
        <a:p>
          <a:endParaRPr lang="en-US"/>
        </a:p>
      </dgm:t>
    </dgm:pt>
    <dgm:pt modelId="{EFC2E069-6650-4866-B757-5D0BBBD330C3}" type="sibTrans" cxnId="{41A9E164-8289-4236-AB64-B579F68F507E}">
      <dgm:prSet/>
      <dgm:spPr/>
      <dgm:t>
        <a:bodyPr/>
        <a:lstStyle/>
        <a:p>
          <a:endParaRPr lang="en-US"/>
        </a:p>
      </dgm:t>
    </dgm:pt>
    <dgm:pt modelId="{795D7153-8B48-4247-B3AB-77D14FFBFEAB}">
      <dgm:prSet phldrT="[Text]" custT="1"/>
      <dgm:spPr/>
      <dgm:t>
        <a:bodyPr/>
        <a:lstStyle/>
        <a:p>
          <a:r>
            <a:rPr lang="en-US" sz="1200" b="1" dirty="0" smtClean="0"/>
            <a:t>IT SERVICES</a:t>
          </a:r>
          <a:endParaRPr lang="en-US" sz="1200" b="1" dirty="0"/>
        </a:p>
      </dgm:t>
    </dgm:pt>
    <dgm:pt modelId="{66DF5ACA-2AD8-4BD3-9204-02C50D9108EC}" type="sibTrans" cxnId="{7973E4ED-C827-4E9F-899E-5C148C535BD0}">
      <dgm:prSet/>
      <dgm:spPr/>
      <dgm:t>
        <a:bodyPr/>
        <a:lstStyle/>
        <a:p>
          <a:endParaRPr lang="en-US"/>
        </a:p>
      </dgm:t>
    </dgm:pt>
    <dgm:pt modelId="{C4889F7D-F9E0-4B3E-A0FE-79CD4C6AEA0A}" type="parTrans" cxnId="{7973E4ED-C827-4E9F-899E-5C148C535BD0}">
      <dgm:prSet/>
      <dgm:spPr/>
      <dgm:t>
        <a:bodyPr/>
        <a:lstStyle/>
        <a:p>
          <a:endParaRPr lang="en-US"/>
        </a:p>
      </dgm:t>
    </dgm:pt>
    <dgm:pt modelId="{83577ED9-BEFB-4A70-8CAF-E8C9D74E4E92}">
      <dgm:prSet phldrT="[Text]" custT="1"/>
      <dgm:spPr/>
      <dgm:t>
        <a:bodyPr/>
        <a:lstStyle/>
        <a:p>
          <a:r>
            <a:rPr lang="en-US" sz="1200" b="1" dirty="0" smtClean="0"/>
            <a:t>ENTERTAINMENT</a:t>
          </a:r>
          <a:endParaRPr lang="en-US" sz="1200" b="1" dirty="0"/>
        </a:p>
      </dgm:t>
    </dgm:pt>
    <dgm:pt modelId="{45881842-ADC4-462C-8AAB-57F8CF5D1AD4}" type="parTrans" cxnId="{292AD7BF-20BF-4220-897B-CD8A5F7D4AB1}">
      <dgm:prSet/>
      <dgm:spPr/>
      <dgm:t>
        <a:bodyPr/>
        <a:lstStyle/>
        <a:p>
          <a:endParaRPr lang="en-US"/>
        </a:p>
      </dgm:t>
    </dgm:pt>
    <dgm:pt modelId="{CCB3CC02-A635-4C8A-87A2-64A8997F27F2}" type="sibTrans" cxnId="{292AD7BF-20BF-4220-897B-CD8A5F7D4AB1}">
      <dgm:prSet/>
      <dgm:spPr/>
      <dgm:t>
        <a:bodyPr/>
        <a:lstStyle/>
        <a:p>
          <a:endParaRPr lang="en-US"/>
        </a:p>
      </dgm:t>
    </dgm:pt>
    <dgm:pt modelId="{8D31E513-B824-4AF8-BD03-AF636D70CAD0}">
      <dgm:prSet phldrT="[Text]" custT="1"/>
      <dgm:spPr/>
      <dgm:t>
        <a:bodyPr/>
        <a:lstStyle/>
        <a:p>
          <a:r>
            <a:rPr lang="en-US" sz="1200" b="1" dirty="0" smtClean="0"/>
            <a:t>MANUFACTURING</a:t>
          </a:r>
          <a:endParaRPr lang="en-US" sz="1200" b="1" dirty="0"/>
        </a:p>
      </dgm:t>
    </dgm:pt>
    <dgm:pt modelId="{92CB2E14-6713-406A-807A-1F24F2CF336B}" type="parTrans" cxnId="{9F6FB2C7-3B59-4826-9064-E9F4618924AD}">
      <dgm:prSet/>
      <dgm:spPr/>
      <dgm:t>
        <a:bodyPr/>
        <a:lstStyle/>
        <a:p>
          <a:endParaRPr lang="en-US"/>
        </a:p>
      </dgm:t>
    </dgm:pt>
    <dgm:pt modelId="{ED71AAA4-A18A-4235-A132-DCE95832A145}" type="sibTrans" cxnId="{9F6FB2C7-3B59-4826-9064-E9F4618924AD}">
      <dgm:prSet/>
      <dgm:spPr/>
      <dgm:t>
        <a:bodyPr/>
        <a:lstStyle/>
        <a:p>
          <a:endParaRPr lang="en-US"/>
        </a:p>
      </dgm:t>
    </dgm:pt>
    <dgm:pt modelId="{0CBE99CF-32D2-414D-8588-66446F266E8C}">
      <dgm:prSet phldrT="[Text]" custT="1"/>
      <dgm:spPr/>
      <dgm:t>
        <a:bodyPr/>
        <a:lstStyle/>
        <a:p>
          <a:r>
            <a:rPr lang="en-US" sz="1200" b="1" dirty="0" smtClean="0"/>
            <a:t>DOWNSTREAM ENERGY</a:t>
          </a:r>
          <a:endParaRPr lang="en-US" sz="1200" b="1" dirty="0"/>
        </a:p>
      </dgm:t>
    </dgm:pt>
    <dgm:pt modelId="{6A5982CD-3B64-46AA-A78D-9D231289D387}" type="parTrans" cxnId="{F451BA9F-663B-4549-9C9C-A21826D11AAD}">
      <dgm:prSet/>
      <dgm:spPr/>
      <dgm:t>
        <a:bodyPr/>
        <a:lstStyle/>
        <a:p>
          <a:endParaRPr lang="en-US"/>
        </a:p>
      </dgm:t>
    </dgm:pt>
    <dgm:pt modelId="{4C87D05F-CE8A-4CDE-A8E9-DDFFD9468A0E}" type="sibTrans" cxnId="{F451BA9F-663B-4549-9C9C-A21826D11AAD}">
      <dgm:prSet/>
      <dgm:spPr/>
      <dgm:t>
        <a:bodyPr/>
        <a:lstStyle/>
        <a:p>
          <a:endParaRPr lang="en-US"/>
        </a:p>
      </dgm:t>
    </dgm:pt>
    <dgm:pt modelId="{83F75372-EB2E-4186-9D0E-B53D8B81CC74}">
      <dgm:prSet custT="1"/>
      <dgm:spPr/>
      <dgm:t>
        <a:bodyPr/>
        <a:lstStyle/>
        <a:p>
          <a:r>
            <a:rPr lang="en-US" sz="1200" b="1" dirty="0" smtClean="0">
              <a:latin typeface="Calibri" pitchFamily="34" charset="0"/>
              <a:cs typeface="Calibri" pitchFamily="34" charset="0"/>
            </a:rPr>
            <a:t>OTHER </a:t>
          </a:r>
          <a:endParaRPr lang="en-US" sz="1200" b="1" dirty="0">
            <a:latin typeface="Calibri" pitchFamily="34" charset="0"/>
            <a:cs typeface="Calibri" pitchFamily="34" charset="0"/>
          </a:endParaRPr>
        </a:p>
      </dgm:t>
    </dgm:pt>
    <dgm:pt modelId="{3A9595AF-93C8-41BA-AAF2-8D9ACCA6218A}" type="parTrans" cxnId="{0D0668D2-642C-40C6-9F52-5F941EF1E537}">
      <dgm:prSet/>
      <dgm:spPr/>
      <dgm:t>
        <a:bodyPr/>
        <a:lstStyle/>
        <a:p>
          <a:endParaRPr lang="en-US"/>
        </a:p>
      </dgm:t>
    </dgm:pt>
    <dgm:pt modelId="{20F15506-9B49-49C7-BA3D-EA92D05C1783}" type="sibTrans" cxnId="{0D0668D2-642C-40C6-9F52-5F941EF1E537}">
      <dgm:prSet/>
      <dgm:spPr/>
      <dgm:t>
        <a:bodyPr/>
        <a:lstStyle/>
        <a:p>
          <a:endParaRPr lang="en-US"/>
        </a:p>
      </dgm:t>
    </dgm:pt>
    <dgm:pt modelId="{E552E865-4E9A-4580-B639-4639FE0CD7A7}">
      <dgm:prSet phldrT="[Text]" custT="1"/>
      <dgm:spPr/>
      <dgm:t>
        <a:bodyPr/>
        <a:lstStyle/>
        <a:p>
          <a:r>
            <a:rPr lang="en-US" sz="1400" b="1" dirty="0" smtClean="0">
              <a:latin typeface="Calibri" pitchFamily="34" charset="0"/>
              <a:cs typeface="Calibri" pitchFamily="34" charset="0"/>
            </a:rPr>
            <a:t>DOMESTIC - Local</a:t>
          </a:r>
          <a:endParaRPr lang="en-US" sz="1400" b="1" dirty="0">
            <a:latin typeface="Calibri" pitchFamily="34" charset="0"/>
            <a:cs typeface="Calibri" pitchFamily="34" charset="0"/>
          </a:endParaRPr>
        </a:p>
      </dgm:t>
    </dgm:pt>
    <dgm:pt modelId="{E72F9F09-9D3B-418B-AD64-425B79C987E1}" type="parTrans" cxnId="{C978AC12-BA54-495D-A05F-7FF499E59927}">
      <dgm:prSet/>
      <dgm:spPr/>
      <dgm:t>
        <a:bodyPr/>
        <a:lstStyle/>
        <a:p>
          <a:endParaRPr lang="en-US"/>
        </a:p>
      </dgm:t>
    </dgm:pt>
    <dgm:pt modelId="{B68F4D80-A14E-42BC-84A5-5EE80281DFD1}" type="sibTrans" cxnId="{C978AC12-BA54-495D-A05F-7FF499E59927}">
      <dgm:prSet/>
      <dgm:spPr/>
      <dgm:t>
        <a:bodyPr/>
        <a:lstStyle/>
        <a:p>
          <a:endParaRPr lang="en-US"/>
        </a:p>
      </dgm:t>
    </dgm:pt>
    <dgm:pt modelId="{F0AA5C2E-F80E-4B2C-AD93-9D6C3F4AA22C}">
      <dgm:prSet phldrT="[Text]" custT="1"/>
      <dgm:spPr/>
      <dgm:t>
        <a:bodyPr/>
        <a:lstStyle/>
        <a:p>
          <a:r>
            <a:rPr lang="en-US" sz="1400" b="1" dirty="0" smtClean="0">
              <a:latin typeface="Calibri" pitchFamily="34" charset="0"/>
              <a:cs typeface="Calibri" pitchFamily="34" charset="0"/>
            </a:rPr>
            <a:t>CRITICAL MASS</a:t>
          </a:r>
          <a:endParaRPr lang="en-US" sz="1400" b="1" dirty="0">
            <a:latin typeface="Calibri" pitchFamily="34" charset="0"/>
            <a:cs typeface="Calibri" pitchFamily="34" charset="0"/>
          </a:endParaRPr>
        </a:p>
      </dgm:t>
    </dgm:pt>
    <dgm:pt modelId="{43344017-5892-434C-9D43-912A27B5151F}" type="parTrans" cxnId="{2DD8BF87-7A9A-4E72-937C-EE6CDE2EF52C}">
      <dgm:prSet/>
      <dgm:spPr/>
      <dgm:t>
        <a:bodyPr/>
        <a:lstStyle/>
        <a:p>
          <a:endParaRPr lang="en-US"/>
        </a:p>
      </dgm:t>
    </dgm:pt>
    <dgm:pt modelId="{56B68C9B-899F-4AA1-AD00-C26455400547}" type="sibTrans" cxnId="{2DD8BF87-7A9A-4E72-937C-EE6CDE2EF52C}">
      <dgm:prSet/>
      <dgm:spPr/>
      <dgm:t>
        <a:bodyPr/>
        <a:lstStyle/>
        <a:p>
          <a:endParaRPr lang="en-US"/>
        </a:p>
      </dgm:t>
    </dgm:pt>
    <dgm:pt modelId="{5CCA0F21-D32A-4DD0-85FA-4AA02563C009}">
      <dgm:prSet phldrT="[Text]" custT="1"/>
      <dgm:spPr/>
      <dgm:t>
        <a:bodyPr/>
        <a:lstStyle/>
        <a:p>
          <a:r>
            <a:rPr lang="en-US" sz="1200" b="1" dirty="0" smtClean="0"/>
            <a:t>VALUE –ADDED  SERVICES</a:t>
          </a:r>
          <a:endParaRPr lang="en-US" sz="1200" b="1" dirty="0"/>
        </a:p>
      </dgm:t>
    </dgm:pt>
    <dgm:pt modelId="{D55998CA-1534-499C-8A1A-020361917ECB}" type="parTrans" cxnId="{36DB151D-032E-4084-8978-895617AD3CC3}">
      <dgm:prSet/>
      <dgm:spPr/>
      <dgm:t>
        <a:bodyPr/>
        <a:lstStyle/>
        <a:p>
          <a:endParaRPr lang="en-US"/>
        </a:p>
      </dgm:t>
    </dgm:pt>
    <dgm:pt modelId="{FF4505D3-8E1D-4FD8-8D78-9BB90B7D8D6D}" type="sibTrans" cxnId="{36DB151D-032E-4084-8978-895617AD3CC3}">
      <dgm:prSet/>
      <dgm:spPr/>
      <dgm:t>
        <a:bodyPr/>
        <a:lstStyle/>
        <a:p>
          <a:endParaRPr lang="en-US"/>
        </a:p>
      </dgm:t>
    </dgm:pt>
    <dgm:pt modelId="{8B67AF57-FA30-4159-AD35-6313B55D48D1}">
      <dgm:prSet phldrT="[Text]" custT="1"/>
      <dgm:spPr/>
      <dgm:t>
        <a:bodyPr/>
        <a:lstStyle/>
        <a:p>
          <a:r>
            <a:rPr lang="en-US" sz="1200" b="1" dirty="0" smtClean="0">
              <a:latin typeface="Calibri" pitchFamily="34" charset="0"/>
              <a:cs typeface="Calibri" pitchFamily="34" charset="0"/>
            </a:rPr>
            <a:t>ANGEL INDIVIDUAL INVESTORS (EQUITY AND LOANS) – PRE-SEED STAGE</a:t>
          </a:r>
          <a:endParaRPr lang="en-US" sz="1200" b="1" dirty="0">
            <a:latin typeface="Calibri" pitchFamily="34" charset="0"/>
            <a:cs typeface="Calibri" pitchFamily="34" charset="0"/>
          </a:endParaRPr>
        </a:p>
      </dgm:t>
    </dgm:pt>
    <dgm:pt modelId="{E90EBE71-798C-46B4-86B9-C8466B202280}" type="parTrans" cxnId="{F553C5C6-2CA8-435F-B3BF-DC4546847E73}">
      <dgm:prSet/>
      <dgm:spPr/>
      <dgm:t>
        <a:bodyPr/>
        <a:lstStyle/>
        <a:p>
          <a:endParaRPr lang="en-US"/>
        </a:p>
      </dgm:t>
    </dgm:pt>
    <dgm:pt modelId="{4FFA4A3A-01FE-4AD3-9AE7-9DFD27A53720}" type="sibTrans" cxnId="{F553C5C6-2CA8-435F-B3BF-DC4546847E73}">
      <dgm:prSet/>
      <dgm:spPr/>
      <dgm:t>
        <a:bodyPr/>
        <a:lstStyle/>
        <a:p>
          <a:endParaRPr lang="en-US"/>
        </a:p>
      </dgm:t>
    </dgm:pt>
    <dgm:pt modelId="{E09D3B84-60E6-4E36-B41F-628F561C59B7}">
      <dgm:prSet custT="1"/>
      <dgm:spPr/>
      <dgm:t>
        <a:bodyPr/>
        <a:lstStyle/>
        <a:p>
          <a:r>
            <a:rPr lang="en-US" sz="1200" b="1" dirty="0" smtClean="0">
              <a:latin typeface="Calibri" pitchFamily="34" charset="0"/>
              <a:cs typeface="Calibri" pitchFamily="34" charset="0"/>
            </a:rPr>
            <a:t>PRIVATE VC FUNDS (ASPIRE)</a:t>
          </a:r>
        </a:p>
      </dgm:t>
    </dgm:pt>
    <dgm:pt modelId="{F0E8569E-622D-45E5-BA68-3D3C4FD0D494}" type="parTrans" cxnId="{40C38F28-B4A7-4F86-8D22-8DC726AED8E5}">
      <dgm:prSet/>
      <dgm:spPr/>
    </dgm:pt>
    <dgm:pt modelId="{D5650F92-F542-49F2-8544-BAF3D0AABDAD}" type="sibTrans" cxnId="{40C38F28-B4A7-4F86-8D22-8DC726AED8E5}">
      <dgm:prSet/>
      <dgm:spPr/>
    </dgm:pt>
    <dgm:pt modelId="{F223068F-9102-4C2F-A2BF-F77579F14B0F}">
      <dgm:prSet phldrT="[Text]" custT="1"/>
      <dgm:spPr/>
      <dgm:t>
        <a:bodyPr/>
        <a:lstStyle/>
        <a:p>
          <a:r>
            <a:rPr lang="en-US" sz="1200" b="1" dirty="0" smtClean="0"/>
            <a:t>CARNIVAL</a:t>
          </a:r>
          <a:endParaRPr lang="en-US" sz="1200" b="1" dirty="0"/>
        </a:p>
      </dgm:t>
    </dgm:pt>
    <dgm:pt modelId="{666BF9BB-0518-412A-8357-7A40183250A6}" type="parTrans" cxnId="{58030938-3856-4C5B-AB61-842165B1AFCF}">
      <dgm:prSet/>
      <dgm:spPr/>
    </dgm:pt>
    <dgm:pt modelId="{90DA9AF7-616B-48F8-8EE5-38A3DBFB60D8}" type="sibTrans" cxnId="{58030938-3856-4C5B-AB61-842165B1AFCF}">
      <dgm:prSet/>
      <dgm:spPr/>
    </dgm:pt>
    <dgm:pt modelId="{D9808B84-7957-433A-A0DE-6CEC1E3E17C9}">
      <dgm:prSet custT="1"/>
      <dgm:spPr/>
      <dgm:t>
        <a:bodyPr/>
        <a:lstStyle/>
        <a:p>
          <a:r>
            <a:rPr lang="en-US" sz="1200" b="1" dirty="0" smtClean="0"/>
            <a:t>LATTER STAGES VENTURE CAPITAL – MEZZANINE, ETC</a:t>
          </a:r>
        </a:p>
      </dgm:t>
    </dgm:pt>
    <dgm:pt modelId="{C5941C20-823A-4619-81EE-E80BF64ECA09}" type="parTrans" cxnId="{8F894955-0D90-41CB-84DD-0B00D803A26A}">
      <dgm:prSet/>
      <dgm:spPr/>
    </dgm:pt>
    <dgm:pt modelId="{C745C691-A04C-4759-8ADE-50D7ECA76F9C}" type="sibTrans" cxnId="{8F894955-0D90-41CB-84DD-0B00D803A26A}">
      <dgm:prSet/>
      <dgm:spPr/>
    </dgm:pt>
    <dgm:pt modelId="{0EF1261D-2BB0-47E4-96D1-15E74438A366}" type="pres">
      <dgm:prSet presAssocID="{D74F777F-37B6-4511-9791-888BBC418EF6}" presName="cycleMatrixDiagram" presStyleCnt="0">
        <dgm:presLayoutVars>
          <dgm:chMax val="1"/>
          <dgm:dir/>
          <dgm:animLvl val="lvl"/>
          <dgm:resizeHandles val="exact"/>
        </dgm:presLayoutVars>
      </dgm:prSet>
      <dgm:spPr/>
      <dgm:t>
        <a:bodyPr/>
        <a:lstStyle/>
        <a:p>
          <a:endParaRPr lang="en-US"/>
        </a:p>
      </dgm:t>
    </dgm:pt>
    <dgm:pt modelId="{2673B485-5F8E-45D7-BA32-89AA309D13B9}" type="pres">
      <dgm:prSet presAssocID="{D74F777F-37B6-4511-9791-888BBC418EF6}" presName="children" presStyleCnt="0"/>
      <dgm:spPr/>
      <dgm:t>
        <a:bodyPr/>
        <a:lstStyle/>
        <a:p>
          <a:endParaRPr lang="en-US"/>
        </a:p>
      </dgm:t>
    </dgm:pt>
    <dgm:pt modelId="{145FF4A8-7275-488D-9AEE-B360050FE76D}" type="pres">
      <dgm:prSet presAssocID="{D74F777F-37B6-4511-9791-888BBC418EF6}" presName="child1group" presStyleCnt="0"/>
      <dgm:spPr/>
      <dgm:t>
        <a:bodyPr/>
        <a:lstStyle/>
        <a:p>
          <a:endParaRPr lang="en-US"/>
        </a:p>
      </dgm:t>
    </dgm:pt>
    <dgm:pt modelId="{1D10A961-994B-47CD-9AA7-ED3D0E48D714}" type="pres">
      <dgm:prSet presAssocID="{D74F777F-37B6-4511-9791-888BBC418EF6}" presName="child1" presStyleLbl="bgAcc1" presStyleIdx="0" presStyleCnt="4" custScaleX="217481" custScaleY="156604" custLinFactNeighborX="-33187"/>
      <dgm:spPr/>
      <dgm:t>
        <a:bodyPr/>
        <a:lstStyle/>
        <a:p>
          <a:endParaRPr lang="en-US"/>
        </a:p>
      </dgm:t>
    </dgm:pt>
    <dgm:pt modelId="{FB7A1C65-A76E-4D31-B222-A4A4F44F4074}" type="pres">
      <dgm:prSet presAssocID="{D74F777F-37B6-4511-9791-888BBC418EF6}" presName="child1Text" presStyleLbl="bgAcc1" presStyleIdx="0" presStyleCnt="4">
        <dgm:presLayoutVars>
          <dgm:bulletEnabled val="1"/>
        </dgm:presLayoutVars>
      </dgm:prSet>
      <dgm:spPr/>
      <dgm:t>
        <a:bodyPr/>
        <a:lstStyle/>
        <a:p>
          <a:endParaRPr lang="en-US"/>
        </a:p>
      </dgm:t>
    </dgm:pt>
    <dgm:pt modelId="{656C63CF-EB39-4435-8ED3-9ACA3032598A}" type="pres">
      <dgm:prSet presAssocID="{D74F777F-37B6-4511-9791-888BBC418EF6}" presName="child2group" presStyleCnt="0"/>
      <dgm:spPr/>
      <dgm:t>
        <a:bodyPr/>
        <a:lstStyle/>
        <a:p>
          <a:endParaRPr lang="en-US"/>
        </a:p>
      </dgm:t>
    </dgm:pt>
    <dgm:pt modelId="{17A851DE-DE82-4A42-AE33-9B6248FBC016}" type="pres">
      <dgm:prSet presAssocID="{D74F777F-37B6-4511-9791-888BBC418EF6}" presName="child2" presStyleLbl="bgAcc1" presStyleIdx="1" presStyleCnt="4" custScaleX="201367" custScaleY="196237" custLinFactNeighborX="39040" custLinFactNeighborY="20537"/>
      <dgm:spPr/>
      <dgm:t>
        <a:bodyPr/>
        <a:lstStyle/>
        <a:p>
          <a:endParaRPr lang="en-US"/>
        </a:p>
      </dgm:t>
    </dgm:pt>
    <dgm:pt modelId="{472C58CB-1216-4BD3-A78A-2BE8FA366F2D}" type="pres">
      <dgm:prSet presAssocID="{D74F777F-37B6-4511-9791-888BBC418EF6}" presName="child2Text" presStyleLbl="bgAcc1" presStyleIdx="1" presStyleCnt="4">
        <dgm:presLayoutVars>
          <dgm:bulletEnabled val="1"/>
        </dgm:presLayoutVars>
      </dgm:prSet>
      <dgm:spPr/>
      <dgm:t>
        <a:bodyPr/>
        <a:lstStyle/>
        <a:p>
          <a:endParaRPr lang="en-US"/>
        </a:p>
      </dgm:t>
    </dgm:pt>
    <dgm:pt modelId="{DA1581D1-8EB0-4B39-8ADF-3A50E2C8B31F}" type="pres">
      <dgm:prSet presAssocID="{D74F777F-37B6-4511-9791-888BBC418EF6}" presName="child3group" presStyleCnt="0"/>
      <dgm:spPr/>
      <dgm:t>
        <a:bodyPr/>
        <a:lstStyle/>
        <a:p>
          <a:endParaRPr lang="en-US"/>
        </a:p>
      </dgm:t>
    </dgm:pt>
    <dgm:pt modelId="{C6286704-9AA4-41F1-BC7D-C341C450BBBC}" type="pres">
      <dgm:prSet presAssocID="{D74F777F-37B6-4511-9791-888BBC418EF6}" presName="child3" presStyleLbl="bgAcc1" presStyleIdx="2" presStyleCnt="4" custScaleX="181177" custScaleY="138053" custLinFactNeighborX="55451" custLinFactNeighborY="-17590"/>
      <dgm:spPr/>
      <dgm:t>
        <a:bodyPr/>
        <a:lstStyle/>
        <a:p>
          <a:endParaRPr lang="en-US"/>
        </a:p>
      </dgm:t>
    </dgm:pt>
    <dgm:pt modelId="{02D5F135-AF15-4068-8A1B-48B807395403}" type="pres">
      <dgm:prSet presAssocID="{D74F777F-37B6-4511-9791-888BBC418EF6}" presName="child3Text" presStyleLbl="bgAcc1" presStyleIdx="2" presStyleCnt="4">
        <dgm:presLayoutVars>
          <dgm:bulletEnabled val="1"/>
        </dgm:presLayoutVars>
      </dgm:prSet>
      <dgm:spPr/>
      <dgm:t>
        <a:bodyPr/>
        <a:lstStyle/>
        <a:p>
          <a:endParaRPr lang="en-US"/>
        </a:p>
      </dgm:t>
    </dgm:pt>
    <dgm:pt modelId="{D860072C-1F71-40A6-8235-380F0F9BACC0}" type="pres">
      <dgm:prSet presAssocID="{D74F777F-37B6-4511-9791-888BBC418EF6}" presName="child4group" presStyleCnt="0"/>
      <dgm:spPr/>
      <dgm:t>
        <a:bodyPr/>
        <a:lstStyle/>
        <a:p>
          <a:endParaRPr lang="en-US"/>
        </a:p>
      </dgm:t>
    </dgm:pt>
    <dgm:pt modelId="{631376A7-2BDC-44A1-A916-2A71192AD254}" type="pres">
      <dgm:prSet presAssocID="{D74F777F-37B6-4511-9791-888BBC418EF6}" presName="child4" presStyleLbl="bgAcc1" presStyleIdx="3" presStyleCnt="4" custScaleX="172821" custScaleY="139128" custLinFactNeighborX="-54790" custLinFactNeighborY="-26083"/>
      <dgm:spPr/>
      <dgm:t>
        <a:bodyPr/>
        <a:lstStyle/>
        <a:p>
          <a:endParaRPr lang="en-US"/>
        </a:p>
      </dgm:t>
    </dgm:pt>
    <dgm:pt modelId="{5322BE2D-2797-41E4-9764-62FF1FC9712A}" type="pres">
      <dgm:prSet presAssocID="{D74F777F-37B6-4511-9791-888BBC418EF6}" presName="child4Text" presStyleLbl="bgAcc1" presStyleIdx="3" presStyleCnt="4">
        <dgm:presLayoutVars>
          <dgm:bulletEnabled val="1"/>
        </dgm:presLayoutVars>
      </dgm:prSet>
      <dgm:spPr/>
      <dgm:t>
        <a:bodyPr/>
        <a:lstStyle/>
        <a:p>
          <a:endParaRPr lang="en-US"/>
        </a:p>
      </dgm:t>
    </dgm:pt>
    <dgm:pt modelId="{AB25CFB2-4B19-4C4E-9C2A-AD66ECC704D7}" type="pres">
      <dgm:prSet presAssocID="{D74F777F-37B6-4511-9791-888BBC418EF6}" presName="childPlaceholder" presStyleCnt="0"/>
      <dgm:spPr/>
      <dgm:t>
        <a:bodyPr/>
        <a:lstStyle/>
        <a:p>
          <a:endParaRPr lang="en-US"/>
        </a:p>
      </dgm:t>
    </dgm:pt>
    <dgm:pt modelId="{18B1B972-62B7-47D5-8E4C-541451846620}" type="pres">
      <dgm:prSet presAssocID="{D74F777F-37B6-4511-9791-888BBC418EF6}" presName="circle" presStyleCnt="0"/>
      <dgm:spPr/>
      <dgm:t>
        <a:bodyPr/>
        <a:lstStyle/>
        <a:p>
          <a:endParaRPr lang="en-US"/>
        </a:p>
      </dgm:t>
    </dgm:pt>
    <dgm:pt modelId="{77973015-3E2D-49B6-9330-9A8FE3C65D8D}" type="pres">
      <dgm:prSet presAssocID="{D74F777F-37B6-4511-9791-888BBC418EF6}" presName="quadrant1" presStyleLbl="node1" presStyleIdx="0" presStyleCnt="4">
        <dgm:presLayoutVars>
          <dgm:chMax val="1"/>
          <dgm:bulletEnabled val="1"/>
        </dgm:presLayoutVars>
      </dgm:prSet>
      <dgm:spPr/>
      <dgm:t>
        <a:bodyPr/>
        <a:lstStyle/>
        <a:p>
          <a:endParaRPr lang="en-US"/>
        </a:p>
      </dgm:t>
    </dgm:pt>
    <dgm:pt modelId="{E5A1190C-FE4C-4CE4-8074-CEABB3D34369}" type="pres">
      <dgm:prSet presAssocID="{D74F777F-37B6-4511-9791-888BBC418EF6}" presName="quadrant2" presStyleLbl="node1" presStyleIdx="1" presStyleCnt="4">
        <dgm:presLayoutVars>
          <dgm:chMax val="1"/>
          <dgm:bulletEnabled val="1"/>
        </dgm:presLayoutVars>
      </dgm:prSet>
      <dgm:spPr/>
      <dgm:t>
        <a:bodyPr/>
        <a:lstStyle/>
        <a:p>
          <a:endParaRPr lang="en-US"/>
        </a:p>
      </dgm:t>
    </dgm:pt>
    <dgm:pt modelId="{C7940E52-9726-4F07-8181-BFCDEFB61678}" type="pres">
      <dgm:prSet presAssocID="{D74F777F-37B6-4511-9791-888BBC418EF6}" presName="quadrant3" presStyleLbl="node1" presStyleIdx="2" presStyleCnt="4">
        <dgm:presLayoutVars>
          <dgm:chMax val="1"/>
          <dgm:bulletEnabled val="1"/>
        </dgm:presLayoutVars>
      </dgm:prSet>
      <dgm:spPr/>
      <dgm:t>
        <a:bodyPr/>
        <a:lstStyle/>
        <a:p>
          <a:endParaRPr lang="en-US"/>
        </a:p>
      </dgm:t>
    </dgm:pt>
    <dgm:pt modelId="{67A28DBF-FDB5-4C57-9933-8EA02473BCB1}" type="pres">
      <dgm:prSet presAssocID="{D74F777F-37B6-4511-9791-888BBC418EF6}" presName="quadrant4" presStyleLbl="node1" presStyleIdx="3" presStyleCnt="4">
        <dgm:presLayoutVars>
          <dgm:chMax val="1"/>
          <dgm:bulletEnabled val="1"/>
        </dgm:presLayoutVars>
      </dgm:prSet>
      <dgm:spPr/>
      <dgm:t>
        <a:bodyPr/>
        <a:lstStyle/>
        <a:p>
          <a:endParaRPr lang="en-US"/>
        </a:p>
      </dgm:t>
    </dgm:pt>
    <dgm:pt modelId="{A67A1ED6-ECB7-4322-BF92-6B78353FB9DE}" type="pres">
      <dgm:prSet presAssocID="{D74F777F-37B6-4511-9791-888BBC418EF6}" presName="quadrantPlaceholder" presStyleCnt="0"/>
      <dgm:spPr/>
      <dgm:t>
        <a:bodyPr/>
        <a:lstStyle/>
        <a:p>
          <a:endParaRPr lang="en-US"/>
        </a:p>
      </dgm:t>
    </dgm:pt>
    <dgm:pt modelId="{4B1230CB-F6A0-4911-940F-73CDDC46ED3C}" type="pres">
      <dgm:prSet presAssocID="{D74F777F-37B6-4511-9791-888BBC418EF6}" presName="center1" presStyleLbl="fgShp" presStyleIdx="0" presStyleCnt="2"/>
      <dgm:spPr/>
      <dgm:t>
        <a:bodyPr/>
        <a:lstStyle/>
        <a:p>
          <a:endParaRPr lang="en-US"/>
        </a:p>
      </dgm:t>
    </dgm:pt>
    <dgm:pt modelId="{3D89F078-5ED5-488E-B2FD-27D4799E8336}" type="pres">
      <dgm:prSet presAssocID="{D74F777F-37B6-4511-9791-888BBC418EF6}" presName="center2" presStyleLbl="fgShp" presStyleIdx="1" presStyleCnt="2"/>
      <dgm:spPr/>
      <dgm:t>
        <a:bodyPr/>
        <a:lstStyle/>
        <a:p>
          <a:endParaRPr lang="en-US"/>
        </a:p>
      </dgm:t>
    </dgm:pt>
  </dgm:ptLst>
  <dgm:cxnLst>
    <dgm:cxn modelId="{4A180E9D-62E1-4832-928E-5F2FD5C91093}" type="presOf" srcId="{7EDDDB60-7893-449C-A14C-5C1C2A6C054B}" destId="{17A851DE-DE82-4A42-AE33-9B6248FBC016}" srcOrd="0" destOrd="6" presId="urn:microsoft.com/office/officeart/2005/8/layout/cycle4#1"/>
    <dgm:cxn modelId="{8F894955-0D90-41CB-84DD-0B00D803A26A}" srcId="{B05B9D66-622D-4AA3-85F6-D232448D7B5A}" destId="{D9808B84-7957-433A-A0DE-6CEC1E3E17C9}" srcOrd="4" destOrd="0" parTransId="{C5941C20-823A-4619-81EE-E80BF64ECA09}" sibTransId="{C745C691-A04C-4759-8ADE-50D7ECA76F9C}"/>
    <dgm:cxn modelId="{78A00A09-CDCC-4D3B-9F57-C86B0892DCE6}" srcId="{B05B9D66-622D-4AA3-85F6-D232448D7B5A}" destId="{D86C814C-2480-4257-A26F-C82BA91EF353}" srcOrd="5" destOrd="0" parTransId="{EADADBF4-15BE-4896-881E-B4591DEE44D5}" sibTransId="{1AE29FB8-E58E-4712-8DF4-916A1D526123}"/>
    <dgm:cxn modelId="{589FE6F4-431B-4850-9B47-67E6E7130465}" type="presOf" srcId="{8D12288D-2710-4AC9-857B-8A78094FC0A5}" destId="{472C58CB-1216-4BD3-A78A-2BE8FA366F2D}" srcOrd="1" destOrd="3" presId="urn:microsoft.com/office/officeart/2005/8/layout/cycle4#1"/>
    <dgm:cxn modelId="{23B0DADA-1BA1-4BEA-A03C-D5739C7D6176}" type="presOf" srcId="{E09D3B84-60E6-4E36-B41F-628F561C59B7}" destId="{FB7A1C65-A76E-4D31-B222-A4A4F44F4074}" srcOrd="1" destOrd="3" presId="urn:microsoft.com/office/officeart/2005/8/layout/cycle4#1"/>
    <dgm:cxn modelId="{0E5A5529-E672-4A4F-B45D-7FBA010CB94A}" type="presOf" srcId="{5A69BC06-6FE1-4898-87AB-050CC37E52C4}" destId="{5322BE2D-2797-41E4-9764-62FF1FC9712A}" srcOrd="1" destOrd="3" presId="urn:microsoft.com/office/officeart/2005/8/layout/cycle4#1"/>
    <dgm:cxn modelId="{58030938-3856-4C5B-AB61-842165B1AFCF}" srcId="{7DD6E7EE-8281-4B91-900B-39489D882583}" destId="{F223068F-9102-4C2F-A2BF-F77579F14B0F}" srcOrd="2" destOrd="0" parTransId="{666BF9BB-0518-412A-8357-7A40183250A6}" sibTransId="{90DA9AF7-616B-48F8-8EE5-38A3DBFB60D8}"/>
    <dgm:cxn modelId="{737A046E-39A2-432B-A4AC-121FC9BF51BE}" srcId="{B05B9D66-622D-4AA3-85F6-D232448D7B5A}" destId="{06DCA7C6-D64D-4BCF-9481-6C72DD757BA5}" srcOrd="2" destOrd="0" parTransId="{598881F1-8B83-4ADC-99D5-5723A5DDA5AC}" sibTransId="{528535B0-1D67-420E-83C0-87DD66D94AAA}"/>
    <dgm:cxn modelId="{FFC689E9-8B1F-491B-8E13-6CE964477CB7}" type="presOf" srcId="{0CBE99CF-32D2-414D-8588-66446F266E8C}" destId="{C6286704-9AA4-41F1-BC7D-C341C450BBBC}" srcOrd="0" destOrd="4" presId="urn:microsoft.com/office/officeart/2005/8/layout/cycle4#1"/>
    <dgm:cxn modelId="{E790502C-AA0C-4C7A-979D-6F57E5E5174F}" type="presOf" srcId="{B05B9D66-622D-4AA3-85F6-D232448D7B5A}" destId="{E5A1190C-FE4C-4CE4-8074-CEABB3D34369}" srcOrd="0" destOrd="0" presId="urn:microsoft.com/office/officeart/2005/8/layout/cycle4#1"/>
    <dgm:cxn modelId="{92A48960-05B4-4FFF-9381-D7AF66EDB273}" srcId="{D74F777F-37B6-4511-9791-888BBC418EF6}" destId="{DC52F186-7CCD-4BFB-A7F4-FC2033FC49C9}" srcOrd="0" destOrd="0" parTransId="{835B1FC1-6802-4EA3-8E9C-152A8C247123}" sibTransId="{9EA7BF91-44C4-4D8D-8A1F-920937B54AA4}"/>
    <dgm:cxn modelId="{60776D24-0616-474F-B058-4E5E9E11C00B}" srcId="{DC52F186-7CCD-4BFB-A7F4-FC2033FC49C9}" destId="{77C4B324-059A-4493-846A-17867FA77D4D}" srcOrd="5" destOrd="0" parTransId="{1A9F5148-BC06-4006-AC1A-B2A32DFB568B}" sibTransId="{6402439E-FCF8-4E3A-96F7-DA13733370B4}"/>
    <dgm:cxn modelId="{F553C5C6-2CA8-435F-B3BF-DC4546847E73}" srcId="{DC52F186-7CCD-4BFB-A7F4-FC2033FC49C9}" destId="{8B67AF57-FA30-4159-AD35-6313B55D48D1}" srcOrd="1" destOrd="0" parTransId="{E90EBE71-798C-46B4-86B9-C8466B202280}" sibTransId="{4FFA4A3A-01FE-4AD3-9AE7-9DFD27A53720}"/>
    <dgm:cxn modelId="{884EC464-E890-4DC8-86BB-26DA5A863669}" type="presOf" srcId="{03E94779-383B-4DAB-8BFE-28E932100360}" destId="{1D10A961-994B-47CD-9AA7-ED3D0E48D714}" srcOrd="0" destOrd="2" presId="urn:microsoft.com/office/officeart/2005/8/layout/cycle4#1"/>
    <dgm:cxn modelId="{2DD8BF87-7A9A-4E72-937C-EE6CDE2EF52C}" srcId="{71AA8E2E-7367-4C1C-A83E-E6B18806C9FC}" destId="{F0AA5C2E-F80E-4B2C-AD93-9D6C3F4AA22C}" srcOrd="0" destOrd="0" parTransId="{43344017-5892-434C-9D43-912A27B5151F}" sibTransId="{56B68C9B-899F-4AA1-AD00-C26455400547}"/>
    <dgm:cxn modelId="{15144F73-C226-4C8B-A732-2006E0CA6CFF}" type="presOf" srcId="{83577ED9-BEFB-4A70-8CAF-E8C9D74E4E92}" destId="{02D5F135-AF15-4068-8A1B-48B807395403}" srcOrd="1" destOrd="1" presId="urn:microsoft.com/office/officeart/2005/8/layout/cycle4#1"/>
    <dgm:cxn modelId="{2E2E5D8D-D79B-4246-AE02-4D5B2AE9225E}" srcId="{D74F777F-37B6-4511-9791-888BBC418EF6}" destId="{7DD6E7EE-8281-4B91-900B-39489D882583}" srcOrd="2" destOrd="0" parTransId="{9FB8F4F4-BF42-47CF-8D93-BB4881933E4E}" sibTransId="{738BA234-A40D-4DE1-8E35-C45AAC330671}"/>
    <dgm:cxn modelId="{ACD41849-1693-43A7-BA5A-BCB5D0BD8C2C}" srcId="{B05B9D66-622D-4AA3-85F6-D232448D7B5A}" destId="{54EC4AC7-558C-4498-918F-60259E239021}" srcOrd="0" destOrd="0" parTransId="{F8AF3337-8A83-41ED-B2E1-21B0E77986F7}" sibTransId="{73E55BAC-4218-435D-8434-12411C9E669C}"/>
    <dgm:cxn modelId="{43DE22D7-31DA-439B-9840-E166683F50C4}" type="presOf" srcId="{83F75372-EB2E-4186-9D0E-B53D8B81CC74}" destId="{FB7A1C65-A76E-4D31-B222-A4A4F44F4074}" srcOrd="1" destOrd="7" presId="urn:microsoft.com/office/officeart/2005/8/layout/cycle4#1"/>
    <dgm:cxn modelId="{9CFE531A-2D89-4A64-89D4-C11613CF6623}" type="presOf" srcId="{69510CDB-E093-4028-BC86-6462935530D9}" destId="{17A851DE-DE82-4A42-AE33-9B6248FBC016}" srcOrd="0" destOrd="1" presId="urn:microsoft.com/office/officeart/2005/8/layout/cycle4#1"/>
    <dgm:cxn modelId="{7A8CDBDC-B9E5-405B-9BC5-8037F4DC90E9}" type="presOf" srcId="{F6A1E5AF-FCCA-4828-8336-749B6FF5EF7E}" destId="{631376A7-2BDC-44A1-A916-2A71192AD254}" srcOrd="0" destOrd="2" presId="urn:microsoft.com/office/officeart/2005/8/layout/cycle4#1"/>
    <dgm:cxn modelId="{40C38F28-B4A7-4F86-8D22-8DC726AED8E5}" srcId="{DC52F186-7CCD-4BFB-A7F4-FC2033FC49C9}" destId="{E09D3B84-60E6-4E36-B41F-628F561C59B7}" srcOrd="3" destOrd="0" parTransId="{F0E8569E-622D-45E5-BA68-3D3C4FD0D494}" sibTransId="{D5650F92-F542-49F2-8544-BAF3D0AABDAD}"/>
    <dgm:cxn modelId="{608BCC0E-4A58-4260-8651-B830CE2AEB36}" srcId="{71AA8E2E-7367-4C1C-A83E-E6B18806C9FC}" destId="{F6A1E5AF-FCCA-4828-8336-749B6FF5EF7E}" srcOrd="2" destOrd="0" parTransId="{C6F55B37-C028-4B4E-976E-87FECEF9BF67}" sibTransId="{40041920-45CB-4FE7-9D97-2445877CBBB9}"/>
    <dgm:cxn modelId="{570DE3C3-BEC4-4BCD-B392-A55257CA7818}" type="presOf" srcId="{D9808B84-7957-433A-A0DE-6CEC1E3E17C9}" destId="{17A851DE-DE82-4A42-AE33-9B6248FBC016}" srcOrd="0" destOrd="4" presId="urn:microsoft.com/office/officeart/2005/8/layout/cycle4#1"/>
    <dgm:cxn modelId="{17670127-792A-427A-8E35-E708D25341F1}" type="presOf" srcId="{83F75372-EB2E-4186-9D0E-B53D8B81CC74}" destId="{1D10A961-994B-47CD-9AA7-ED3D0E48D714}" srcOrd="0" destOrd="7" presId="urn:microsoft.com/office/officeart/2005/8/layout/cycle4#1"/>
    <dgm:cxn modelId="{D41C01D6-7A53-4F46-AB66-8B45659C22CD}" type="presOf" srcId="{795D7153-8B48-4247-B3AB-77D14FFBFEAB}" destId="{C6286704-9AA4-41F1-BC7D-C341C450BBBC}" srcOrd="0" destOrd="0" presId="urn:microsoft.com/office/officeart/2005/8/layout/cycle4#1"/>
    <dgm:cxn modelId="{AD999931-AC80-4E2D-B929-D4E2679012D9}" type="presOf" srcId="{59425E27-0D84-482A-9600-935EC57739E7}" destId="{1D10A961-994B-47CD-9AA7-ED3D0E48D714}" srcOrd="0" destOrd="0" presId="urn:microsoft.com/office/officeart/2005/8/layout/cycle4#1"/>
    <dgm:cxn modelId="{CB96E6A6-20DA-4FC0-9CBF-060F40DE7343}" type="presOf" srcId="{8D31E513-B824-4AF8-BD03-AF636D70CAD0}" destId="{C6286704-9AA4-41F1-BC7D-C341C450BBBC}" srcOrd="0" destOrd="3" presId="urn:microsoft.com/office/officeart/2005/8/layout/cycle4#1"/>
    <dgm:cxn modelId="{292AD7BF-20BF-4220-897B-CD8A5F7D4AB1}" srcId="{7DD6E7EE-8281-4B91-900B-39489D882583}" destId="{83577ED9-BEFB-4A70-8CAF-E8C9D74E4E92}" srcOrd="1" destOrd="0" parTransId="{45881842-ADC4-462C-8AAB-57F8CF5D1AD4}" sibTransId="{CCB3CC02-A635-4C8A-87A2-64A8997F27F2}"/>
    <dgm:cxn modelId="{615BF3C2-4B3D-4365-999B-2D8664A4FB51}" type="presOf" srcId="{E9255B89-7CAC-4930-A829-C03A62968B48}" destId="{5322BE2D-2797-41E4-9764-62FF1FC9712A}" srcOrd="1" destOrd="4" presId="urn:microsoft.com/office/officeart/2005/8/layout/cycle4#1"/>
    <dgm:cxn modelId="{2253E317-6689-4A50-B4FB-1079C4F03EA0}" type="presOf" srcId="{69510CDB-E093-4028-BC86-6462935530D9}" destId="{472C58CB-1216-4BD3-A78A-2BE8FA366F2D}" srcOrd="1" destOrd="1" presId="urn:microsoft.com/office/officeart/2005/8/layout/cycle4#1"/>
    <dgm:cxn modelId="{2AD89712-B0FA-4371-9D5B-19599A870AC6}" type="presOf" srcId="{03E94779-383B-4DAB-8BFE-28E932100360}" destId="{FB7A1C65-A76E-4D31-B222-A4A4F44F4074}" srcOrd="1" destOrd="2" presId="urn:microsoft.com/office/officeart/2005/8/layout/cycle4#1"/>
    <dgm:cxn modelId="{CB55EB52-E0B4-49F6-BFB3-EBF59DB6DAF9}" type="presOf" srcId="{77C4B324-059A-4493-846A-17867FA77D4D}" destId="{FB7A1C65-A76E-4D31-B222-A4A4F44F4074}" srcOrd="1" destOrd="5" presId="urn:microsoft.com/office/officeart/2005/8/layout/cycle4#1"/>
    <dgm:cxn modelId="{A38964D4-CF87-44CB-A72F-667116407A9A}" type="presOf" srcId="{795D7153-8B48-4247-B3AB-77D14FFBFEAB}" destId="{02D5F135-AF15-4068-8A1B-48B807395403}" srcOrd="1" destOrd="0" presId="urn:microsoft.com/office/officeart/2005/8/layout/cycle4#1"/>
    <dgm:cxn modelId="{3161A495-ED57-4DA3-A0AF-932977CA2D7F}" type="presOf" srcId="{77C4B324-059A-4493-846A-17867FA77D4D}" destId="{1D10A961-994B-47CD-9AA7-ED3D0E48D714}" srcOrd="0" destOrd="5" presId="urn:microsoft.com/office/officeart/2005/8/layout/cycle4#1"/>
    <dgm:cxn modelId="{E70836EE-2421-4DBE-A104-A059918DF77B}" type="presOf" srcId="{8B67AF57-FA30-4159-AD35-6313B55D48D1}" destId="{1D10A961-994B-47CD-9AA7-ED3D0E48D714}" srcOrd="0" destOrd="1" presId="urn:microsoft.com/office/officeart/2005/8/layout/cycle4#1"/>
    <dgm:cxn modelId="{84782A14-2F16-4581-942E-9740BDC4C4FB}" type="presOf" srcId="{59425E27-0D84-482A-9600-935EC57739E7}" destId="{FB7A1C65-A76E-4D31-B222-A4A4F44F4074}" srcOrd="1" destOrd="0" presId="urn:microsoft.com/office/officeart/2005/8/layout/cycle4#1"/>
    <dgm:cxn modelId="{FC0B4E63-8B9F-426B-A358-008B42E1B90C}" type="presOf" srcId="{5A69BC06-6FE1-4898-87AB-050CC37E52C4}" destId="{631376A7-2BDC-44A1-A916-2A71192AD254}" srcOrd="0" destOrd="3" presId="urn:microsoft.com/office/officeart/2005/8/layout/cycle4#1"/>
    <dgm:cxn modelId="{56788F85-1B1D-47E0-97CB-455C8721362F}" type="presOf" srcId="{E552E865-4E9A-4580-B639-4639FE0CD7A7}" destId="{631376A7-2BDC-44A1-A916-2A71192AD254}" srcOrd="0" destOrd="1" presId="urn:microsoft.com/office/officeart/2005/8/layout/cycle4#1"/>
    <dgm:cxn modelId="{D25A17C0-DDF4-41E5-BA73-24BF2E5F7D48}" type="presOf" srcId="{D86C814C-2480-4257-A26F-C82BA91EF353}" destId="{17A851DE-DE82-4A42-AE33-9B6248FBC016}" srcOrd="0" destOrd="5" presId="urn:microsoft.com/office/officeart/2005/8/layout/cycle4#1"/>
    <dgm:cxn modelId="{DAB95900-3EC7-473D-BDF0-9B5A65AB5B9E}" type="presOf" srcId="{E09D3B84-60E6-4E36-B41F-628F561C59B7}" destId="{1D10A961-994B-47CD-9AA7-ED3D0E48D714}" srcOrd="0" destOrd="3" presId="urn:microsoft.com/office/officeart/2005/8/layout/cycle4#1"/>
    <dgm:cxn modelId="{296D4800-A1D8-4BE4-9407-7813C8013D9C}" type="presOf" srcId="{71AA8E2E-7367-4C1C-A83E-E6B18806C9FC}" destId="{67A28DBF-FDB5-4C57-9933-8EA02473BCB1}" srcOrd="0" destOrd="0" presId="urn:microsoft.com/office/officeart/2005/8/layout/cycle4#1"/>
    <dgm:cxn modelId="{848977D2-9489-416C-9309-F764013EA99C}" srcId="{B05B9D66-622D-4AA3-85F6-D232448D7B5A}" destId="{69510CDB-E093-4028-BC86-6462935530D9}" srcOrd="1" destOrd="0" parTransId="{022C574A-7793-4331-B4B7-8BDDD1EA90CC}" sibTransId="{FB93D839-3927-4A3E-8AB2-DA77AB14D3DA}"/>
    <dgm:cxn modelId="{FB82CAC2-7FA7-48FF-994F-CF5CCBBAD89E}" srcId="{71AA8E2E-7367-4C1C-A83E-E6B18806C9FC}" destId="{E9255B89-7CAC-4930-A829-C03A62968B48}" srcOrd="4" destOrd="0" parTransId="{9B33FD1D-6721-4359-A05B-F8726780BF17}" sibTransId="{5A583DF1-95E1-4DE8-80D2-8F9FA198190D}"/>
    <dgm:cxn modelId="{9BFBFB14-45C0-4E6F-9F2A-CBBCF0D48ADB}" type="presOf" srcId="{8D31E513-B824-4AF8-BD03-AF636D70CAD0}" destId="{02D5F135-AF15-4068-8A1B-48B807395403}" srcOrd="1" destOrd="3" presId="urn:microsoft.com/office/officeart/2005/8/layout/cycle4#1"/>
    <dgm:cxn modelId="{3D68E189-34D2-472B-A734-3CB5EC94C55C}" type="presOf" srcId="{F0AA5C2E-F80E-4B2C-AD93-9D6C3F4AA22C}" destId="{5322BE2D-2797-41E4-9764-62FF1FC9712A}" srcOrd="1" destOrd="0" presId="urn:microsoft.com/office/officeart/2005/8/layout/cycle4#1"/>
    <dgm:cxn modelId="{A0CDCFD4-F977-483C-BBC1-C271B9E48C11}" type="presOf" srcId="{54EC4AC7-558C-4498-918F-60259E239021}" destId="{17A851DE-DE82-4A42-AE33-9B6248FBC016}" srcOrd="0" destOrd="0" presId="urn:microsoft.com/office/officeart/2005/8/layout/cycle4#1"/>
    <dgm:cxn modelId="{33F593B3-0CD3-4E0E-AB2E-4EEF25275B84}" type="presOf" srcId="{D74F777F-37B6-4511-9791-888BBC418EF6}" destId="{0EF1261D-2BB0-47E4-96D1-15E74438A366}" srcOrd="0" destOrd="0" presId="urn:microsoft.com/office/officeart/2005/8/layout/cycle4#1"/>
    <dgm:cxn modelId="{F976513D-C98D-42E8-AE15-1A5313D98969}" type="presOf" srcId="{06DCA7C6-D64D-4BCF-9481-6C72DD757BA5}" destId="{17A851DE-DE82-4A42-AE33-9B6248FBC016}" srcOrd="0" destOrd="2" presId="urn:microsoft.com/office/officeart/2005/8/layout/cycle4#1"/>
    <dgm:cxn modelId="{6284FB03-5DB6-462E-8DAF-45AEB1C8F147}" type="presOf" srcId="{83577ED9-BEFB-4A70-8CAF-E8C9D74E4E92}" destId="{C6286704-9AA4-41F1-BC7D-C341C450BBBC}" srcOrd="0" destOrd="1" presId="urn:microsoft.com/office/officeart/2005/8/layout/cycle4#1"/>
    <dgm:cxn modelId="{3CBCD2F7-B541-4C84-8EC9-254723523A77}" type="presOf" srcId="{D9808B84-7957-433A-A0DE-6CEC1E3E17C9}" destId="{472C58CB-1216-4BD3-A78A-2BE8FA366F2D}" srcOrd="1" destOrd="4" presId="urn:microsoft.com/office/officeart/2005/8/layout/cycle4#1"/>
    <dgm:cxn modelId="{9C37AD5D-595B-4CE7-AA45-EF292E3545DF}" type="presOf" srcId="{F223068F-9102-4C2F-A2BF-F77579F14B0F}" destId="{C6286704-9AA4-41F1-BC7D-C341C450BBBC}" srcOrd="0" destOrd="2" presId="urn:microsoft.com/office/officeart/2005/8/layout/cycle4#1"/>
    <dgm:cxn modelId="{3A017E30-4B19-4F69-8EA8-26140DE27B3C}" type="presOf" srcId="{F223068F-9102-4C2F-A2BF-F77579F14B0F}" destId="{02D5F135-AF15-4068-8A1B-48B807395403}" srcOrd="1" destOrd="2" presId="urn:microsoft.com/office/officeart/2005/8/layout/cycle4#1"/>
    <dgm:cxn modelId="{BB2357F0-F2A9-41D8-8797-1FB058D8D3EE}" srcId="{DC52F186-7CCD-4BFB-A7F4-FC2033FC49C9}" destId="{03E94779-383B-4DAB-8BFE-28E932100360}" srcOrd="2" destOrd="0" parTransId="{71B5C537-390E-4ABF-B364-E36BF0F041EB}" sibTransId="{31F3EAEE-6209-4A76-B27B-CAC9138FD8D5}"/>
    <dgm:cxn modelId="{126C6B71-4FAE-41F6-9D5B-4169F85648DE}" srcId="{D74F777F-37B6-4511-9791-888BBC418EF6}" destId="{B05B9D66-622D-4AA3-85F6-D232448D7B5A}" srcOrd="1" destOrd="0" parTransId="{DC8CDFD5-1947-4AE4-B164-ED77FD5D07AF}" sibTransId="{2A39291C-C26F-4D71-8B39-39C510A87A23}"/>
    <dgm:cxn modelId="{0A5B2D21-CD07-4724-A3CB-4BA8E189D44C}" srcId="{B05B9D66-622D-4AA3-85F6-D232448D7B5A}" destId="{7EDDDB60-7893-449C-A14C-5C1C2A6C054B}" srcOrd="6" destOrd="0" parTransId="{F8742A5D-EB0F-4A58-9FC0-C390A47DBC0E}" sibTransId="{52E5A12D-4821-4E97-9D8C-BF0DB5537358}"/>
    <dgm:cxn modelId="{BFBB1297-0392-44C4-BF6C-B6A7CD0B2F14}" type="presOf" srcId="{EDE6B4DD-3BCE-481F-AF3A-D4EC8EAFBDE8}" destId="{FB7A1C65-A76E-4D31-B222-A4A4F44F4074}" srcOrd="1" destOrd="6" presId="urn:microsoft.com/office/officeart/2005/8/layout/cycle4#1"/>
    <dgm:cxn modelId="{9AB1282C-9051-4120-ACEB-04591E1F0614}" type="presOf" srcId="{8D12288D-2710-4AC9-857B-8A78094FC0A5}" destId="{17A851DE-DE82-4A42-AE33-9B6248FBC016}" srcOrd="0" destOrd="3" presId="urn:microsoft.com/office/officeart/2005/8/layout/cycle4#1"/>
    <dgm:cxn modelId="{AE669F6E-F677-4695-ADBE-498B7344D88B}" type="presOf" srcId="{5CCA0F21-D32A-4DD0-85FA-4AA02563C009}" destId="{C6286704-9AA4-41F1-BC7D-C341C450BBBC}" srcOrd="0" destOrd="5" presId="urn:microsoft.com/office/officeart/2005/8/layout/cycle4#1"/>
    <dgm:cxn modelId="{F4C4C85F-95BE-4053-A4B3-7082B72C798D}" srcId="{B05B9D66-622D-4AA3-85F6-D232448D7B5A}" destId="{8D12288D-2710-4AC9-857B-8A78094FC0A5}" srcOrd="3" destOrd="0" parTransId="{6713C524-4696-474B-AF84-FEA217C67941}" sibTransId="{891E1630-E13C-4E45-B030-004DA62E79EC}"/>
    <dgm:cxn modelId="{17E55C62-97CB-4F3D-939B-34895DD7BB61}" type="presOf" srcId="{06DCA7C6-D64D-4BCF-9481-6C72DD757BA5}" destId="{472C58CB-1216-4BD3-A78A-2BE8FA366F2D}" srcOrd="1" destOrd="2" presId="urn:microsoft.com/office/officeart/2005/8/layout/cycle4#1"/>
    <dgm:cxn modelId="{5A4DA4D6-52B0-4E01-A901-7F52F0CFC57A}" type="presOf" srcId="{54EC4AC7-558C-4498-918F-60259E239021}" destId="{472C58CB-1216-4BD3-A78A-2BE8FA366F2D}" srcOrd="1" destOrd="0" presId="urn:microsoft.com/office/officeart/2005/8/layout/cycle4#1"/>
    <dgm:cxn modelId="{2CC52CBF-D2E7-4841-8B44-003426AE0011}" type="presOf" srcId="{EDE6B4DD-3BCE-481F-AF3A-D4EC8EAFBDE8}" destId="{1D10A961-994B-47CD-9AA7-ED3D0E48D714}" srcOrd="0" destOrd="6" presId="urn:microsoft.com/office/officeart/2005/8/layout/cycle4#1"/>
    <dgm:cxn modelId="{9F6FB2C7-3B59-4826-9064-E9F4618924AD}" srcId="{7DD6E7EE-8281-4B91-900B-39489D882583}" destId="{8D31E513-B824-4AF8-BD03-AF636D70CAD0}" srcOrd="3" destOrd="0" parTransId="{92CB2E14-6713-406A-807A-1F24F2CF336B}" sibTransId="{ED71AAA4-A18A-4235-A132-DCE95832A145}"/>
    <dgm:cxn modelId="{7FF32188-9C31-49C1-9DB2-F9CE645CF9BD}" type="presOf" srcId="{871F386E-BF7A-4790-977A-6B2E4E17CFA4}" destId="{1D10A961-994B-47CD-9AA7-ED3D0E48D714}" srcOrd="0" destOrd="4" presId="urn:microsoft.com/office/officeart/2005/8/layout/cycle4#1"/>
    <dgm:cxn modelId="{41A9E164-8289-4236-AB64-B579F68F507E}" srcId="{DC52F186-7CCD-4BFB-A7F4-FC2033FC49C9}" destId="{871F386E-BF7A-4790-977A-6B2E4E17CFA4}" srcOrd="4" destOrd="0" parTransId="{D98D7392-217A-484C-A5B7-79CBF8F95A17}" sibTransId="{EFC2E069-6650-4866-B757-5D0BBBD330C3}"/>
    <dgm:cxn modelId="{49CF73E6-60D9-4864-AF4F-9FE3D8797723}" type="presOf" srcId="{D86C814C-2480-4257-A26F-C82BA91EF353}" destId="{472C58CB-1216-4BD3-A78A-2BE8FA366F2D}" srcOrd="1" destOrd="5" presId="urn:microsoft.com/office/officeart/2005/8/layout/cycle4#1"/>
    <dgm:cxn modelId="{3E5406C0-2128-42C7-99FE-AD028E649618}" type="presOf" srcId="{871F386E-BF7A-4790-977A-6B2E4E17CFA4}" destId="{FB7A1C65-A76E-4D31-B222-A4A4F44F4074}" srcOrd="1" destOrd="4" presId="urn:microsoft.com/office/officeart/2005/8/layout/cycle4#1"/>
    <dgm:cxn modelId="{06918341-151C-4E04-A431-4F1095C49EBF}" type="presOf" srcId="{8B67AF57-FA30-4159-AD35-6313B55D48D1}" destId="{FB7A1C65-A76E-4D31-B222-A4A4F44F4074}" srcOrd="1" destOrd="1" presId="urn:microsoft.com/office/officeart/2005/8/layout/cycle4#1"/>
    <dgm:cxn modelId="{36DB151D-032E-4084-8978-895617AD3CC3}" srcId="{7DD6E7EE-8281-4B91-900B-39489D882583}" destId="{5CCA0F21-D32A-4DD0-85FA-4AA02563C009}" srcOrd="5" destOrd="0" parTransId="{D55998CA-1534-499C-8A1A-020361917ECB}" sibTransId="{FF4505D3-8E1D-4FD8-8D78-9BB90B7D8D6D}"/>
    <dgm:cxn modelId="{F451BA9F-663B-4549-9C9C-A21826D11AAD}" srcId="{7DD6E7EE-8281-4B91-900B-39489D882583}" destId="{0CBE99CF-32D2-414D-8588-66446F266E8C}" srcOrd="4" destOrd="0" parTransId="{6A5982CD-3B64-46AA-A78D-9D231289D387}" sibTransId="{4C87D05F-CE8A-4CDE-A8E9-DDFFD9468A0E}"/>
    <dgm:cxn modelId="{C978AC12-BA54-495D-A05F-7FF499E59927}" srcId="{71AA8E2E-7367-4C1C-A83E-E6B18806C9FC}" destId="{E552E865-4E9A-4580-B639-4639FE0CD7A7}" srcOrd="1" destOrd="0" parTransId="{E72F9F09-9D3B-418B-AD64-425B79C987E1}" sibTransId="{B68F4D80-A14E-42BC-84A5-5EE80281DFD1}"/>
    <dgm:cxn modelId="{F95CD2C7-65CD-4DD3-9406-6CAC27DDBC54}" type="presOf" srcId="{7DD6E7EE-8281-4B91-900B-39489D882583}" destId="{C7940E52-9726-4F07-8181-BFCDEFB61678}" srcOrd="0" destOrd="0" presId="urn:microsoft.com/office/officeart/2005/8/layout/cycle4#1"/>
    <dgm:cxn modelId="{6C0E227D-0E8C-42A6-A67D-E2B1283CF855}" type="presOf" srcId="{5CCA0F21-D32A-4DD0-85FA-4AA02563C009}" destId="{02D5F135-AF15-4068-8A1B-48B807395403}" srcOrd="1" destOrd="5" presId="urn:microsoft.com/office/officeart/2005/8/layout/cycle4#1"/>
    <dgm:cxn modelId="{1CFF07FD-B4BE-441B-B337-4933D7D33463}" type="presOf" srcId="{E9255B89-7CAC-4930-A829-C03A62968B48}" destId="{631376A7-2BDC-44A1-A916-2A71192AD254}" srcOrd="0" destOrd="4" presId="urn:microsoft.com/office/officeart/2005/8/layout/cycle4#1"/>
    <dgm:cxn modelId="{0D0668D2-642C-40C6-9F52-5F941EF1E537}" srcId="{DC52F186-7CCD-4BFB-A7F4-FC2033FC49C9}" destId="{83F75372-EB2E-4186-9D0E-B53D8B81CC74}" srcOrd="7" destOrd="0" parTransId="{3A9595AF-93C8-41BA-AAF2-8D9ACCA6218A}" sibTransId="{20F15506-9B49-49C7-BA3D-EA92D05C1783}"/>
    <dgm:cxn modelId="{8E745F7B-07AD-47F7-80ED-BAD8E673A68C}" srcId="{DC52F186-7CCD-4BFB-A7F4-FC2033FC49C9}" destId="{59425E27-0D84-482A-9600-935EC57739E7}" srcOrd="0" destOrd="0" parTransId="{EAA61751-B1C2-41E0-9B7A-CA01DDFDBFE2}" sibTransId="{A5633903-7B23-46F7-AE9F-590A5D92E25B}"/>
    <dgm:cxn modelId="{42E67698-2B5E-4DE8-9A62-6B2271E1B96D}" type="presOf" srcId="{F6A1E5AF-FCCA-4828-8336-749B6FF5EF7E}" destId="{5322BE2D-2797-41E4-9764-62FF1FC9712A}" srcOrd="1" destOrd="2" presId="urn:microsoft.com/office/officeart/2005/8/layout/cycle4#1"/>
    <dgm:cxn modelId="{C3AF09AA-2CB8-4552-8ADA-FC1D5B4E7AC2}" type="presOf" srcId="{7EDDDB60-7893-449C-A14C-5C1C2A6C054B}" destId="{472C58CB-1216-4BD3-A78A-2BE8FA366F2D}" srcOrd="1" destOrd="6" presId="urn:microsoft.com/office/officeart/2005/8/layout/cycle4#1"/>
    <dgm:cxn modelId="{FB0C2332-E9DD-4E15-BA5D-2D2312737432}" type="presOf" srcId="{E552E865-4E9A-4580-B639-4639FE0CD7A7}" destId="{5322BE2D-2797-41E4-9764-62FF1FC9712A}" srcOrd="1" destOrd="1" presId="urn:microsoft.com/office/officeart/2005/8/layout/cycle4#1"/>
    <dgm:cxn modelId="{7973E4ED-C827-4E9F-899E-5C148C535BD0}" srcId="{7DD6E7EE-8281-4B91-900B-39489D882583}" destId="{795D7153-8B48-4247-B3AB-77D14FFBFEAB}" srcOrd="0" destOrd="0" parTransId="{C4889F7D-F9E0-4B3E-A0FE-79CD4C6AEA0A}" sibTransId="{66DF5ACA-2AD8-4BD3-9204-02C50D9108EC}"/>
    <dgm:cxn modelId="{51DFAA10-AB13-407C-AF65-838A25548B7C}" type="presOf" srcId="{F0AA5C2E-F80E-4B2C-AD93-9D6C3F4AA22C}" destId="{631376A7-2BDC-44A1-A916-2A71192AD254}" srcOrd="0" destOrd="0" presId="urn:microsoft.com/office/officeart/2005/8/layout/cycle4#1"/>
    <dgm:cxn modelId="{42044AFB-0249-49C7-953C-9A7F83BCD45C}" srcId="{D74F777F-37B6-4511-9791-888BBC418EF6}" destId="{71AA8E2E-7367-4C1C-A83E-E6B18806C9FC}" srcOrd="3" destOrd="0" parTransId="{C81C282F-2DF8-45CF-8834-469A868DADCE}" sibTransId="{7FCD5418-CDA8-45F0-861A-AEED9E4F893A}"/>
    <dgm:cxn modelId="{AB22048A-420B-409B-BC04-D76C8731341F}" srcId="{DC52F186-7CCD-4BFB-A7F4-FC2033FC49C9}" destId="{EDE6B4DD-3BCE-481F-AF3A-D4EC8EAFBDE8}" srcOrd="6" destOrd="0" parTransId="{C9888E18-AF33-4E16-A84D-7826C9909999}" sibTransId="{812034A7-7433-4AD6-B76F-F3C1FB08108D}"/>
    <dgm:cxn modelId="{60E76191-78F1-4128-814E-CA0E798CAD81}" srcId="{71AA8E2E-7367-4C1C-A83E-E6B18806C9FC}" destId="{5A69BC06-6FE1-4898-87AB-050CC37E52C4}" srcOrd="3" destOrd="0" parTransId="{F242961E-A54F-4D08-A79E-337BA70A0E29}" sibTransId="{8E782274-43DB-4383-836F-A7C9912546AF}"/>
    <dgm:cxn modelId="{E9906286-2F1B-4E6D-A5AB-99C04F1C579C}" type="presOf" srcId="{DC52F186-7CCD-4BFB-A7F4-FC2033FC49C9}" destId="{77973015-3E2D-49B6-9330-9A8FE3C65D8D}" srcOrd="0" destOrd="0" presId="urn:microsoft.com/office/officeart/2005/8/layout/cycle4#1"/>
    <dgm:cxn modelId="{49B6FD13-9DD3-41AC-BC80-AE2F7E8F2869}" type="presOf" srcId="{0CBE99CF-32D2-414D-8588-66446F266E8C}" destId="{02D5F135-AF15-4068-8A1B-48B807395403}" srcOrd="1" destOrd="4" presId="urn:microsoft.com/office/officeart/2005/8/layout/cycle4#1"/>
    <dgm:cxn modelId="{1C79302E-76DF-4788-AE6A-F0AB804B96B2}" type="presParOf" srcId="{0EF1261D-2BB0-47E4-96D1-15E74438A366}" destId="{2673B485-5F8E-45D7-BA32-89AA309D13B9}" srcOrd="0" destOrd="0" presId="urn:microsoft.com/office/officeart/2005/8/layout/cycle4#1"/>
    <dgm:cxn modelId="{07DCCE47-3E58-4F8B-8947-53393C462178}" type="presParOf" srcId="{2673B485-5F8E-45D7-BA32-89AA309D13B9}" destId="{145FF4A8-7275-488D-9AEE-B360050FE76D}" srcOrd="0" destOrd="0" presId="urn:microsoft.com/office/officeart/2005/8/layout/cycle4#1"/>
    <dgm:cxn modelId="{EBF68ECA-3182-4C57-9A70-74C4808EF083}" type="presParOf" srcId="{145FF4A8-7275-488D-9AEE-B360050FE76D}" destId="{1D10A961-994B-47CD-9AA7-ED3D0E48D714}" srcOrd="0" destOrd="0" presId="urn:microsoft.com/office/officeart/2005/8/layout/cycle4#1"/>
    <dgm:cxn modelId="{63E95AC4-17D2-4AA0-9065-5E6327B775E5}" type="presParOf" srcId="{145FF4A8-7275-488D-9AEE-B360050FE76D}" destId="{FB7A1C65-A76E-4D31-B222-A4A4F44F4074}" srcOrd="1" destOrd="0" presId="urn:microsoft.com/office/officeart/2005/8/layout/cycle4#1"/>
    <dgm:cxn modelId="{205173D5-C0D5-4230-8A8B-3DAC43BA07B9}" type="presParOf" srcId="{2673B485-5F8E-45D7-BA32-89AA309D13B9}" destId="{656C63CF-EB39-4435-8ED3-9ACA3032598A}" srcOrd="1" destOrd="0" presId="urn:microsoft.com/office/officeart/2005/8/layout/cycle4#1"/>
    <dgm:cxn modelId="{B7544744-026D-4488-A685-BD13305B1C55}" type="presParOf" srcId="{656C63CF-EB39-4435-8ED3-9ACA3032598A}" destId="{17A851DE-DE82-4A42-AE33-9B6248FBC016}" srcOrd="0" destOrd="0" presId="urn:microsoft.com/office/officeart/2005/8/layout/cycle4#1"/>
    <dgm:cxn modelId="{8AE96F11-9159-4A74-827D-325F66C79954}" type="presParOf" srcId="{656C63CF-EB39-4435-8ED3-9ACA3032598A}" destId="{472C58CB-1216-4BD3-A78A-2BE8FA366F2D}" srcOrd="1" destOrd="0" presId="urn:microsoft.com/office/officeart/2005/8/layout/cycle4#1"/>
    <dgm:cxn modelId="{675128B5-665C-45F3-91CE-80F6BD699AF4}" type="presParOf" srcId="{2673B485-5F8E-45D7-BA32-89AA309D13B9}" destId="{DA1581D1-8EB0-4B39-8ADF-3A50E2C8B31F}" srcOrd="2" destOrd="0" presId="urn:microsoft.com/office/officeart/2005/8/layout/cycle4#1"/>
    <dgm:cxn modelId="{00E939F9-E8D7-4118-80F1-B0BF86E4DB22}" type="presParOf" srcId="{DA1581D1-8EB0-4B39-8ADF-3A50E2C8B31F}" destId="{C6286704-9AA4-41F1-BC7D-C341C450BBBC}" srcOrd="0" destOrd="0" presId="urn:microsoft.com/office/officeart/2005/8/layout/cycle4#1"/>
    <dgm:cxn modelId="{220EB307-0518-4893-BC79-EA29D5438C27}" type="presParOf" srcId="{DA1581D1-8EB0-4B39-8ADF-3A50E2C8B31F}" destId="{02D5F135-AF15-4068-8A1B-48B807395403}" srcOrd="1" destOrd="0" presId="urn:microsoft.com/office/officeart/2005/8/layout/cycle4#1"/>
    <dgm:cxn modelId="{70214F15-71A3-44CE-9B9F-60524D0D979E}" type="presParOf" srcId="{2673B485-5F8E-45D7-BA32-89AA309D13B9}" destId="{D860072C-1F71-40A6-8235-380F0F9BACC0}" srcOrd="3" destOrd="0" presId="urn:microsoft.com/office/officeart/2005/8/layout/cycle4#1"/>
    <dgm:cxn modelId="{48F9FC59-DC25-485C-8C8A-ED912E8BC26F}" type="presParOf" srcId="{D860072C-1F71-40A6-8235-380F0F9BACC0}" destId="{631376A7-2BDC-44A1-A916-2A71192AD254}" srcOrd="0" destOrd="0" presId="urn:microsoft.com/office/officeart/2005/8/layout/cycle4#1"/>
    <dgm:cxn modelId="{D8E54F73-5B3B-405A-8F2E-139CF202930D}" type="presParOf" srcId="{D860072C-1F71-40A6-8235-380F0F9BACC0}" destId="{5322BE2D-2797-41E4-9764-62FF1FC9712A}" srcOrd="1" destOrd="0" presId="urn:microsoft.com/office/officeart/2005/8/layout/cycle4#1"/>
    <dgm:cxn modelId="{7AFF9661-EF6E-407A-90D2-3A5FED28DC23}" type="presParOf" srcId="{2673B485-5F8E-45D7-BA32-89AA309D13B9}" destId="{AB25CFB2-4B19-4C4E-9C2A-AD66ECC704D7}" srcOrd="4" destOrd="0" presId="urn:microsoft.com/office/officeart/2005/8/layout/cycle4#1"/>
    <dgm:cxn modelId="{38BDAAA5-CBBA-4380-9311-B6063F65AF21}" type="presParOf" srcId="{0EF1261D-2BB0-47E4-96D1-15E74438A366}" destId="{18B1B972-62B7-47D5-8E4C-541451846620}" srcOrd="1" destOrd="0" presId="urn:microsoft.com/office/officeart/2005/8/layout/cycle4#1"/>
    <dgm:cxn modelId="{7AD9C50B-6040-42EB-B5F7-B1AA9E9B880C}" type="presParOf" srcId="{18B1B972-62B7-47D5-8E4C-541451846620}" destId="{77973015-3E2D-49B6-9330-9A8FE3C65D8D}" srcOrd="0" destOrd="0" presId="urn:microsoft.com/office/officeart/2005/8/layout/cycle4#1"/>
    <dgm:cxn modelId="{E9357911-5644-446E-9CA8-58D6ADF301B4}" type="presParOf" srcId="{18B1B972-62B7-47D5-8E4C-541451846620}" destId="{E5A1190C-FE4C-4CE4-8074-CEABB3D34369}" srcOrd="1" destOrd="0" presId="urn:microsoft.com/office/officeart/2005/8/layout/cycle4#1"/>
    <dgm:cxn modelId="{354F13EB-513C-456C-884B-0294F396954F}" type="presParOf" srcId="{18B1B972-62B7-47D5-8E4C-541451846620}" destId="{C7940E52-9726-4F07-8181-BFCDEFB61678}" srcOrd="2" destOrd="0" presId="urn:microsoft.com/office/officeart/2005/8/layout/cycle4#1"/>
    <dgm:cxn modelId="{394EB95E-6523-439D-BBCD-581A768F2C82}" type="presParOf" srcId="{18B1B972-62B7-47D5-8E4C-541451846620}" destId="{67A28DBF-FDB5-4C57-9933-8EA02473BCB1}" srcOrd="3" destOrd="0" presId="urn:microsoft.com/office/officeart/2005/8/layout/cycle4#1"/>
    <dgm:cxn modelId="{652C91A4-72BD-464C-8FF0-8855DF2F2F4A}" type="presParOf" srcId="{18B1B972-62B7-47D5-8E4C-541451846620}" destId="{A67A1ED6-ECB7-4322-BF92-6B78353FB9DE}" srcOrd="4" destOrd="0" presId="urn:microsoft.com/office/officeart/2005/8/layout/cycle4#1"/>
    <dgm:cxn modelId="{CE4818C9-6DFD-4FD0-8684-24078953CAEF}" type="presParOf" srcId="{0EF1261D-2BB0-47E4-96D1-15E74438A366}" destId="{4B1230CB-F6A0-4911-940F-73CDDC46ED3C}" srcOrd="2" destOrd="0" presId="urn:microsoft.com/office/officeart/2005/8/layout/cycle4#1"/>
    <dgm:cxn modelId="{F667FD0A-2F59-46CA-B83A-780E6EEDA53D}" type="presParOf" srcId="{0EF1261D-2BB0-47E4-96D1-15E74438A366}" destId="{3D89F078-5ED5-488E-B2FD-27D4799E8336}" srcOrd="3" destOrd="0" presId="urn:microsoft.com/office/officeart/2005/8/layout/cycle4#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7853B42-01EE-45E7-B75A-6FE01DCB2115}" type="doc">
      <dgm:prSet loTypeId="urn:microsoft.com/office/officeart/2005/8/layout/hList1" loCatId="list" qsTypeId="urn:microsoft.com/office/officeart/2005/8/quickstyle/simple1" qsCatId="simple" csTypeId="urn:microsoft.com/office/officeart/2005/8/colors/colorful5" csCatId="colorful" phldr="1"/>
      <dgm:spPr/>
      <dgm:t>
        <a:bodyPr/>
        <a:lstStyle/>
        <a:p>
          <a:endParaRPr lang="en-US"/>
        </a:p>
      </dgm:t>
    </dgm:pt>
    <dgm:pt modelId="{8AED4192-1750-44B9-A509-C5F30E1D191D}">
      <dgm:prSet phldrT="[Text]" custT="1"/>
      <dgm:spPr/>
      <dgm:t>
        <a:bodyPr/>
        <a:lstStyle/>
        <a:p>
          <a:r>
            <a:rPr lang="en-US" sz="2800" dirty="0" smtClean="0">
              <a:latin typeface="Calibri" pitchFamily="34" charset="0"/>
              <a:cs typeface="Calibri" pitchFamily="34" charset="0"/>
            </a:rPr>
            <a:t>Management / Controlling Shareholders</a:t>
          </a:r>
          <a:endParaRPr lang="en-US" sz="2800" dirty="0">
            <a:latin typeface="Calibri" pitchFamily="34" charset="0"/>
            <a:cs typeface="Calibri" pitchFamily="34" charset="0"/>
          </a:endParaRPr>
        </a:p>
      </dgm:t>
    </dgm:pt>
    <dgm:pt modelId="{63CA078A-AFD5-4D7A-BFC9-80820E63C6B8}" type="parTrans" cxnId="{342F7265-1964-4BB8-81F6-7C1EAC85B3A4}">
      <dgm:prSet/>
      <dgm:spPr/>
      <dgm:t>
        <a:bodyPr/>
        <a:lstStyle/>
        <a:p>
          <a:endParaRPr lang="en-US">
            <a:latin typeface="Calibri" pitchFamily="34" charset="0"/>
            <a:cs typeface="Calibri" pitchFamily="34" charset="0"/>
          </a:endParaRPr>
        </a:p>
      </dgm:t>
    </dgm:pt>
    <dgm:pt modelId="{536A86D9-7E38-4A13-AE9C-89F58A8FE4A0}" type="sibTrans" cxnId="{342F7265-1964-4BB8-81F6-7C1EAC85B3A4}">
      <dgm:prSet/>
      <dgm:spPr/>
      <dgm:t>
        <a:bodyPr/>
        <a:lstStyle/>
        <a:p>
          <a:endParaRPr lang="en-US">
            <a:latin typeface="Calibri" pitchFamily="34" charset="0"/>
            <a:cs typeface="Calibri" pitchFamily="34" charset="0"/>
          </a:endParaRPr>
        </a:p>
      </dgm:t>
    </dgm:pt>
    <dgm:pt modelId="{D306E47C-9193-440A-9FCE-848F8743B206}">
      <dgm:prSet phldrT="[Text]"/>
      <dgm:spPr/>
      <dgm:t>
        <a:bodyPr/>
        <a:lstStyle/>
        <a:p>
          <a:r>
            <a:rPr lang="en-US" b="1" dirty="0" smtClean="0">
              <a:latin typeface="Calibri" pitchFamily="34" charset="0"/>
              <a:cs typeface="Calibri" pitchFamily="34" charset="0"/>
            </a:rPr>
            <a:t>Integrity</a:t>
          </a:r>
          <a:r>
            <a:rPr lang="en-US" dirty="0" smtClean="0">
              <a:latin typeface="Calibri" pitchFamily="34" charset="0"/>
              <a:cs typeface="Calibri" pitchFamily="34" charset="0"/>
            </a:rPr>
            <a:t> – Integrity and reputation of the business partners must be unquestionable</a:t>
          </a:r>
          <a:br>
            <a:rPr lang="en-US" dirty="0" smtClean="0">
              <a:latin typeface="Calibri" pitchFamily="34" charset="0"/>
              <a:cs typeface="Calibri" pitchFamily="34" charset="0"/>
            </a:rPr>
          </a:br>
          <a:endParaRPr lang="en-US" dirty="0">
            <a:latin typeface="Calibri" pitchFamily="34" charset="0"/>
            <a:cs typeface="Calibri" pitchFamily="34" charset="0"/>
          </a:endParaRPr>
        </a:p>
      </dgm:t>
    </dgm:pt>
    <dgm:pt modelId="{DD5431F0-F976-4D37-94E3-94081A91AE1E}" type="parTrans" cxnId="{548144C0-1CEC-4F54-B609-FC6F5DEA1657}">
      <dgm:prSet/>
      <dgm:spPr/>
      <dgm:t>
        <a:bodyPr/>
        <a:lstStyle/>
        <a:p>
          <a:endParaRPr lang="en-US">
            <a:latin typeface="Calibri" pitchFamily="34" charset="0"/>
            <a:cs typeface="Calibri" pitchFamily="34" charset="0"/>
          </a:endParaRPr>
        </a:p>
      </dgm:t>
    </dgm:pt>
    <dgm:pt modelId="{5EB9CE3F-24F1-40F3-A88D-93979BF48B2A}" type="sibTrans" cxnId="{548144C0-1CEC-4F54-B609-FC6F5DEA1657}">
      <dgm:prSet/>
      <dgm:spPr/>
      <dgm:t>
        <a:bodyPr/>
        <a:lstStyle/>
        <a:p>
          <a:endParaRPr lang="en-US">
            <a:latin typeface="Calibri" pitchFamily="34" charset="0"/>
            <a:cs typeface="Calibri" pitchFamily="34" charset="0"/>
          </a:endParaRPr>
        </a:p>
      </dgm:t>
    </dgm:pt>
    <dgm:pt modelId="{B0A0A996-345F-4A82-875A-CF017B915501}">
      <dgm:prSet/>
      <dgm:spPr/>
      <dgm:t>
        <a:bodyPr/>
        <a:lstStyle/>
        <a:p>
          <a:r>
            <a:rPr lang="en-US" b="1" dirty="0" smtClean="0">
              <a:latin typeface="Calibri" pitchFamily="34" charset="0"/>
              <a:cs typeface="Calibri" pitchFamily="34" charset="0"/>
            </a:rPr>
            <a:t>Entrepreneurial Passion/Enthusiasm </a:t>
          </a:r>
          <a:r>
            <a:rPr lang="en-US" dirty="0" smtClean="0">
              <a:latin typeface="Calibri" pitchFamily="34" charset="0"/>
              <a:cs typeface="Calibri" pitchFamily="34" charset="0"/>
            </a:rPr>
            <a:t>– Existing Businesses with a passion to grow or New Businesses with an entrepreneurial person</a:t>
          </a:r>
          <a:br>
            <a:rPr lang="en-US" dirty="0" smtClean="0">
              <a:latin typeface="Calibri" pitchFamily="34" charset="0"/>
              <a:cs typeface="Calibri" pitchFamily="34" charset="0"/>
            </a:rPr>
          </a:br>
          <a:endParaRPr lang="en-US" dirty="0">
            <a:latin typeface="Calibri" pitchFamily="34" charset="0"/>
            <a:cs typeface="Calibri" pitchFamily="34" charset="0"/>
          </a:endParaRPr>
        </a:p>
      </dgm:t>
    </dgm:pt>
    <dgm:pt modelId="{85EF40A6-64C1-4C43-AB34-BB0CD61E5F4F}" type="parTrans" cxnId="{E9DEDFDC-EB20-48B3-A4C6-2CF3816979CA}">
      <dgm:prSet/>
      <dgm:spPr/>
      <dgm:t>
        <a:bodyPr/>
        <a:lstStyle/>
        <a:p>
          <a:endParaRPr lang="en-US">
            <a:latin typeface="Calibri" pitchFamily="34" charset="0"/>
            <a:cs typeface="Calibri" pitchFamily="34" charset="0"/>
          </a:endParaRPr>
        </a:p>
      </dgm:t>
    </dgm:pt>
    <dgm:pt modelId="{3DDAEB89-AE11-4803-99BD-F64DE6273BB2}" type="sibTrans" cxnId="{E9DEDFDC-EB20-48B3-A4C6-2CF3816979CA}">
      <dgm:prSet/>
      <dgm:spPr/>
      <dgm:t>
        <a:bodyPr/>
        <a:lstStyle/>
        <a:p>
          <a:endParaRPr lang="en-US">
            <a:latin typeface="Calibri" pitchFamily="34" charset="0"/>
            <a:cs typeface="Calibri" pitchFamily="34" charset="0"/>
          </a:endParaRPr>
        </a:p>
      </dgm:t>
    </dgm:pt>
    <dgm:pt modelId="{D75E0462-16C1-4130-8006-EB2A2ED91111}">
      <dgm:prSet/>
      <dgm:spPr/>
      <dgm:t>
        <a:bodyPr/>
        <a:lstStyle/>
        <a:p>
          <a:r>
            <a:rPr lang="en-US" b="1" dirty="0" smtClean="0">
              <a:latin typeface="Calibri" pitchFamily="34" charset="0"/>
              <a:cs typeface="Calibri" pitchFamily="34" charset="0"/>
            </a:rPr>
            <a:t>Track Record </a:t>
          </a:r>
          <a:r>
            <a:rPr lang="en-US" dirty="0" smtClean="0">
              <a:latin typeface="Calibri" pitchFamily="34" charset="0"/>
              <a:cs typeface="Calibri" pitchFamily="34" charset="0"/>
            </a:rPr>
            <a:t>– Quality and experienced owner, sponsor and management team with proven track records in relevant industries</a:t>
          </a:r>
          <a:br>
            <a:rPr lang="en-US" dirty="0" smtClean="0">
              <a:latin typeface="Calibri" pitchFamily="34" charset="0"/>
              <a:cs typeface="Calibri" pitchFamily="34" charset="0"/>
            </a:rPr>
          </a:br>
          <a:endParaRPr lang="en-US" dirty="0">
            <a:latin typeface="Calibri" pitchFamily="34" charset="0"/>
            <a:cs typeface="Calibri" pitchFamily="34" charset="0"/>
          </a:endParaRPr>
        </a:p>
      </dgm:t>
    </dgm:pt>
    <dgm:pt modelId="{776344C4-16DA-4973-9F12-842C1F58CC8B}" type="parTrans" cxnId="{30C450CD-5BD5-48F3-9D21-BF3E6C0CFAB3}">
      <dgm:prSet/>
      <dgm:spPr/>
      <dgm:t>
        <a:bodyPr/>
        <a:lstStyle/>
        <a:p>
          <a:endParaRPr lang="en-US">
            <a:latin typeface="Calibri" pitchFamily="34" charset="0"/>
            <a:cs typeface="Calibri" pitchFamily="34" charset="0"/>
          </a:endParaRPr>
        </a:p>
      </dgm:t>
    </dgm:pt>
    <dgm:pt modelId="{2F662F64-1FD8-4A4E-9BE5-DDCF0A4CDC9C}" type="sibTrans" cxnId="{30C450CD-5BD5-48F3-9D21-BF3E6C0CFAB3}">
      <dgm:prSet/>
      <dgm:spPr/>
      <dgm:t>
        <a:bodyPr/>
        <a:lstStyle/>
        <a:p>
          <a:endParaRPr lang="en-US">
            <a:latin typeface="Calibri" pitchFamily="34" charset="0"/>
            <a:cs typeface="Calibri" pitchFamily="34" charset="0"/>
          </a:endParaRPr>
        </a:p>
      </dgm:t>
    </dgm:pt>
    <dgm:pt modelId="{0A8E752F-7EC4-4090-AF2E-F7683A3BEA55}">
      <dgm:prSet/>
      <dgm:spPr/>
      <dgm:t>
        <a:bodyPr/>
        <a:lstStyle/>
        <a:p>
          <a:r>
            <a:rPr lang="en-US" b="1" dirty="0" smtClean="0">
              <a:latin typeface="Calibri" pitchFamily="34" charset="0"/>
              <a:cs typeface="Calibri" pitchFamily="34" charset="0"/>
            </a:rPr>
            <a:t>Financial Partnership </a:t>
          </a:r>
          <a:r>
            <a:rPr lang="en-US" dirty="0" smtClean="0">
              <a:latin typeface="Calibri" pitchFamily="34" charset="0"/>
              <a:cs typeface="Calibri" pitchFamily="34" charset="0"/>
            </a:rPr>
            <a:t>– Business Owner/Entrepreneur must have a significant financial stake</a:t>
          </a:r>
          <a:br>
            <a:rPr lang="en-US" dirty="0" smtClean="0">
              <a:latin typeface="Calibri" pitchFamily="34" charset="0"/>
              <a:cs typeface="Calibri" pitchFamily="34" charset="0"/>
            </a:rPr>
          </a:br>
          <a:endParaRPr lang="en-US" dirty="0">
            <a:latin typeface="Calibri" pitchFamily="34" charset="0"/>
            <a:cs typeface="Calibri" pitchFamily="34" charset="0"/>
          </a:endParaRPr>
        </a:p>
      </dgm:t>
    </dgm:pt>
    <dgm:pt modelId="{AF5ED87B-3376-4337-87A7-B483879BAFFD}" type="parTrans" cxnId="{E8856C5E-EB3B-4F2D-B6F6-B19B8BE5FE7C}">
      <dgm:prSet/>
      <dgm:spPr/>
      <dgm:t>
        <a:bodyPr/>
        <a:lstStyle/>
        <a:p>
          <a:endParaRPr lang="en-US">
            <a:latin typeface="Calibri" pitchFamily="34" charset="0"/>
            <a:cs typeface="Calibri" pitchFamily="34" charset="0"/>
          </a:endParaRPr>
        </a:p>
      </dgm:t>
    </dgm:pt>
    <dgm:pt modelId="{A5B1408A-A776-425F-8128-9F27C0BA9976}" type="sibTrans" cxnId="{E8856C5E-EB3B-4F2D-B6F6-B19B8BE5FE7C}">
      <dgm:prSet/>
      <dgm:spPr/>
      <dgm:t>
        <a:bodyPr/>
        <a:lstStyle/>
        <a:p>
          <a:endParaRPr lang="en-US">
            <a:latin typeface="Calibri" pitchFamily="34" charset="0"/>
            <a:cs typeface="Calibri" pitchFamily="34" charset="0"/>
          </a:endParaRPr>
        </a:p>
      </dgm:t>
    </dgm:pt>
    <dgm:pt modelId="{F4634A91-6484-49A2-AAB1-9F87589E7A12}">
      <dgm:prSet/>
      <dgm:spPr/>
      <dgm:t>
        <a:bodyPr/>
        <a:lstStyle/>
        <a:p>
          <a:r>
            <a:rPr lang="en-US" b="1" dirty="0" smtClean="0">
              <a:latin typeface="Calibri" pitchFamily="34" charset="0"/>
              <a:cs typeface="Calibri" pitchFamily="34" charset="0"/>
            </a:rPr>
            <a:t>Congruent Goals </a:t>
          </a:r>
          <a:r>
            <a:rPr lang="en-US" dirty="0" smtClean="0">
              <a:latin typeface="Calibri" pitchFamily="34" charset="0"/>
              <a:cs typeface="Calibri" pitchFamily="34" charset="0"/>
            </a:rPr>
            <a:t>– No conflicting goals or interests</a:t>
          </a:r>
          <a:endParaRPr lang="en-US" dirty="0">
            <a:latin typeface="Calibri" pitchFamily="34" charset="0"/>
            <a:cs typeface="Calibri" pitchFamily="34" charset="0"/>
          </a:endParaRPr>
        </a:p>
      </dgm:t>
    </dgm:pt>
    <dgm:pt modelId="{AE2C0739-9106-4E43-8A10-E9D98828AAB5}" type="parTrans" cxnId="{6B5A3296-9BE3-4595-940B-52E0F0637F76}">
      <dgm:prSet/>
      <dgm:spPr/>
      <dgm:t>
        <a:bodyPr/>
        <a:lstStyle/>
        <a:p>
          <a:endParaRPr lang="en-US">
            <a:latin typeface="Calibri" pitchFamily="34" charset="0"/>
            <a:cs typeface="Calibri" pitchFamily="34" charset="0"/>
          </a:endParaRPr>
        </a:p>
      </dgm:t>
    </dgm:pt>
    <dgm:pt modelId="{6410E34B-52F3-4EBB-8DDC-9DEF78364107}" type="sibTrans" cxnId="{6B5A3296-9BE3-4595-940B-52E0F0637F76}">
      <dgm:prSet/>
      <dgm:spPr/>
      <dgm:t>
        <a:bodyPr/>
        <a:lstStyle/>
        <a:p>
          <a:endParaRPr lang="en-US">
            <a:latin typeface="Calibri" pitchFamily="34" charset="0"/>
            <a:cs typeface="Calibri" pitchFamily="34" charset="0"/>
          </a:endParaRPr>
        </a:p>
      </dgm:t>
    </dgm:pt>
    <dgm:pt modelId="{2B69A759-43C8-4299-A8BE-5B594365E7C0}" type="pres">
      <dgm:prSet presAssocID="{67853B42-01EE-45E7-B75A-6FE01DCB2115}" presName="Name0" presStyleCnt="0">
        <dgm:presLayoutVars>
          <dgm:dir/>
          <dgm:animLvl val="lvl"/>
          <dgm:resizeHandles val="exact"/>
        </dgm:presLayoutVars>
      </dgm:prSet>
      <dgm:spPr/>
      <dgm:t>
        <a:bodyPr/>
        <a:lstStyle/>
        <a:p>
          <a:endParaRPr lang="en-US"/>
        </a:p>
      </dgm:t>
    </dgm:pt>
    <dgm:pt modelId="{57F6757C-40A0-4B41-A5C8-E56E65C68766}" type="pres">
      <dgm:prSet presAssocID="{8AED4192-1750-44B9-A509-C5F30E1D191D}" presName="composite" presStyleCnt="0"/>
      <dgm:spPr/>
    </dgm:pt>
    <dgm:pt modelId="{6BFBC7F6-D587-4BBF-A6B5-007CDAAFBD32}" type="pres">
      <dgm:prSet presAssocID="{8AED4192-1750-44B9-A509-C5F30E1D191D}" presName="parTx" presStyleLbl="alignNode1" presStyleIdx="0" presStyleCnt="1">
        <dgm:presLayoutVars>
          <dgm:chMax val="0"/>
          <dgm:chPref val="0"/>
          <dgm:bulletEnabled val="1"/>
        </dgm:presLayoutVars>
      </dgm:prSet>
      <dgm:spPr/>
      <dgm:t>
        <a:bodyPr/>
        <a:lstStyle/>
        <a:p>
          <a:endParaRPr lang="en-US"/>
        </a:p>
      </dgm:t>
    </dgm:pt>
    <dgm:pt modelId="{D97A5E15-974B-4E8A-94BC-1E6A8A79E0EF}" type="pres">
      <dgm:prSet presAssocID="{8AED4192-1750-44B9-A509-C5F30E1D191D}" presName="desTx" presStyleLbl="alignAccFollowNode1" presStyleIdx="0" presStyleCnt="1">
        <dgm:presLayoutVars>
          <dgm:bulletEnabled val="1"/>
        </dgm:presLayoutVars>
      </dgm:prSet>
      <dgm:spPr/>
      <dgm:t>
        <a:bodyPr/>
        <a:lstStyle/>
        <a:p>
          <a:endParaRPr lang="en-US"/>
        </a:p>
      </dgm:t>
    </dgm:pt>
  </dgm:ptLst>
  <dgm:cxnLst>
    <dgm:cxn modelId="{610E7966-129E-4BBB-AFD9-E3A30E1E817A}" type="presOf" srcId="{0A8E752F-7EC4-4090-AF2E-F7683A3BEA55}" destId="{D97A5E15-974B-4E8A-94BC-1E6A8A79E0EF}" srcOrd="0" destOrd="3" presId="urn:microsoft.com/office/officeart/2005/8/layout/hList1"/>
    <dgm:cxn modelId="{E9DEDFDC-EB20-48B3-A4C6-2CF3816979CA}" srcId="{8AED4192-1750-44B9-A509-C5F30E1D191D}" destId="{B0A0A996-345F-4A82-875A-CF017B915501}" srcOrd="1" destOrd="0" parTransId="{85EF40A6-64C1-4C43-AB34-BB0CD61E5F4F}" sibTransId="{3DDAEB89-AE11-4803-99BD-F64DE6273BB2}"/>
    <dgm:cxn modelId="{75377D6F-B160-44AF-924A-B194CAC773A4}" type="presOf" srcId="{F4634A91-6484-49A2-AAB1-9F87589E7A12}" destId="{D97A5E15-974B-4E8A-94BC-1E6A8A79E0EF}" srcOrd="0" destOrd="4" presId="urn:microsoft.com/office/officeart/2005/8/layout/hList1"/>
    <dgm:cxn modelId="{87F87FB2-6657-4AC7-B594-EE2B08A805C7}" type="presOf" srcId="{D75E0462-16C1-4130-8006-EB2A2ED91111}" destId="{D97A5E15-974B-4E8A-94BC-1E6A8A79E0EF}" srcOrd="0" destOrd="2" presId="urn:microsoft.com/office/officeart/2005/8/layout/hList1"/>
    <dgm:cxn modelId="{623ECC88-AAC1-4A4E-A3A5-22977A3AA919}" type="presOf" srcId="{D306E47C-9193-440A-9FCE-848F8743B206}" destId="{D97A5E15-974B-4E8A-94BC-1E6A8A79E0EF}" srcOrd="0" destOrd="0" presId="urn:microsoft.com/office/officeart/2005/8/layout/hList1"/>
    <dgm:cxn modelId="{30C450CD-5BD5-48F3-9D21-BF3E6C0CFAB3}" srcId="{8AED4192-1750-44B9-A509-C5F30E1D191D}" destId="{D75E0462-16C1-4130-8006-EB2A2ED91111}" srcOrd="2" destOrd="0" parTransId="{776344C4-16DA-4973-9F12-842C1F58CC8B}" sibTransId="{2F662F64-1FD8-4A4E-9BE5-DDCF0A4CDC9C}"/>
    <dgm:cxn modelId="{E8856C5E-EB3B-4F2D-B6F6-B19B8BE5FE7C}" srcId="{8AED4192-1750-44B9-A509-C5F30E1D191D}" destId="{0A8E752F-7EC4-4090-AF2E-F7683A3BEA55}" srcOrd="3" destOrd="0" parTransId="{AF5ED87B-3376-4337-87A7-B483879BAFFD}" sibTransId="{A5B1408A-A776-425F-8128-9F27C0BA9976}"/>
    <dgm:cxn modelId="{4D5ECF19-6222-414F-8FD3-438B819D7434}" type="presOf" srcId="{B0A0A996-345F-4A82-875A-CF017B915501}" destId="{D97A5E15-974B-4E8A-94BC-1E6A8A79E0EF}" srcOrd="0" destOrd="1" presId="urn:microsoft.com/office/officeart/2005/8/layout/hList1"/>
    <dgm:cxn modelId="{6B5A3296-9BE3-4595-940B-52E0F0637F76}" srcId="{8AED4192-1750-44B9-A509-C5F30E1D191D}" destId="{F4634A91-6484-49A2-AAB1-9F87589E7A12}" srcOrd="4" destOrd="0" parTransId="{AE2C0739-9106-4E43-8A10-E9D98828AAB5}" sibTransId="{6410E34B-52F3-4EBB-8DDC-9DEF78364107}"/>
    <dgm:cxn modelId="{548144C0-1CEC-4F54-B609-FC6F5DEA1657}" srcId="{8AED4192-1750-44B9-A509-C5F30E1D191D}" destId="{D306E47C-9193-440A-9FCE-848F8743B206}" srcOrd="0" destOrd="0" parTransId="{DD5431F0-F976-4D37-94E3-94081A91AE1E}" sibTransId="{5EB9CE3F-24F1-40F3-A88D-93979BF48B2A}"/>
    <dgm:cxn modelId="{342F7265-1964-4BB8-81F6-7C1EAC85B3A4}" srcId="{67853B42-01EE-45E7-B75A-6FE01DCB2115}" destId="{8AED4192-1750-44B9-A509-C5F30E1D191D}" srcOrd="0" destOrd="0" parTransId="{63CA078A-AFD5-4D7A-BFC9-80820E63C6B8}" sibTransId="{536A86D9-7E38-4A13-AE9C-89F58A8FE4A0}"/>
    <dgm:cxn modelId="{05C85EEF-8277-4CA6-8BD0-0709F860466B}" type="presOf" srcId="{67853B42-01EE-45E7-B75A-6FE01DCB2115}" destId="{2B69A759-43C8-4299-A8BE-5B594365E7C0}" srcOrd="0" destOrd="0" presId="urn:microsoft.com/office/officeart/2005/8/layout/hList1"/>
    <dgm:cxn modelId="{5D6D2376-1AE6-4A6C-9194-0C27D925ADCA}" type="presOf" srcId="{8AED4192-1750-44B9-A509-C5F30E1D191D}" destId="{6BFBC7F6-D587-4BBF-A6B5-007CDAAFBD32}" srcOrd="0" destOrd="0" presId="urn:microsoft.com/office/officeart/2005/8/layout/hList1"/>
    <dgm:cxn modelId="{53F05927-D2DC-47D6-890B-A973CC5F1D26}" type="presParOf" srcId="{2B69A759-43C8-4299-A8BE-5B594365E7C0}" destId="{57F6757C-40A0-4B41-A5C8-E56E65C68766}" srcOrd="0" destOrd="0" presId="urn:microsoft.com/office/officeart/2005/8/layout/hList1"/>
    <dgm:cxn modelId="{0C369152-8927-4932-A7FE-AEC0800D6FBB}" type="presParOf" srcId="{57F6757C-40A0-4B41-A5C8-E56E65C68766}" destId="{6BFBC7F6-D587-4BBF-A6B5-007CDAAFBD32}" srcOrd="0" destOrd="0" presId="urn:microsoft.com/office/officeart/2005/8/layout/hList1"/>
    <dgm:cxn modelId="{D6750B6C-6DE9-4663-8123-0CE207F9A349}" type="presParOf" srcId="{57F6757C-40A0-4B41-A5C8-E56E65C68766}" destId="{D97A5E15-974B-4E8A-94BC-1E6A8A79E0EF}"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039F036-C336-44E3-8652-41D943F4791F}" type="doc">
      <dgm:prSet loTypeId="urn:microsoft.com/office/officeart/2005/8/layout/hList1" loCatId="list" qsTypeId="urn:microsoft.com/office/officeart/2005/8/quickstyle/simple1" qsCatId="simple" csTypeId="urn:microsoft.com/office/officeart/2005/8/colors/colorful4" csCatId="colorful" phldr="1"/>
      <dgm:spPr/>
      <dgm:t>
        <a:bodyPr/>
        <a:lstStyle/>
        <a:p>
          <a:endParaRPr lang="en-US"/>
        </a:p>
      </dgm:t>
    </dgm:pt>
    <dgm:pt modelId="{FF0D65AD-0056-45FB-8AC7-EB7F6DC11AF4}">
      <dgm:prSet phldrT="[Text]" custT="1"/>
      <dgm:spPr/>
      <dgm:t>
        <a:bodyPr/>
        <a:lstStyle/>
        <a:p>
          <a:r>
            <a:rPr lang="en-US" sz="2400" b="1" dirty="0" smtClean="0"/>
            <a:t>Cash &amp; Equity</a:t>
          </a:r>
          <a:endParaRPr lang="en-US" sz="2400" b="1" dirty="0">
            <a:latin typeface="Calibri" pitchFamily="34" charset="0"/>
            <a:cs typeface="Calibri" pitchFamily="34" charset="0"/>
          </a:endParaRPr>
        </a:p>
      </dgm:t>
    </dgm:pt>
    <dgm:pt modelId="{C920B888-E293-4635-A50C-632563A0314C}" type="parTrans" cxnId="{F34ACC9C-AAC1-4BA8-A316-C9238DF09241}">
      <dgm:prSet/>
      <dgm:spPr/>
      <dgm:t>
        <a:bodyPr/>
        <a:lstStyle/>
        <a:p>
          <a:endParaRPr lang="en-US"/>
        </a:p>
      </dgm:t>
    </dgm:pt>
    <dgm:pt modelId="{98F92D06-B6E7-4EC1-9AD8-A5AA5AD9EE1F}" type="sibTrans" cxnId="{F34ACC9C-AAC1-4BA8-A316-C9238DF09241}">
      <dgm:prSet/>
      <dgm:spPr/>
      <dgm:t>
        <a:bodyPr/>
        <a:lstStyle/>
        <a:p>
          <a:endParaRPr lang="en-US"/>
        </a:p>
      </dgm:t>
    </dgm:pt>
    <dgm:pt modelId="{3F7CD76E-3429-4F60-877D-EA4808FFF724}">
      <dgm:prSet phldrT="[Text]" custT="1"/>
      <dgm:spPr/>
      <dgm:t>
        <a:bodyPr/>
        <a:lstStyle/>
        <a:p>
          <a:pPr>
            <a:lnSpc>
              <a:spcPct val="150000"/>
            </a:lnSpc>
          </a:pPr>
          <a:r>
            <a:rPr lang="en-US" sz="1700" dirty="0" smtClean="0"/>
            <a:t>Cash in exchange for equity</a:t>
          </a:r>
          <a:endParaRPr lang="en-US" sz="1700" dirty="0">
            <a:latin typeface="Calibri" pitchFamily="34" charset="0"/>
            <a:cs typeface="Calibri" pitchFamily="34" charset="0"/>
          </a:endParaRPr>
        </a:p>
      </dgm:t>
    </dgm:pt>
    <dgm:pt modelId="{DAECADAB-5A31-4B3F-86C9-C719C49779AF}" type="parTrans" cxnId="{FD3BD8AC-FAEF-4B87-8834-EE8425319C12}">
      <dgm:prSet/>
      <dgm:spPr/>
      <dgm:t>
        <a:bodyPr/>
        <a:lstStyle/>
        <a:p>
          <a:endParaRPr lang="en-US"/>
        </a:p>
      </dgm:t>
    </dgm:pt>
    <dgm:pt modelId="{3A688705-8567-4C30-A2A4-25D155626567}" type="sibTrans" cxnId="{FD3BD8AC-FAEF-4B87-8834-EE8425319C12}">
      <dgm:prSet/>
      <dgm:spPr/>
      <dgm:t>
        <a:bodyPr/>
        <a:lstStyle/>
        <a:p>
          <a:endParaRPr lang="en-US"/>
        </a:p>
      </dgm:t>
    </dgm:pt>
    <dgm:pt modelId="{DB9EBB1D-510A-4818-B584-BA1776DBDDDF}">
      <dgm:prSet phldrT="[Text]" custT="1"/>
      <dgm:spPr/>
      <dgm:t>
        <a:bodyPr/>
        <a:lstStyle/>
        <a:p>
          <a:r>
            <a:rPr lang="en-US" sz="2400" b="1" dirty="0" smtClean="0"/>
            <a:t>Investment</a:t>
          </a:r>
          <a:endParaRPr lang="en-US" sz="2400" b="1" dirty="0">
            <a:latin typeface="Calibri" pitchFamily="34" charset="0"/>
            <a:cs typeface="Calibri" pitchFamily="34" charset="0"/>
          </a:endParaRPr>
        </a:p>
      </dgm:t>
    </dgm:pt>
    <dgm:pt modelId="{96C18FE1-EFA9-482A-B92C-C603D34828F5}" type="parTrans" cxnId="{118763E5-A0C0-4798-9EF0-89F6110FD0E2}">
      <dgm:prSet/>
      <dgm:spPr/>
      <dgm:t>
        <a:bodyPr/>
        <a:lstStyle/>
        <a:p>
          <a:endParaRPr lang="en-US"/>
        </a:p>
      </dgm:t>
    </dgm:pt>
    <dgm:pt modelId="{F81AFC35-816E-4B5E-BC1D-999004676771}" type="sibTrans" cxnId="{118763E5-A0C0-4798-9EF0-89F6110FD0E2}">
      <dgm:prSet/>
      <dgm:spPr/>
      <dgm:t>
        <a:bodyPr/>
        <a:lstStyle/>
        <a:p>
          <a:endParaRPr lang="en-US"/>
        </a:p>
      </dgm:t>
    </dgm:pt>
    <dgm:pt modelId="{2EAD33B5-87D6-40A6-B8D5-1F447C46E6B0}">
      <dgm:prSet phldrT="[Text]"/>
      <dgm:spPr/>
      <dgm:t>
        <a:bodyPr/>
        <a:lstStyle/>
        <a:p>
          <a:pPr>
            <a:lnSpc>
              <a:spcPct val="150000"/>
            </a:lnSpc>
          </a:pPr>
          <a:r>
            <a:rPr lang="en-US" dirty="0" smtClean="0"/>
            <a:t>Investments are usually made in stages called rounds</a:t>
          </a:r>
          <a:endParaRPr lang="en-US" dirty="0">
            <a:latin typeface="Calibri" pitchFamily="34" charset="0"/>
            <a:cs typeface="Calibri" pitchFamily="34" charset="0"/>
          </a:endParaRPr>
        </a:p>
      </dgm:t>
    </dgm:pt>
    <dgm:pt modelId="{02E337D4-8D8A-4829-B1A2-3ED0654E562C}" type="parTrans" cxnId="{53F6692A-D660-4925-A33A-D8FFC3E88D7C}">
      <dgm:prSet/>
      <dgm:spPr/>
      <dgm:t>
        <a:bodyPr/>
        <a:lstStyle/>
        <a:p>
          <a:endParaRPr lang="en-US"/>
        </a:p>
      </dgm:t>
    </dgm:pt>
    <dgm:pt modelId="{7D5DAC41-86C4-49A3-8321-17CA3A5C5BE0}" type="sibTrans" cxnId="{53F6692A-D660-4925-A33A-D8FFC3E88D7C}">
      <dgm:prSet/>
      <dgm:spPr/>
      <dgm:t>
        <a:bodyPr/>
        <a:lstStyle/>
        <a:p>
          <a:endParaRPr lang="en-US"/>
        </a:p>
      </dgm:t>
    </dgm:pt>
    <dgm:pt modelId="{2CF89474-8C3E-4769-A772-976A5F556125}">
      <dgm:prSet/>
      <dgm:spPr/>
      <dgm:t>
        <a:bodyPr/>
        <a:lstStyle/>
        <a:p>
          <a:pPr>
            <a:lnSpc>
              <a:spcPct val="150000"/>
            </a:lnSpc>
          </a:pPr>
          <a:r>
            <a:rPr lang="en-US" dirty="0" smtClean="0"/>
            <a:t>One VC may commit to make a number of staged investments</a:t>
          </a:r>
          <a:endParaRPr lang="en-US" dirty="0"/>
        </a:p>
      </dgm:t>
    </dgm:pt>
    <dgm:pt modelId="{251D82F7-3288-4C34-A231-6103759D842E}" type="parTrans" cxnId="{56AB623F-9AEE-4288-800A-0447BF538942}">
      <dgm:prSet/>
      <dgm:spPr/>
      <dgm:t>
        <a:bodyPr/>
        <a:lstStyle/>
        <a:p>
          <a:endParaRPr lang="en-US"/>
        </a:p>
      </dgm:t>
    </dgm:pt>
    <dgm:pt modelId="{DD56BC64-009C-4062-81A1-419C2354027D}" type="sibTrans" cxnId="{56AB623F-9AEE-4288-800A-0447BF538942}">
      <dgm:prSet/>
      <dgm:spPr/>
      <dgm:t>
        <a:bodyPr/>
        <a:lstStyle/>
        <a:p>
          <a:endParaRPr lang="en-US"/>
        </a:p>
      </dgm:t>
    </dgm:pt>
    <dgm:pt modelId="{24D36FD7-67A6-493B-A5F0-65719BE95BFF}">
      <dgm:prSet phldrT="[Text]" custT="1"/>
      <dgm:spPr/>
      <dgm:t>
        <a:bodyPr/>
        <a:lstStyle/>
        <a:p>
          <a:pPr>
            <a:lnSpc>
              <a:spcPct val="150000"/>
            </a:lnSpc>
          </a:pPr>
          <a:r>
            <a:rPr lang="en-US" sz="1700" dirty="0" smtClean="0"/>
            <a:t>Usually in the form of common shares</a:t>
          </a:r>
          <a:endParaRPr lang="en-US" sz="1700" dirty="0">
            <a:latin typeface="Calibri" pitchFamily="34" charset="0"/>
            <a:cs typeface="Calibri" pitchFamily="34" charset="0"/>
          </a:endParaRPr>
        </a:p>
      </dgm:t>
    </dgm:pt>
    <dgm:pt modelId="{647D9742-AE2F-4DDF-9F9D-D4445992CA0C}" type="parTrans" cxnId="{FEBF9E80-6D50-4DFE-B795-039F77444BB1}">
      <dgm:prSet/>
      <dgm:spPr/>
    </dgm:pt>
    <dgm:pt modelId="{D6B901F1-FC9C-46B3-9712-E5E15A0914C7}" type="sibTrans" cxnId="{FEBF9E80-6D50-4DFE-B795-039F77444BB1}">
      <dgm:prSet/>
      <dgm:spPr/>
    </dgm:pt>
    <dgm:pt modelId="{EA5E11D5-C4B4-4E5A-B4F3-1DFB7490660C}">
      <dgm:prSet phldrT="[Text]" custT="1"/>
      <dgm:spPr/>
      <dgm:t>
        <a:bodyPr/>
        <a:lstStyle/>
        <a:p>
          <a:pPr>
            <a:lnSpc>
              <a:spcPct val="150000"/>
            </a:lnSpc>
          </a:pPr>
          <a:r>
            <a:rPr lang="en-US" sz="1700" dirty="0" smtClean="0"/>
            <a:t>Amount requested indicates the value you believe your company is worth</a:t>
          </a:r>
          <a:endParaRPr lang="en-US" sz="1700" dirty="0">
            <a:latin typeface="Calibri" pitchFamily="34" charset="0"/>
            <a:cs typeface="Calibri" pitchFamily="34" charset="0"/>
          </a:endParaRPr>
        </a:p>
      </dgm:t>
    </dgm:pt>
    <dgm:pt modelId="{09D86086-BD7E-4A12-9244-10B6EF4C1607}" type="parTrans" cxnId="{8909FADA-D48F-4B09-BC0D-F4F46DB1E334}">
      <dgm:prSet/>
      <dgm:spPr/>
    </dgm:pt>
    <dgm:pt modelId="{534AFB6F-170E-4C8C-BDA0-F89677977111}" type="sibTrans" cxnId="{8909FADA-D48F-4B09-BC0D-F4F46DB1E334}">
      <dgm:prSet/>
      <dgm:spPr/>
    </dgm:pt>
    <dgm:pt modelId="{35429C8A-1892-49FE-9938-5C9E064C5E23}">
      <dgm:prSet phldrT="[Text]" custT="1"/>
      <dgm:spPr/>
      <dgm:t>
        <a:bodyPr/>
        <a:lstStyle/>
        <a:p>
          <a:pPr>
            <a:lnSpc>
              <a:spcPct val="150000"/>
            </a:lnSpc>
          </a:pPr>
          <a:r>
            <a:rPr lang="en-US" sz="1700" dirty="0" smtClean="0"/>
            <a:t> e.g. Asking for $500,000 in exchange for a 10% stake gives your company a $5 Million valuation </a:t>
          </a:r>
          <a:endParaRPr lang="en-US" sz="1700" dirty="0">
            <a:latin typeface="Calibri" pitchFamily="34" charset="0"/>
            <a:cs typeface="Calibri" pitchFamily="34" charset="0"/>
          </a:endParaRPr>
        </a:p>
      </dgm:t>
    </dgm:pt>
    <dgm:pt modelId="{1CD55566-4601-4CEC-8C13-CCFCDC26EB35}" type="parTrans" cxnId="{410450F6-14AF-46D3-9200-4EF85052618E}">
      <dgm:prSet/>
      <dgm:spPr/>
    </dgm:pt>
    <dgm:pt modelId="{B5268842-224C-4D23-ADB4-5C9E94F76C8C}" type="sibTrans" cxnId="{410450F6-14AF-46D3-9200-4EF85052618E}">
      <dgm:prSet/>
      <dgm:spPr/>
    </dgm:pt>
    <dgm:pt modelId="{93788430-89CC-409A-B4FB-CE326DC4F7C2}">
      <dgm:prSet/>
      <dgm:spPr/>
      <dgm:t>
        <a:bodyPr/>
        <a:lstStyle/>
        <a:p>
          <a:pPr>
            <a:lnSpc>
              <a:spcPct val="150000"/>
            </a:lnSpc>
          </a:pPr>
          <a:r>
            <a:rPr lang="en-US" dirty="0" smtClean="0"/>
            <a:t>Investments are usually centered around milestones and/or benchmarks</a:t>
          </a:r>
          <a:endParaRPr lang="en-US" dirty="0"/>
        </a:p>
      </dgm:t>
    </dgm:pt>
    <dgm:pt modelId="{5A141B85-C59E-4368-9868-E4F6209B495C}" type="parTrans" cxnId="{50695C3A-B685-4CA1-94E2-0AC6B0DB5C26}">
      <dgm:prSet/>
      <dgm:spPr/>
    </dgm:pt>
    <dgm:pt modelId="{12B80820-35EC-4422-B9BF-1991DF2E3D80}" type="sibTrans" cxnId="{50695C3A-B685-4CA1-94E2-0AC6B0DB5C26}">
      <dgm:prSet/>
      <dgm:spPr/>
    </dgm:pt>
    <dgm:pt modelId="{B646FB71-279E-4D2D-A917-AE7F826DFCD8}">
      <dgm:prSet/>
      <dgm:spPr/>
      <dgm:t>
        <a:bodyPr/>
        <a:lstStyle/>
        <a:p>
          <a:pPr>
            <a:lnSpc>
              <a:spcPct val="150000"/>
            </a:lnSpc>
          </a:pPr>
          <a:r>
            <a:rPr lang="en-US" dirty="0" smtClean="0"/>
            <a:t>Investments are typically realized only upon exits</a:t>
          </a:r>
          <a:endParaRPr lang="en-US" dirty="0"/>
        </a:p>
      </dgm:t>
    </dgm:pt>
    <dgm:pt modelId="{21668E93-3A30-4C91-BA26-327C3BF3E4EF}" type="parTrans" cxnId="{43BE7910-07BA-490A-9350-7F3291E928D3}">
      <dgm:prSet/>
      <dgm:spPr/>
    </dgm:pt>
    <dgm:pt modelId="{82DB9C1E-EA48-44F0-BD6C-3EA1E9CC1EF1}" type="sibTrans" cxnId="{43BE7910-07BA-490A-9350-7F3291E928D3}">
      <dgm:prSet/>
      <dgm:spPr/>
    </dgm:pt>
    <dgm:pt modelId="{C2A4D940-D09C-4DD4-BBF3-68BE7847D0E5}">
      <dgm:prSet/>
      <dgm:spPr/>
      <dgm:t>
        <a:bodyPr/>
        <a:lstStyle/>
        <a:p>
          <a:pPr>
            <a:lnSpc>
              <a:spcPct val="150000"/>
            </a:lnSpc>
          </a:pPr>
          <a:r>
            <a:rPr lang="en-US" dirty="0" smtClean="0"/>
            <a:t>VCs often co-invest with other VCs, angels and even financiers</a:t>
          </a:r>
          <a:endParaRPr lang="en-US" dirty="0"/>
        </a:p>
      </dgm:t>
    </dgm:pt>
    <dgm:pt modelId="{D11EF5ED-F6CE-41AC-9382-E5BEC3CF15AC}" type="parTrans" cxnId="{AF8379A3-6BCF-4F04-8CC0-51077CCB4871}">
      <dgm:prSet/>
      <dgm:spPr/>
    </dgm:pt>
    <dgm:pt modelId="{9BE6F6D6-9F8D-47DD-96D5-1CC14E897B16}" type="sibTrans" cxnId="{AF8379A3-6BCF-4F04-8CC0-51077CCB4871}">
      <dgm:prSet/>
      <dgm:spPr/>
    </dgm:pt>
    <dgm:pt modelId="{83DCD607-7DBF-4482-ABF7-8552182226BE}" type="pres">
      <dgm:prSet presAssocID="{0039F036-C336-44E3-8652-41D943F4791F}" presName="Name0" presStyleCnt="0">
        <dgm:presLayoutVars>
          <dgm:dir/>
          <dgm:animLvl val="lvl"/>
          <dgm:resizeHandles val="exact"/>
        </dgm:presLayoutVars>
      </dgm:prSet>
      <dgm:spPr/>
      <dgm:t>
        <a:bodyPr/>
        <a:lstStyle/>
        <a:p>
          <a:endParaRPr lang="en-US"/>
        </a:p>
      </dgm:t>
    </dgm:pt>
    <dgm:pt modelId="{7D9C312D-934D-4283-A145-29AD750B7605}" type="pres">
      <dgm:prSet presAssocID="{FF0D65AD-0056-45FB-8AC7-EB7F6DC11AF4}" presName="composite" presStyleCnt="0"/>
      <dgm:spPr/>
    </dgm:pt>
    <dgm:pt modelId="{4D017889-21DF-4BDC-B1F1-A80B37159304}" type="pres">
      <dgm:prSet presAssocID="{FF0D65AD-0056-45FB-8AC7-EB7F6DC11AF4}" presName="parTx" presStyleLbl="alignNode1" presStyleIdx="0" presStyleCnt="2">
        <dgm:presLayoutVars>
          <dgm:chMax val="0"/>
          <dgm:chPref val="0"/>
          <dgm:bulletEnabled val="1"/>
        </dgm:presLayoutVars>
      </dgm:prSet>
      <dgm:spPr/>
      <dgm:t>
        <a:bodyPr/>
        <a:lstStyle/>
        <a:p>
          <a:endParaRPr lang="en-US"/>
        </a:p>
      </dgm:t>
    </dgm:pt>
    <dgm:pt modelId="{4304DFEA-EF3F-4926-810E-FB9CF1F09428}" type="pres">
      <dgm:prSet presAssocID="{FF0D65AD-0056-45FB-8AC7-EB7F6DC11AF4}" presName="desTx" presStyleLbl="alignAccFollowNode1" presStyleIdx="0" presStyleCnt="2">
        <dgm:presLayoutVars>
          <dgm:bulletEnabled val="1"/>
        </dgm:presLayoutVars>
      </dgm:prSet>
      <dgm:spPr/>
      <dgm:t>
        <a:bodyPr/>
        <a:lstStyle/>
        <a:p>
          <a:endParaRPr lang="en-US"/>
        </a:p>
      </dgm:t>
    </dgm:pt>
    <dgm:pt modelId="{ADF058FA-F1CF-4419-B709-D7D2C18B793C}" type="pres">
      <dgm:prSet presAssocID="{98F92D06-B6E7-4EC1-9AD8-A5AA5AD9EE1F}" presName="space" presStyleCnt="0"/>
      <dgm:spPr/>
    </dgm:pt>
    <dgm:pt modelId="{0F44042D-4ADC-486D-AA2A-20CBE9E55147}" type="pres">
      <dgm:prSet presAssocID="{DB9EBB1D-510A-4818-B584-BA1776DBDDDF}" presName="composite" presStyleCnt="0"/>
      <dgm:spPr/>
    </dgm:pt>
    <dgm:pt modelId="{6437644A-A323-4CE0-838D-EC46D7327E86}" type="pres">
      <dgm:prSet presAssocID="{DB9EBB1D-510A-4818-B584-BA1776DBDDDF}" presName="parTx" presStyleLbl="alignNode1" presStyleIdx="1" presStyleCnt="2">
        <dgm:presLayoutVars>
          <dgm:chMax val="0"/>
          <dgm:chPref val="0"/>
          <dgm:bulletEnabled val="1"/>
        </dgm:presLayoutVars>
      </dgm:prSet>
      <dgm:spPr/>
      <dgm:t>
        <a:bodyPr/>
        <a:lstStyle/>
        <a:p>
          <a:endParaRPr lang="en-US"/>
        </a:p>
      </dgm:t>
    </dgm:pt>
    <dgm:pt modelId="{DAB15513-1173-435A-9CE3-307D9BB6266E}" type="pres">
      <dgm:prSet presAssocID="{DB9EBB1D-510A-4818-B584-BA1776DBDDDF}" presName="desTx" presStyleLbl="alignAccFollowNode1" presStyleIdx="1" presStyleCnt="2">
        <dgm:presLayoutVars>
          <dgm:bulletEnabled val="1"/>
        </dgm:presLayoutVars>
      </dgm:prSet>
      <dgm:spPr/>
      <dgm:t>
        <a:bodyPr/>
        <a:lstStyle/>
        <a:p>
          <a:endParaRPr lang="en-US"/>
        </a:p>
      </dgm:t>
    </dgm:pt>
  </dgm:ptLst>
  <dgm:cxnLst>
    <dgm:cxn modelId="{F34ACC9C-AAC1-4BA8-A316-C9238DF09241}" srcId="{0039F036-C336-44E3-8652-41D943F4791F}" destId="{FF0D65AD-0056-45FB-8AC7-EB7F6DC11AF4}" srcOrd="0" destOrd="0" parTransId="{C920B888-E293-4635-A50C-632563A0314C}" sibTransId="{98F92D06-B6E7-4EC1-9AD8-A5AA5AD9EE1F}"/>
    <dgm:cxn modelId="{118763E5-A0C0-4798-9EF0-89F6110FD0E2}" srcId="{0039F036-C336-44E3-8652-41D943F4791F}" destId="{DB9EBB1D-510A-4818-B584-BA1776DBDDDF}" srcOrd="1" destOrd="0" parTransId="{96C18FE1-EFA9-482A-B92C-C603D34828F5}" sibTransId="{F81AFC35-816E-4B5E-BC1D-999004676771}"/>
    <dgm:cxn modelId="{8909FADA-D48F-4B09-BC0D-F4F46DB1E334}" srcId="{FF0D65AD-0056-45FB-8AC7-EB7F6DC11AF4}" destId="{EA5E11D5-C4B4-4E5A-B4F3-1DFB7490660C}" srcOrd="2" destOrd="0" parTransId="{09D86086-BD7E-4A12-9244-10B6EF4C1607}" sibTransId="{534AFB6F-170E-4C8C-BDA0-F89677977111}"/>
    <dgm:cxn modelId="{7E6F326B-E20D-41A1-B68C-DDE9CA8AF880}" type="presOf" srcId="{2EAD33B5-87D6-40A6-B8D5-1F447C46E6B0}" destId="{DAB15513-1173-435A-9CE3-307D9BB6266E}" srcOrd="0" destOrd="0" presId="urn:microsoft.com/office/officeart/2005/8/layout/hList1"/>
    <dgm:cxn modelId="{410450F6-14AF-46D3-9200-4EF85052618E}" srcId="{FF0D65AD-0056-45FB-8AC7-EB7F6DC11AF4}" destId="{35429C8A-1892-49FE-9938-5C9E064C5E23}" srcOrd="3" destOrd="0" parTransId="{1CD55566-4601-4CEC-8C13-CCFCDC26EB35}" sibTransId="{B5268842-224C-4D23-ADB4-5C9E94F76C8C}"/>
    <dgm:cxn modelId="{53F6692A-D660-4925-A33A-D8FFC3E88D7C}" srcId="{DB9EBB1D-510A-4818-B584-BA1776DBDDDF}" destId="{2EAD33B5-87D6-40A6-B8D5-1F447C46E6B0}" srcOrd="0" destOrd="0" parTransId="{02E337D4-8D8A-4829-B1A2-3ED0654E562C}" sibTransId="{7D5DAC41-86C4-49A3-8321-17CA3A5C5BE0}"/>
    <dgm:cxn modelId="{7418FC9E-01D8-4117-848F-96020D338D04}" type="presOf" srcId="{C2A4D940-D09C-4DD4-BBF3-68BE7847D0E5}" destId="{DAB15513-1173-435A-9CE3-307D9BB6266E}" srcOrd="0" destOrd="2" presId="urn:microsoft.com/office/officeart/2005/8/layout/hList1"/>
    <dgm:cxn modelId="{6A2DD48A-61EE-4E12-AD11-99F465DB930B}" type="presOf" srcId="{DB9EBB1D-510A-4818-B584-BA1776DBDDDF}" destId="{6437644A-A323-4CE0-838D-EC46D7327E86}" srcOrd="0" destOrd="0" presId="urn:microsoft.com/office/officeart/2005/8/layout/hList1"/>
    <dgm:cxn modelId="{28864762-96B3-49B8-9547-C7D5011098BF}" type="presOf" srcId="{3F7CD76E-3429-4F60-877D-EA4808FFF724}" destId="{4304DFEA-EF3F-4926-810E-FB9CF1F09428}" srcOrd="0" destOrd="0" presId="urn:microsoft.com/office/officeart/2005/8/layout/hList1"/>
    <dgm:cxn modelId="{C133601E-EF37-4BCF-95B8-573B276A9A85}" type="presOf" srcId="{0039F036-C336-44E3-8652-41D943F4791F}" destId="{83DCD607-7DBF-4482-ABF7-8552182226BE}" srcOrd="0" destOrd="0" presId="urn:microsoft.com/office/officeart/2005/8/layout/hList1"/>
    <dgm:cxn modelId="{50695C3A-B685-4CA1-94E2-0AC6B0DB5C26}" srcId="{DB9EBB1D-510A-4818-B584-BA1776DBDDDF}" destId="{93788430-89CC-409A-B4FB-CE326DC4F7C2}" srcOrd="3" destOrd="0" parTransId="{5A141B85-C59E-4368-9868-E4F6209B495C}" sibTransId="{12B80820-35EC-4422-B9BF-1991DF2E3D80}"/>
    <dgm:cxn modelId="{43BE7910-07BA-490A-9350-7F3291E928D3}" srcId="{DB9EBB1D-510A-4818-B584-BA1776DBDDDF}" destId="{B646FB71-279E-4D2D-A917-AE7F826DFCD8}" srcOrd="4" destOrd="0" parTransId="{21668E93-3A30-4C91-BA26-327C3BF3E4EF}" sibTransId="{82DB9C1E-EA48-44F0-BD6C-3EA1E9CC1EF1}"/>
    <dgm:cxn modelId="{F23A9AFA-8423-41B4-A2D4-3B261916B771}" type="presOf" srcId="{B646FB71-279E-4D2D-A917-AE7F826DFCD8}" destId="{DAB15513-1173-435A-9CE3-307D9BB6266E}" srcOrd="0" destOrd="4" presId="urn:microsoft.com/office/officeart/2005/8/layout/hList1"/>
    <dgm:cxn modelId="{E29DA7C0-49BA-4BD7-BAC8-2AC9BBE634FA}" type="presOf" srcId="{35429C8A-1892-49FE-9938-5C9E064C5E23}" destId="{4304DFEA-EF3F-4926-810E-FB9CF1F09428}" srcOrd="0" destOrd="3" presId="urn:microsoft.com/office/officeart/2005/8/layout/hList1"/>
    <dgm:cxn modelId="{A46CCFBA-DB0E-4A18-8A30-67A36D0AF469}" type="presOf" srcId="{EA5E11D5-C4B4-4E5A-B4F3-1DFB7490660C}" destId="{4304DFEA-EF3F-4926-810E-FB9CF1F09428}" srcOrd="0" destOrd="2" presId="urn:microsoft.com/office/officeart/2005/8/layout/hList1"/>
    <dgm:cxn modelId="{AF8379A3-6BCF-4F04-8CC0-51077CCB4871}" srcId="{DB9EBB1D-510A-4818-B584-BA1776DBDDDF}" destId="{C2A4D940-D09C-4DD4-BBF3-68BE7847D0E5}" srcOrd="2" destOrd="0" parTransId="{D11EF5ED-F6CE-41AC-9382-E5BEC3CF15AC}" sibTransId="{9BE6F6D6-9F8D-47DD-96D5-1CC14E897B16}"/>
    <dgm:cxn modelId="{27328292-3BB5-4504-BC90-66C20504E8D9}" type="presOf" srcId="{2CF89474-8C3E-4769-A772-976A5F556125}" destId="{DAB15513-1173-435A-9CE3-307D9BB6266E}" srcOrd="0" destOrd="1" presId="urn:microsoft.com/office/officeart/2005/8/layout/hList1"/>
    <dgm:cxn modelId="{259EC5F4-29F7-4309-ACE5-88904E13C791}" type="presOf" srcId="{93788430-89CC-409A-B4FB-CE326DC4F7C2}" destId="{DAB15513-1173-435A-9CE3-307D9BB6266E}" srcOrd="0" destOrd="3" presId="urn:microsoft.com/office/officeart/2005/8/layout/hList1"/>
    <dgm:cxn modelId="{FEBF9E80-6D50-4DFE-B795-039F77444BB1}" srcId="{FF0D65AD-0056-45FB-8AC7-EB7F6DC11AF4}" destId="{24D36FD7-67A6-493B-A5F0-65719BE95BFF}" srcOrd="1" destOrd="0" parTransId="{647D9742-AE2F-4DDF-9F9D-D4445992CA0C}" sibTransId="{D6B901F1-FC9C-46B3-9712-E5E15A0914C7}"/>
    <dgm:cxn modelId="{DB8D8824-2D58-45B4-9194-4F52968EACDF}" type="presOf" srcId="{FF0D65AD-0056-45FB-8AC7-EB7F6DC11AF4}" destId="{4D017889-21DF-4BDC-B1F1-A80B37159304}" srcOrd="0" destOrd="0" presId="urn:microsoft.com/office/officeart/2005/8/layout/hList1"/>
    <dgm:cxn modelId="{FD3BD8AC-FAEF-4B87-8834-EE8425319C12}" srcId="{FF0D65AD-0056-45FB-8AC7-EB7F6DC11AF4}" destId="{3F7CD76E-3429-4F60-877D-EA4808FFF724}" srcOrd="0" destOrd="0" parTransId="{DAECADAB-5A31-4B3F-86C9-C719C49779AF}" sibTransId="{3A688705-8567-4C30-A2A4-25D155626567}"/>
    <dgm:cxn modelId="{ABB239BD-D348-4678-AA4F-9C70F92E21BD}" type="presOf" srcId="{24D36FD7-67A6-493B-A5F0-65719BE95BFF}" destId="{4304DFEA-EF3F-4926-810E-FB9CF1F09428}" srcOrd="0" destOrd="1" presId="urn:microsoft.com/office/officeart/2005/8/layout/hList1"/>
    <dgm:cxn modelId="{56AB623F-9AEE-4288-800A-0447BF538942}" srcId="{DB9EBB1D-510A-4818-B584-BA1776DBDDDF}" destId="{2CF89474-8C3E-4769-A772-976A5F556125}" srcOrd="1" destOrd="0" parTransId="{251D82F7-3288-4C34-A231-6103759D842E}" sibTransId="{DD56BC64-009C-4062-81A1-419C2354027D}"/>
    <dgm:cxn modelId="{93CEE94D-E00D-4E12-B030-C07C0A8FB3BC}" type="presParOf" srcId="{83DCD607-7DBF-4482-ABF7-8552182226BE}" destId="{7D9C312D-934D-4283-A145-29AD750B7605}" srcOrd="0" destOrd="0" presId="urn:microsoft.com/office/officeart/2005/8/layout/hList1"/>
    <dgm:cxn modelId="{74E947AF-9901-499F-A7B9-C59581DF3EA7}" type="presParOf" srcId="{7D9C312D-934D-4283-A145-29AD750B7605}" destId="{4D017889-21DF-4BDC-B1F1-A80B37159304}" srcOrd="0" destOrd="0" presId="urn:microsoft.com/office/officeart/2005/8/layout/hList1"/>
    <dgm:cxn modelId="{9CA29A5E-5096-4B7F-9EAC-32E11AB5F613}" type="presParOf" srcId="{7D9C312D-934D-4283-A145-29AD750B7605}" destId="{4304DFEA-EF3F-4926-810E-FB9CF1F09428}" srcOrd="1" destOrd="0" presId="urn:microsoft.com/office/officeart/2005/8/layout/hList1"/>
    <dgm:cxn modelId="{D4B5A0A2-1B61-4D73-8B24-9C1ECD88C5EC}" type="presParOf" srcId="{83DCD607-7DBF-4482-ABF7-8552182226BE}" destId="{ADF058FA-F1CF-4419-B709-D7D2C18B793C}" srcOrd="1" destOrd="0" presId="urn:microsoft.com/office/officeart/2005/8/layout/hList1"/>
    <dgm:cxn modelId="{FA822187-59F7-4B37-B85A-61588F4E2C1A}" type="presParOf" srcId="{83DCD607-7DBF-4482-ABF7-8552182226BE}" destId="{0F44042D-4ADC-486D-AA2A-20CBE9E55147}" srcOrd="2" destOrd="0" presId="urn:microsoft.com/office/officeart/2005/8/layout/hList1"/>
    <dgm:cxn modelId="{EA3630C5-8224-49CE-826D-BF59265F0FD5}" type="presParOf" srcId="{0F44042D-4ADC-486D-AA2A-20CBE9E55147}" destId="{6437644A-A323-4CE0-838D-EC46D7327E86}" srcOrd="0" destOrd="0" presId="urn:microsoft.com/office/officeart/2005/8/layout/hList1"/>
    <dgm:cxn modelId="{E9A81314-7663-4B8E-A2DF-A2774C2A70CE}" type="presParOf" srcId="{0F44042D-4ADC-486D-AA2A-20CBE9E55147}" destId="{DAB15513-1173-435A-9CE3-307D9BB6266E}" srcOrd="1" destOrd="0" presId="urn:microsoft.com/office/officeart/2005/8/layout/hList1"/>
  </dgm:cxnLst>
  <dgm:bg>
    <a:effectLst>
      <a:outerShdw blurRad="63500" sx="102000" sy="102000" algn="ctr" rotWithShape="0">
        <a:prstClr val="black">
          <a:alpha val="40000"/>
        </a:prstClr>
      </a:outerShdw>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039F036-C336-44E3-8652-41D943F4791F}" type="doc">
      <dgm:prSet loTypeId="urn:microsoft.com/office/officeart/2005/8/layout/hList1" loCatId="list" qsTypeId="urn:microsoft.com/office/officeart/2005/8/quickstyle/simple1" qsCatId="simple" csTypeId="urn:microsoft.com/office/officeart/2005/8/colors/colorful4" csCatId="colorful" phldr="1"/>
      <dgm:spPr/>
      <dgm:t>
        <a:bodyPr/>
        <a:lstStyle/>
        <a:p>
          <a:endParaRPr lang="en-US"/>
        </a:p>
      </dgm:t>
    </dgm:pt>
    <dgm:pt modelId="{FF0D65AD-0056-45FB-8AC7-EB7F6DC11AF4}">
      <dgm:prSet phldrT="[Text]" custT="1"/>
      <dgm:spPr/>
      <dgm:t>
        <a:bodyPr/>
        <a:lstStyle/>
        <a:p>
          <a:r>
            <a:rPr lang="en-US" sz="2400" b="1" dirty="0" smtClean="0">
              <a:latin typeface="Calibri" pitchFamily="34" charset="0"/>
              <a:cs typeface="Calibri" pitchFamily="34" charset="0"/>
            </a:rPr>
            <a:t>USA: (SBIC) Small Business Investment Company</a:t>
          </a:r>
          <a:endParaRPr lang="en-US" sz="2400" b="1" dirty="0">
            <a:latin typeface="Calibri" pitchFamily="34" charset="0"/>
            <a:cs typeface="Calibri" pitchFamily="34" charset="0"/>
          </a:endParaRPr>
        </a:p>
      </dgm:t>
    </dgm:pt>
    <dgm:pt modelId="{C920B888-E293-4635-A50C-632563A0314C}" type="parTrans" cxnId="{F34ACC9C-AAC1-4BA8-A316-C9238DF09241}">
      <dgm:prSet/>
      <dgm:spPr/>
      <dgm:t>
        <a:bodyPr/>
        <a:lstStyle/>
        <a:p>
          <a:endParaRPr lang="en-US"/>
        </a:p>
      </dgm:t>
    </dgm:pt>
    <dgm:pt modelId="{98F92D06-B6E7-4EC1-9AD8-A5AA5AD9EE1F}" type="sibTrans" cxnId="{F34ACC9C-AAC1-4BA8-A316-C9238DF09241}">
      <dgm:prSet/>
      <dgm:spPr/>
      <dgm:t>
        <a:bodyPr/>
        <a:lstStyle/>
        <a:p>
          <a:endParaRPr lang="en-US"/>
        </a:p>
      </dgm:t>
    </dgm:pt>
    <dgm:pt modelId="{3F7CD76E-3429-4F60-877D-EA4808FFF724}">
      <dgm:prSet phldrT="[Text]"/>
      <dgm:spPr/>
      <dgm:t>
        <a:bodyPr/>
        <a:lstStyle/>
        <a:p>
          <a:r>
            <a:rPr lang="en-US" dirty="0" smtClean="0">
              <a:latin typeface="Calibri" pitchFamily="34" charset="0"/>
              <a:cs typeface="Calibri" pitchFamily="34" charset="0"/>
            </a:rPr>
            <a:t>Government is Financial Backer of VC Funds But Not a Manager</a:t>
          </a:r>
          <a:br>
            <a:rPr lang="en-US" dirty="0" smtClean="0">
              <a:latin typeface="Calibri" pitchFamily="34" charset="0"/>
              <a:cs typeface="Calibri" pitchFamily="34" charset="0"/>
            </a:rPr>
          </a:br>
          <a:endParaRPr lang="en-US" dirty="0">
            <a:latin typeface="Calibri" pitchFamily="34" charset="0"/>
            <a:cs typeface="Calibri" pitchFamily="34" charset="0"/>
          </a:endParaRPr>
        </a:p>
      </dgm:t>
    </dgm:pt>
    <dgm:pt modelId="{DAECADAB-5A31-4B3F-86C9-C719C49779AF}" type="parTrans" cxnId="{FD3BD8AC-FAEF-4B87-8834-EE8425319C12}">
      <dgm:prSet/>
      <dgm:spPr/>
      <dgm:t>
        <a:bodyPr/>
        <a:lstStyle/>
        <a:p>
          <a:endParaRPr lang="en-US"/>
        </a:p>
      </dgm:t>
    </dgm:pt>
    <dgm:pt modelId="{3A688705-8567-4C30-A2A4-25D155626567}" type="sibTrans" cxnId="{FD3BD8AC-FAEF-4B87-8834-EE8425319C12}">
      <dgm:prSet/>
      <dgm:spPr/>
      <dgm:t>
        <a:bodyPr/>
        <a:lstStyle/>
        <a:p>
          <a:endParaRPr lang="en-US"/>
        </a:p>
      </dgm:t>
    </dgm:pt>
    <dgm:pt modelId="{DB9EBB1D-510A-4818-B584-BA1776DBDDDF}">
      <dgm:prSet phldrT="[Text]" custT="1"/>
      <dgm:spPr/>
      <dgm:t>
        <a:bodyPr/>
        <a:lstStyle/>
        <a:p>
          <a:r>
            <a:rPr lang="en-US" sz="2400" b="1" smtClean="0">
              <a:latin typeface="Calibri" pitchFamily="34" charset="0"/>
              <a:cs typeface="Calibri" pitchFamily="34" charset="0"/>
            </a:rPr>
            <a:t>Israel: Yozma Venture Capital Funds</a:t>
          </a:r>
          <a:endParaRPr lang="en-US" sz="2400" b="1" dirty="0">
            <a:latin typeface="Calibri" pitchFamily="34" charset="0"/>
            <a:cs typeface="Calibri" pitchFamily="34" charset="0"/>
          </a:endParaRPr>
        </a:p>
      </dgm:t>
    </dgm:pt>
    <dgm:pt modelId="{96C18FE1-EFA9-482A-B92C-C603D34828F5}" type="parTrans" cxnId="{118763E5-A0C0-4798-9EF0-89F6110FD0E2}">
      <dgm:prSet/>
      <dgm:spPr/>
      <dgm:t>
        <a:bodyPr/>
        <a:lstStyle/>
        <a:p>
          <a:endParaRPr lang="en-US"/>
        </a:p>
      </dgm:t>
    </dgm:pt>
    <dgm:pt modelId="{F81AFC35-816E-4B5E-BC1D-999004676771}" type="sibTrans" cxnId="{118763E5-A0C0-4798-9EF0-89F6110FD0E2}">
      <dgm:prSet/>
      <dgm:spPr/>
      <dgm:t>
        <a:bodyPr/>
        <a:lstStyle/>
        <a:p>
          <a:endParaRPr lang="en-US"/>
        </a:p>
      </dgm:t>
    </dgm:pt>
    <dgm:pt modelId="{78A5319D-EE7E-4B92-A7D8-776EC6FE1562}">
      <dgm:prSet/>
      <dgm:spPr/>
      <dgm:t>
        <a:bodyPr/>
        <a:lstStyle/>
        <a:p>
          <a:r>
            <a:rPr lang="en-US" smtClean="0">
              <a:latin typeface="Calibri" pitchFamily="34" charset="0"/>
              <a:cs typeface="Calibri" pitchFamily="34" charset="0"/>
            </a:rPr>
            <a:t>SBIC Model Since 1959 has been Model for Rest of the World</a:t>
          </a:r>
          <a:br>
            <a:rPr lang="en-US" smtClean="0">
              <a:latin typeface="Calibri" pitchFamily="34" charset="0"/>
              <a:cs typeface="Calibri" pitchFamily="34" charset="0"/>
            </a:rPr>
          </a:br>
          <a:endParaRPr lang="en-US" dirty="0">
            <a:latin typeface="Calibri" pitchFamily="34" charset="0"/>
            <a:cs typeface="Calibri" pitchFamily="34" charset="0"/>
          </a:endParaRPr>
        </a:p>
      </dgm:t>
    </dgm:pt>
    <dgm:pt modelId="{E60868D6-BFBC-4FE7-BB69-6F8DD4941ACE}" type="parTrans" cxnId="{6F938F70-21A5-4CA1-B16A-7B72EBD7E6C1}">
      <dgm:prSet/>
      <dgm:spPr/>
      <dgm:t>
        <a:bodyPr/>
        <a:lstStyle/>
        <a:p>
          <a:endParaRPr lang="en-US"/>
        </a:p>
      </dgm:t>
    </dgm:pt>
    <dgm:pt modelId="{42A250A9-9939-4DC6-92B4-9620E60738E0}" type="sibTrans" cxnId="{6F938F70-21A5-4CA1-B16A-7B72EBD7E6C1}">
      <dgm:prSet/>
      <dgm:spPr/>
      <dgm:t>
        <a:bodyPr/>
        <a:lstStyle/>
        <a:p>
          <a:endParaRPr lang="en-US"/>
        </a:p>
      </dgm:t>
    </dgm:pt>
    <dgm:pt modelId="{D3A55DC7-E2E3-4406-B329-861420D297A1}">
      <dgm:prSet/>
      <dgm:spPr/>
      <dgm:t>
        <a:bodyPr/>
        <a:lstStyle/>
        <a:p>
          <a:r>
            <a:rPr lang="en-US" dirty="0" smtClean="0">
              <a:latin typeface="Calibri" pitchFamily="34" charset="0"/>
              <a:cs typeface="Calibri" pitchFamily="34" charset="0"/>
            </a:rPr>
            <a:t>Private Fund Manager Raises Capital Commitments Independently but is Supported by the Gov’t Through Equity Contributions</a:t>
          </a:r>
          <a:endParaRPr lang="en-US" dirty="0">
            <a:latin typeface="Calibri" pitchFamily="34" charset="0"/>
            <a:cs typeface="Calibri" pitchFamily="34" charset="0"/>
          </a:endParaRPr>
        </a:p>
      </dgm:t>
    </dgm:pt>
    <dgm:pt modelId="{2FA61857-7239-4265-B236-E8DF71567EB3}" type="parTrans" cxnId="{AC86C747-50E1-482B-B4F1-B4F133FBD035}">
      <dgm:prSet/>
      <dgm:spPr/>
      <dgm:t>
        <a:bodyPr/>
        <a:lstStyle/>
        <a:p>
          <a:endParaRPr lang="en-US"/>
        </a:p>
      </dgm:t>
    </dgm:pt>
    <dgm:pt modelId="{726F5FA2-DAEB-40F4-BEC7-F6154892D73B}" type="sibTrans" cxnId="{AC86C747-50E1-482B-B4F1-B4F133FBD035}">
      <dgm:prSet/>
      <dgm:spPr/>
      <dgm:t>
        <a:bodyPr/>
        <a:lstStyle/>
        <a:p>
          <a:endParaRPr lang="en-US"/>
        </a:p>
      </dgm:t>
    </dgm:pt>
    <dgm:pt modelId="{08587125-CFCE-4D84-A4BC-3E75030EB299}">
      <dgm:prSet/>
      <dgm:spPr/>
      <dgm:t>
        <a:bodyPr/>
        <a:lstStyle/>
        <a:p>
          <a:r>
            <a:rPr lang="en-US" dirty="0" smtClean="0">
              <a:latin typeface="Calibri" pitchFamily="34" charset="0"/>
              <a:cs typeface="Calibri" pitchFamily="34" charset="0"/>
            </a:rPr>
            <a:t>Has Been Able to Attract International Venture Capital Funds to Co-invest in Israel</a:t>
          </a:r>
          <a:endParaRPr lang="en-US" dirty="0">
            <a:latin typeface="Calibri" pitchFamily="34" charset="0"/>
            <a:cs typeface="Calibri" pitchFamily="34" charset="0"/>
          </a:endParaRPr>
        </a:p>
      </dgm:t>
    </dgm:pt>
    <dgm:pt modelId="{A3A30662-80FB-4ECF-BCE0-C1C80A8538F6}" type="parTrans" cxnId="{60344EE6-FE23-4799-98D1-F311419FAF31}">
      <dgm:prSet/>
      <dgm:spPr/>
      <dgm:t>
        <a:bodyPr/>
        <a:lstStyle/>
        <a:p>
          <a:endParaRPr lang="en-US"/>
        </a:p>
      </dgm:t>
    </dgm:pt>
    <dgm:pt modelId="{E040184C-0A2C-48B6-822E-B48172CBACB7}" type="sibTrans" cxnId="{60344EE6-FE23-4799-98D1-F311419FAF31}">
      <dgm:prSet/>
      <dgm:spPr/>
      <dgm:t>
        <a:bodyPr/>
        <a:lstStyle/>
        <a:p>
          <a:endParaRPr lang="en-US"/>
        </a:p>
      </dgm:t>
    </dgm:pt>
    <dgm:pt modelId="{15015476-5500-415B-8750-F5C2A25EBCDC}">
      <dgm:prSet/>
      <dgm:spPr/>
      <dgm:t>
        <a:bodyPr/>
        <a:lstStyle/>
        <a:p>
          <a:endParaRPr lang="en-US" dirty="0">
            <a:latin typeface="Calibri" pitchFamily="34" charset="0"/>
            <a:cs typeface="Calibri" pitchFamily="34" charset="0"/>
          </a:endParaRPr>
        </a:p>
      </dgm:t>
    </dgm:pt>
    <dgm:pt modelId="{F5F9BDF5-D7EE-4524-BCCF-038FEFAD8AFC}" type="parTrans" cxnId="{6A1AC79D-2FDE-466F-B8C7-E5D04858C9AD}">
      <dgm:prSet/>
      <dgm:spPr/>
      <dgm:t>
        <a:bodyPr/>
        <a:lstStyle/>
        <a:p>
          <a:endParaRPr lang="en-US"/>
        </a:p>
      </dgm:t>
    </dgm:pt>
    <dgm:pt modelId="{8E1AD790-BF83-4564-8145-3730AB9C1AE8}" type="sibTrans" cxnId="{6A1AC79D-2FDE-466F-B8C7-E5D04858C9AD}">
      <dgm:prSet/>
      <dgm:spPr/>
      <dgm:t>
        <a:bodyPr/>
        <a:lstStyle/>
        <a:p>
          <a:endParaRPr lang="en-US"/>
        </a:p>
      </dgm:t>
    </dgm:pt>
    <dgm:pt modelId="{BC842CE2-ABAC-406E-A6D3-5BA0291573F3}">
      <dgm:prSet phldrT="[Text]"/>
      <dgm:spPr/>
      <dgm:t>
        <a:bodyPr/>
        <a:lstStyle/>
        <a:p>
          <a:r>
            <a:rPr lang="en-US" dirty="0" smtClean="0">
              <a:latin typeface="Calibri" pitchFamily="34" charset="0"/>
              <a:cs typeface="Calibri" pitchFamily="34" charset="0"/>
            </a:rPr>
            <a:t>Highly Successful “Drop-Down Funds” have Managed Over US$220M with Direct Investments in over 40 Portfolio Companies</a:t>
          </a:r>
          <a:endParaRPr lang="en-US" dirty="0">
            <a:latin typeface="Calibri" pitchFamily="34" charset="0"/>
            <a:cs typeface="Calibri" pitchFamily="34" charset="0"/>
          </a:endParaRPr>
        </a:p>
      </dgm:t>
    </dgm:pt>
    <dgm:pt modelId="{7D428C63-5D53-42A6-B936-B7153CD57821}" type="parTrans" cxnId="{C3850D5B-2617-44DE-ACF3-4195A286FEEA}">
      <dgm:prSet/>
      <dgm:spPr/>
    </dgm:pt>
    <dgm:pt modelId="{D1116392-AED4-48B3-8892-6A69E1261606}" type="sibTrans" cxnId="{C3850D5B-2617-44DE-ACF3-4195A286FEEA}">
      <dgm:prSet/>
      <dgm:spPr/>
    </dgm:pt>
    <dgm:pt modelId="{BF1DA8EC-7114-4636-9269-96AE2F8E4BDF}">
      <dgm:prSet phldrT="[Text]"/>
      <dgm:spPr/>
      <dgm:t>
        <a:bodyPr/>
        <a:lstStyle/>
        <a:p>
          <a:r>
            <a:rPr lang="en-US" dirty="0" smtClean="0">
              <a:latin typeface="Calibri" pitchFamily="34" charset="0"/>
              <a:cs typeface="Calibri" pitchFamily="34" charset="0"/>
            </a:rPr>
            <a:t>Government Initiative in 1993 Offering Attractive Tax Incentives to Foreign VC Investment Firms Plus Matching VC Funds by the </a:t>
          </a:r>
          <a:r>
            <a:rPr lang="en-US" dirty="0" err="1" smtClean="0">
              <a:latin typeface="Calibri" pitchFamily="34" charset="0"/>
              <a:cs typeface="Calibri" pitchFamily="34" charset="0"/>
            </a:rPr>
            <a:t>Govt</a:t>
          </a:r>
          <a:endParaRPr lang="en-US" dirty="0">
            <a:latin typeface="Calibri" pitchFamily="34" charset="0"/>
            <a:cs typeface="Calibri" pitchFamily="34" charset="0"/>
          </a:endParaRPr>
        </a:p>
      </dgm:t>
    </dgm:pt>
    <dgm:pt modelId="{58B9071A-801B-4377-918A-D64569126451}" type="parTrans" cxnId="{9338F958-77F6-41DB-A3A2-EA049F77E4CC}">
      <dgm:prSet/>
      <dgm:spPr/>
    </dgm:pt>
    <dgm:pt modelId="{1B1D552F-6D62-4C46-A2D1-1EA43A22CD04}" type="sibTrans" cxnId="{9338F958-77F6-41DB-A3A2-EA049F77E4CC}">
      <dgm:prSet/>
      <dgm:spPr/>
    </dgm:pt>
    <dgm:pt modelId="{83DCD607-7DBF-4482-ABF7-8552182226BE}" type="pres">
      <dgm:prSet presAssocID="{0039F036-C336-44E3-8652-41D943F4791F}" presName="Name0" presStyleCnt="0">
        <dgm:presLayoutVars>
          <dgm:dir/>
          <dgm:animLvl val="lvl"/>
          <dgm:resizeHandles val="exact"/>
        </dgm:presLayoutVars>
      </dgm:prSet>
      <dgm:spPr/>
      <dgm:t>
        <a:bodyPr/>
        <a:lstStyle/>
        <a:p>
          <a:endParaRPr lang="en-US"/>
        </a:p>
      </dgm:t>
    </dgm:pt>
    <dgm:pt modelId="{7D9C312D-934D-4283-A145-29AD750B7605}" type="pres">
      <dgm:prSet presAssocID="{FF0D65AD-0056-45FB-8AC7-EB7F6DC11AF4}" presName="composite" presStyleCnt="0"/>
      <dgm:spPr/>
    </dgm:pt>
    <dgm:pt modelId="{4D017889-21DF-4BDC-B1F1-A80B37159304}" type="pres">
      <dgm:prSet presAssocID="{FF0D65AD-0056-45FB-8AC7-EB7F6DC11AF4}" presName="parTx" presStyleLbl="alignNode1" presStyleIdx="0" presStyleCnt="2">
        <dgm:presLayoutVars>
          <dgm:chMax val="0"/>
          <dgm:chPref val="0"/>
          <dgm:bulletEnabled val="1"/>
        </dgm:presLayoutVars>
      </dgm:prSet>
      <dgm:spPr/>
      <dgm:t>
        <a:bodyPr/>
        <a:lstStyle/>
        <a:p>
          <a:endParaRPr lang="en-US"/>
        </a:p>
      </dgm:t>
    </dgm:pt>
    <dgm:pt modelId="{4304DFEA-EF3F-4926-810E-FB9CF1F09428}" type="pres">
      <dgm:prSet presAssocID="{FF0D65AD-0056-45FB-8AC7-EB7F6DC11AF4}" presName="desTx" presStyleLbl="alignAccFollowNode1" presStyleIdx="0" presStyleCnt="2">
        <dgm:presLayoutVars>
          <dgm:bulletEnabled val="1"/>
        </dgm:presLayoutVars>
      </dgm:prSet>
      <dgm:spPr/>
      <dgm:t>
        <a:bodyPr/>
        <a:lstStyle/>
        <a:p>
          <a:endParaRPr lang="en-US"/>
        </a:p>
      </dgm:t>
    </dgm:pt>
    <dgm:pt modelId="{ADF058FA-F1CF-4419-B709-D7D2C18B793C}" type="pres">
      <dgm:prSet presAssocID="{98F92D06-B6E7-4EC1-9AD8-A5AA5AD9EE1F}" presName="space" presStyleCnt="0"/>
      <dgm:spPr/>
    </dgm:pt>
    <dgm:pt modelId="{0F44042D-4ADC-486D-AA2A-20CBE9E55147}" type="pres">
      <dgm:prSet presAssocID="{DB9EBB1D-510A-4818-B584-BA1776DBDDDF}" presName="composite" presStyleCnt="0"/>
      <dgm:spPr/>
    </dgm:pt>
    <dgm:pt modelId="{6437644A-A323-4CE0-838D-EC46D7327E86}" type="pres">
      <dgm:prSet presAssocID="{DB9EBB1D-510A-4818-B584-BA1776DBDDDF}" presName="parTx" presStyleLbl="alignNode1" presStyleIdx="1" presStyleCnt="2">
        <dgm:presLayoutVars>
          <dgm:chMax val="0"/>
          <dgm:chPref val="0"/>
          <dgm:bulletEnabled val="1"/>
        </dgm:presLayoutVars>
      </dgm:prSet>
      <dgm:spPr/>
      <dgm:t>
        <a:bodyPr/>
        <a:lstStyle/>
        <a:p>
          <a:endParaRPr lang="en-US"/>
        </a:p>
      </dgm:t>
    </dgm:pt>
    <dgm:pt modelId="{DAB15513-1173-435A-9CE3-307D9BB6266E}" type="pres">
      <dgm:prSet presAssocID="{DB9EBB1D-510A-4818-B584-BA1776DBDDDF}" presName="desTx" presStyleLbl="alignAccFollowNode1" presStyleIdx="1" presStyleCnt="2">
        <dgm:presLayoutVars>
          <dgm:bulletEnabled val="1"/>
        </dgm:presLayoutVars>
      </dgm:prSet>
      <dgm:spPr/>
      <dgm:t>
        <a:bodyPr/>
        <a:lstStyle/>
        <a:p>
          <a:endParaRPr lang="en-US"/>
        </a:p>
      </dgm:t>
    </dgm:pt>
  </dgm:ptLst>
  <dgm:cxnLst>
    <dgm:cxn modelId="{F51A8A6F-2F60-443F-9E87-986806BB5318}" type="presOf" srcId="{78A5319D-EE7E-4B92-A7D8-776EC6FE1562}" destId="{4304DFEA-EF3F-4926-810E-FB9CF1F09428}" srcOrd="0" destOrd="1" presId="urn:microsoft.com/office/officeart/2005/8/layout/hList1"/>
    <dgm:cxn modelId="{005BB4D4-AB4A-41EC-A23F-B0C9CEF54D26}" type="presOf" srcId="{BC842CE2-ABAC-406E-A6D3-5BA0291573F3}" destId="{DAB15513-1173-435A-9CE3-307D9BB6266E}" srcOrd="0" destOrd="0" presId="urn:microsoft.com/office/officeart/2005/8/layout/hList1"/>
    <dgm:cxn modelId="{6A1AC79D-2FDE-466F-B8C7-E5D04858C9AD}" srcId="{DB9EBB1D-510A-4818-B584-BA1776DBDDDF}" destId="{15015476-5500-415B-8750-F5C2A25EBCDC}" srcOrd="3" destOrd="0" parTransId="{F5F9BDF5-D7EE-4524-BCCF-038FEFAD8AFC}" sibTransId="{8E1AD790-BF83-4564-8145-3730AB9C1AE8}"/>
    <dgm:cxn modelId="{118763E5-A0C0-4798-9EF0-89F6110FD0E2}" srcId="{0039F036-C336-44E3-8652-41D943F4791F}" destId="{DB9EBB1D-510A-4818-B584-BA1776DBDDDF}" srcOrd="1" destOrd="0" parTransId="{96C18FE1-EFA9-482A-B92C-C603D34828F5}" sibTransId="{F81AFC35-816E-4B5E-BC1D-999004676771}"/>
    <dgm:cxn modelId="{4D08047F-8295-475E-9560-C67EEA5DFC51}" type="presOf" srcId="{FF0D65AD-0056-45FB-8AC7-EB7F6DC11AF4}" destId="{4D017889-21DF-4BDC-B1F1-A80B37159304}" srcOrd="0" destOrd="0" presId="urn:microsoft.com/office/officeart/2005/8/layout/hList1"/>
    <dgm:cxn modelId="{430B2CCC-0D90-4223-8B66-4F6B2B9F637D}" type="presOf" srcId="{0039F036-C336-44E3-8652-41D943F4791F}" destId="{83DCD607-7DBF-4482-ABF7-8552182226BE}" srcOrd="0" destOrd="0" presId="urn:microsoft.com/office/officeart/2005/8/layout/hList1"/>
    <dgm:cxn modelId="{A3880DC6-AC32-4C5A-ABD5-4B1599D2ACA8}" type="presOf" srcId="{DB9EBB1D-510A-4818-B584-BA1776DBDDDF}" destId="{6437644A-A323-4CE0-838D-EC46D7327E86}" srcOrd="0" destOrd="0" presId="urn:microsoft.com/office/officeart/2005/8/layout/hList1"/>
    <dgm:cxn modelId="{9338F958-77F6-41DB-A3A2-EA049F77E4CC}" srcId="{DB9EBB1D-510A-4818-B584-BA1776DBDDDF}" destId="{BF1DA8EC-7114-4636-9269-96AE2F8E4BDF}" srcOrd="1" destOrd="0" parTransId="{58B9071A-801B-4377-918A-D64569126451}" sibTransId="{1B1D552F-6D62-4C46-A2D1-1EA43A22CD04}"/>
    <dgm:cxn modelId="{FD3BD8AC-FAEF-4B87-8834-EE8425319C12}" srcId="{FF0D65AD-0056-45FB-8AC7-EB7F6DC11AF4}" destId="{3F7CD76E-3429-4F60-877D-EA4808FFF724}" srcOrd="0" destOrd="0" parTransId="{DAECADAB-5A31-4B3F-86C9-C719C49779AF}" sibTransId="{3A688705-8567-4C30-A2A4-25D155626567}"/>
    <dgm:cxn modelId="{B0BF0E04-C01F-4FD4-B494-E08221F63015}" type="presOf" srcId="{BF1DA8EC-7114-4636-9269-96AE2F8E4BDF}" destId="{DAB15513-1173-435A-9CE3-307D9BB6266E}" srcOrd="0" destOrd="1" presId="urn:microsoft.com/office/officeart/2005/8/layout/hList1"/>
    <dgm:cxn modelId="{C0A3E217-5447-453D-B52A-58F0A1F4AAA8}" type="presOf" srcId="{15015476-5500-415B-8750-F5C2A25EBCDC}" destId="{DAB15513-1173-435A-9CE3-307D9BB6266E}" srcOrd="0" destOrd="3" presId="urn:microsoft.com/office/officeart/2005/8/layout/hList1"/>
    <dgm:cxn modelId="{C3850D5B-2617-44DE-ACF3-4195A286FEEA}" srcId="{DB9EBB1D-510A-4818-B584-BA1776DBDDDF}" destId="{BC842CE2-ABAC-406E-A6D3-5BA0291573F3}" srcOrd="0" destOrd="0" parTransId="{7D428C63-5D53-42A6-B936-B7153CD57821}" sibTransId="{D1116392-AED4-48B3-8892-6A69E1261606}"/>
    <dgm:cxn modelId="{24277D97-C11D-47D7-B380-BCBAA1CD4AD4}" type="presOf" srcId="{3F7CD76E-3429-4F60-877D-EA4808FFF724}" destId="{4304DFEA-EF3F-4926-810E-FB9CF1F09428}" srcOrd="0" destOrd="0" presId="urn:microsoft.com/office/officeart/2005/8/layout/hList1"/>
    <dgm:cxn modelId="{60344EE6-FE23-4799-98D1-F311419FAF31}" srcId="{DB9EBB1D-510A-4818-B584-BA1776DBDDDF}" destId="{08587125-CFCE-4D84-A4BC-3E75030EB299}" srcOrd="2" destOrd="0" parTransId="{A3A30662-80FB-4ECF-BCE0-C1C80A8538F6}" sibTransId="{E040184C-0A2C-48B6-822E-B48172CBACB7}"/>
    <dgm:cxn modelId="{CD89580B-D69D-4EBB-B20F-D6355A6ACDAE}" type="presOf" srcId="{D3A55DC7-E2E3-4406-B329-861420D297A1}" destId="{4304DFEA-EF3F-4926-810E-FB9CF1F09428}" srcOrd="0" destOrd="2" presId="urn:microsoft.com/office/officeart/2005/8/layout/hList1"/>
    <dgm:cxn modelId="{BE259E58-9801-4C40-94D0-1729967EEE37}" type="presOf" srcId="{08587125-CFCE-4D84-A4BC-3E75030EB299}" destId="{DAB15513-1173-435A-9CE3-307D9BB6266E}" srcOrd="0" destOrd="2" presId="urn:microsoft.com/office/officeart/2005/8/layout/hList1"/>
    <dgm:cxn modelId="{F34ACC9C-AAC1-4BA8-A316-C9238DF09241}" srcId="{0039F036-C336-44E3-8652-41D943F4791F}" destId="{FF0D65AD-0056-45FB-8AC7-EB7F6DC11AF4}" srcOrd="0" destOrd="0" parTransId="{C920B888-E293-4635-A50C-632563A0314C}" sibTransId="{98F92D06-B6E7-4EC1-9AD8-A5AA5AD9EE1F}"/>
    <dgm:cxn modelId="{AC86C747-50E1-482B-B4F1-B4F133FBD035}" srcId="{FF0D65AD-0056-45FB-8AC7-EB7F6DC11AF4}" destId="{D3A55DC7-E2E3-4406-B329-861420D297A1}" srcOrd="2" destOrd="0" parTransId="{2FA61857-7239-4265-B236-E8DF71567EB3}" sibTransId="{726F5FA2-DAEB-40F4-BEC7-F6154892D73B}"/>
    <dgm:cxn modelId="{6F938F70-21A5-4CA1-B16A-7B72EBD7E6C1}" srcId="{FF0D65AD-0056-45FB-8AC7-EB7F6DC11AF4}" destId="{78A5319D-EE7E-4B92-A7D8-776EC6FE1562}" srcOrd="1" destOrd="0" parTransId="{E60868D6-BFBC-4FE7-BB69-6F8DD4941ACE}" sibTransId="{42A250A9-9939-4DC6-92B4-9620E60738E0}"/>
    <dgm:cxn modelId="{32BCCD55-7044-42E8-A6AC-A2A3AB21BF8F}" type="presParOf" srcId="{83DCD607-7DBF-4482-ABF7-8552182226BE}" destId="{7D9C312D-934D-4283-A145-29AD750B7605}" srcOrd="0" destOrd="0" presId="urn:microsoft.com/office/officeart/2005/8/layout/hList1"/>
    <dgm:cxn modelId="{1C6F52C3-4B14-4B22-B811-E52D41B085E9}" type="presParOf" srcId="{7D9C312D-934D-4283-A145-29AD750B7605}" destId="{4D017889-21DF-4BDC-B1F1-A80B37159304}" srcOrd="0" destOrd="0" presId="urn:microsoft.com/office/officeart/2005/8/layout/hList1"/>
    <dgm:cxn modelId="{A556D752-C1E3-4335-8D93-8353B305B4EB}" type="presParOf" srcId="{7D9C312D-934D-4283-A145-29AD750B7605}" destId="{4304DFEA-EF3F-4926-810E-FB9CF1F09428}" srcOrd="1" destOrd="0" presId="urn:microsoft.com/office/officeart/2005/8/layout/hList1"/>
    <dgm:cxn modelId="{83F03405-8049-4F24-9ADA-CD2721DEFA20}" type="presParOf" srcId="{83DCD607-7DBF-4482-ABF7-8552182226BE}" destId="{ADF058FA-F1CF-4419-B709-D7D2C18B793C}" srcOrd="1" destOrd="0" presId="urn:microsoft.com/office/officeart/2005/8/layout/hList1"/>
    <dgm:cxn modelId="{0E91F9E5-07A2-4D88-977D-67EF8BC64141}" type="presParOf" srcId="{83DCD607-7DBF-4482-ABF7-8552182226BE}" destId="{0F44042D-4ADC-486D-AA2A-20CBE9E55147}" srcOrd="2" destOrd="0" presId="urn:microsoft.com/office/officeart/2005/8/layout/hList1"/>
    <dgm:cxn modelId="{0B33BF09-70B0-41CB-8CC3-44DF3D148DD8}" type="presParOf" srcId="{0F44042D-4ADC-486D-AA2A-20CBE9E55147}" destId="{6437644A-A323-4CE0-838D-EC46D7327E86}" srcOrd="0" destOrd="0" presId="urn:microsoft.com/office/officeart/2005/8/layout/hList1"/>
    <dgm:cxn modelId="{9668D6FF-75FC-4CE6-B557-6FFDEB7AE7F2}" type="presParOf" srcId="{0F44042D-4ADC-486D-AA2A-20CBE9E55147}" destId="{DAB15513-1173-435A-9CE3-307D9BB6266E}" srcOrd="1" destOrd="0" presId="urn:microsoft.com/office/officeart/2005/8/layout/hList1"/>
  </dgm:cxnLst>
  <dgm:bg>
    <a:effectLst>
      <a:outerShdw blurRad="63500" sx="102000" sy="102000" algn="ctr" rotWithShape="0">
        <a:prstClr val="black">
          <a:alpha val="40000"/>
        </a:prstClr>
      </a:outerShdw>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039F036-C336-44E3-8652-41D943F4791F}" type="doc">
      <dgm:prSet loTypeId="urn:microsoft.com/office/officeart/2005/8/layout/hList1" loCatId="list" qsTypeId="urn:microsoft.com/office/officeart/2005/8/quickstyle/simple1" qsCatId="simple" csTypeId="urn:microsoft.com/office/officeart/2005/8/colors/colorful4" csCatId="colorful" phldr="1"/>
      <dgm:spPr/>
      <dgm:t>
        <a:bodyPr/>
        <a:lstStyle/>
        <a:p>
          <a:endParaRPr lang="en-US"/>
        </a:p>
      </dgm:t>
    </dgm:pt>
    <dgm:pt modelId="{FF0D65AD-0056-45FB-8AC7-EB7F6DC11AF4}">
      <dgm:prSet phldrT="[Text]" custT="1"/>
      <dgm:spPr/>
      <dgm:t>
        <a:bodyPr/>
        <a:lstStyle/>
        <a:p>
          <a:r>
            <a:rPr lang="en-US" sz="2400" b="1" dirty="0" smtClean="0">
              <a:latin typeface="Calibri" pitchFamily="34" charset="0"/>
              <a:cs typeface="Calibri" pitchFamily="34" charset="0"/>
            </a:rPr>
            <a:t>VENTURE CAPITAL RESULTS IN ISRAEL SINCE 1993</a:t>
          </a:r>
          <a:endParaRPr lang="en-US" sz="2400" b="1" dirty="0">
            <a:latin typeface="Calibri" pitchFamily="34" charset="0"/>
            <a:cs typeface="Calibri" pitchFamily="34" charset="0"/>
          </a:endParaRPr>
        </a:p>
      </dgm:t>
    </dgm:pt>
    <dgm:pt modelId="{C920B888-E293-4635-A50C-632563A0314C}" type="parTrans" cxnId="{F34ACC9C-AAC1-4BA8-A316-C9238DF09241}">
      <dgm:prSet/>
      <dgm:spPr/>
      <dgm:t>
        <a:bodyPr/>
        <a:lstStyle/>
        <a:p>
          <a:endParaRPr lang="en-US"/>
        </a:p>
      </dgm:t>
    </dgm:pt>
    <dgm:pt modelId="{98F92D06-B6E7-4EC1-9AD8-A5AA5AD9EE1F}" type="sibTrans" cxnId="{F34ACC9C-AAC1-4BA8-A316-C9238DF09241}">
      <dgm:prSet/>
      <dgm:spPr/>
      <dgm:t>
        <a:bodyPr/>
        <a:lstStyle/>
        <a:p>
          <a:endParaRPr lang="en-US"/>
        </a:p>
      </dgm:t>
    </dgm:pt>
    <dgm:pt modelId="{3F7CD76E-3429-4F60-877D-EA4808FFF724}">
      <dgm:prSet phldrT="[Text]"/>
      <dgm:spPr/>
      <dgm:t>
        <a:bodyPr/>
        <a:lstStyle/>
        <a:p>
          <a:r>
            <a:rPr lang="en-US" dirty="0" smtClean="0">
              <a:latin typeface="Calibri" pitchFamily="34" charset="0"/>
              <a:cs typeface="Calibri" pitchFamily="34" charset="0"/>
            </a:rPr>
            <a:t>Over 70 VC Funds and 220 International Funds that Invests a Total of Over $6.7B in Israel</a:t>
          </a:r>
          <a:endParaRPr lang="en-US" dirty="0">
            <a:latin typeface="Calibri" pitchFamily="34" charset="0"/>
            <a:cs typeface="Calibri" pitchFamily="34" charset="0"/>
          </a:endParaRPr>
        </a:p>
      </dgm:t>
    </dgm:pt>
    <dgm:pt modelId="{DAECADAB-5A31-4B3F-86C9-C719C49779AF}" type="parTrans" cxnId="{FD3BD8AC-FAEF-4B87-8834-EE8425319C12}">
      <dgm:prSet/>
      <dgm:spPr/>
      <dgm:t>
        <a:bodyPr/>
        <a:lstStyle/>
        <a:p>
          <a:endParaRPr lang="en-US"/>
        </a:p>
      </dgm:t>
    </dgm:pt>
    <dgm:pt modelId="{3A688705-8567-4C30-A2A4-25D155626567}" type="sibTrans" cxnId="{FD3BD8AC-FAEF-4B87-8834-EE8425319C12}">
      <dgm:prSet/>
      <dgm:spPr/>
      <dgm:t>
        <a:bodyPr/>
        <a:lstStyle/>
        <a:p>
          <a:endParaRPr lang="en-US"/>
        </a:p>
      </dgm:t>
    </dgm:pt>
    <dgm:pt modelId="{DB9EBB1D-510A-4818-B584-BA1776DBDDDF}">
      <dgm:prSet phldrT="[Text]" custT="1"/>
      <dgm:spPr/>
      <dgm:t>
        <a:bodyPr/>
        <a:lstStyle/>
        <a:p>
          <a:r>
            <a:rPr lang="en-US" sz="2400" b="1" dirty="0" smtClean="0">
              <a:latin typeface="Calibri" pitchFamily="34" charset="0"/>
              <a:cs typeface="Calibri" pitchFamily="34" charset="0"/>
            </a:rPr>
            <a:t>YOZMA Keys to Success</a:t>
          </a:r>
          <a:endParaRPr lang="en-US" sz="2400" b="1" dirty="0">
            <a:latin typeface="Calibri" pitchFamily="34" charset="0"/>
            <a:cs typeface="Calibri" pitchFamily="34" charset="0"/>
          </a:endParaRPr>
        </a:p>
      </dgm:t>
    </dgm:pt>
    <dgm:pt modelId="{96C18FE1-EFA9-482A-B92C-C603D34828F5}" type="parTrans" cxnId="{118763E5-A0C0-4798-9EF0-89F6110FD0E2}">
      <dgm:prSet/>
      <dgm:spPr/>
      <dgm:t>
        <a:bodyPr/>
        <a:lstStyle/>
        <a:p>
          <a:endParaRPr lang="en-US"/>
        </a:p>
      </dgm:t>
    </dgm:pt>
    <dgm:pt modelId="{F81AFC35-816E-4B5E-BC1D-999004676771}" type="sibTrans" cxnId="{118763E5-A0C0-4798-9EF0-89F6110FD0E2}">
      <dgm:prSet/>
      <dgm:spPr/>
      <dgm:t>
        <a:bodyPr/>
        <a:lstStyle/>
        <a:p>
          <a:endParaRPr lang="en-US"/>
        </a:p>
      </dgm:t>
    </dgm:pt>
    <dgm:pt modelId="{2EAD33B5-87D6-40A6-B8D5-1F447C46E6B0}">
      <dgm:prSet phldrT="[Text]"/>
      <dgm:spPr/>
      <dgm:t>
        <a:bodyPr/>
        <a:lstStyle/>
        <a:p>
          <a:r>
            <a:rPr lang="en-US" dirty="0" smtClean="0">
              <a:latin typeface="Calibri" pitchFamily="34" charset="0"/>
              <a:cs typeface="Calibri" pitchFamily="34" charset="0"/>
            </a:rPr>
            <a:t>Developed Formal &amp; Informal Links to Israel’s Leading Technological Institutions</a:t>
          </a:r>
          <a:endParaRPr lang="en-US" dirty="0">
            <a:latin typeface="Calibri" pitchFamily="34" charset="0"/>
            <a:cs typeface="Calibri" pitchFamily="34" charset="0"/>
          </a:endParaRPr>
        </a:p>
      </dgm:t>
    </dgm:pt>
    <dgm:pt modelId="{02E337D4-8D8A-4829-B1A2-3ED0654E562C}" type="parTrans" cxnId="{53F6692A-D660-4925-A33A-D8FFC3E88D7C}">
      <dgm:prSet/>
      <dgm:spPr/>
      <dgm:t>
        <a:bodyPr/>
        <a:lstStyle/>
        <a:p>
          <a:endParaRPr lang="en-US"/>
        </a:p>
      </dgm:t>
    </dgm:pt>
    <dgm:pt modelId="{7D5DAC41-86C4-49A3-8321-17CA3A5C5BE0}" type="sibTrans" cxnId="{53F6692A-D660-4925-A33A-D8FFC3E88D7C}">
      <dgm:prSet/>
      <dgm:spPr/>
      <dgm:t>
        <a:bodyPr/>
        <a:lstStyle/>
        <a:p>
          <a:endParaRPr lang="en-US"/>
        </a:p>
      </dgm:t>
    </dgm:pt>
    <dgm:pt modelId="{972770A3-2D25-4221-B6FF-0621FFB03CCD}">
      <dgm:prSet phldrT="[Text]"/>
      <dgm:spPr/>
      <dgm:t>
        <a:bodyPr/>
        <a:lstStyle/>
        <a:p>
          <a:r>
            <a:rPr lang="en-US" dirty="0" smtClean="0">
              <a:latin typeface="Calibri" pitchFamily="34" charset="0"/>
              <a:cs typeface="Calibri" pitchFamily="34" charset="0"/>
            </a:rPr>
            <a:t>Working Relationship with Top-Tier International VC Funds</a:t>
          </a:r>
          <a:endParaRPr lang="en-US" dirty="0">
            <a:latin typeface="Calibri" pitchFamily="34" charset="0"/>
            <a:cs typeface="Calibri" pitchFamily="34" charset="0"/>
          </a:endParaRPr>
        </a:p>
      </dgm:t>
    </dgm:pt>
    <dgm:pt modelId="{680E2409-1A71-44D1-AB39-D8ED41648519}" type="parTrans" cxnId="{52F906DD-A4E4-40A3-A1E8-F6D84C78C125}">
      <dgm:prSet/>
      <dgm:spPr/>
    </dgm:pt>
    <dgm:pt modelId="{C364D435-62AE-4E57-BD3B-CA073DB7DE91}" type="sibTrans" cxnId="{52F906DD-A4E4-40A3-A1E8-F6D84C78C125}">
      <dgm:prSet/>
      <dgm:spPr/>
    </dgm:pt>
    <dgm:pt modelId="{EA5914AE-F40B-44BA-A55C-1914D86DCC47}">
      <dgm:prSet phldrT="[Text]"/>
      <dgm:spPr/>
      <dgm:t>
        <a:bodyPr/>
        <a:lstStyle/>
        <a:p>
          <a:r>
            <a:rPr lang="en-US" dirty="0" smtClean="0">
              <a:latin typeface="Calibri" pitchFamily="34" charset="0"/>
              <a:cs typeface="Calibri" pitchFamily="34" charset="0"/>
            </a:rPr>
            <a:t>Network of Technology Incubators</a:t>
          </a:r>
          <a:endParaRPr lang="en-US" dirty="0">
            <a:latin typeface="Calibri" pitchFamily="34" charset="0"/>
            <a:cs typeface="Calibri" pitchFamily="34" charset="0"/>
          </a:endParaRPr>
        </a:p>
      </dgm:t>
    </dgm:pt>
    <dgm:pt modelId="{75AF321B-C892-43E1-B074-DF5EC325FCFD}" type="parTrans" cxnId="{3DCFCC0F-BCD5-4688-9FC8-8DEDBB3DF80E}">
      <dgm:prSet/>
      <dgm:spPr/>
    </dgm:pt>
    <dgm:pt modelId="{92B39366-A614-4F42-9F59-2E1ADA5F6258}" type="sibTrans" cxnId="{3DCFCC0F-BCD5-4688-9FC8-8DEDBB3DF80E}">
      <dgm:prSet/>
      <dgm:spPr/>
    </dgm:pt>
    <dgm:pt modelId="{1377FFF6-75EB-440F-9692-D33D67EBBC49}">
      <dgm:prSet phldrT="[Text]"/>
      <dgm:spPr/>
      <dgm:t>
        <a:bodyPr/>
        <a:lstStyle/>
        <a:p>
          <a:r>
            <a:rPr lang="en-US" dirty="0" smtClean="0">
              <a:latin typeface="Calibri" pitchFamily="34" charset="0"/>
              <a:cs typeface="Calibri" pitchFamily="34" charset="0"/>
            </a:rPr>
            <a:t>Leadership in Scientific Community</a:t>
          </a:r>
          <a:endParaRPr lang="en-US" dirty="0">
            <a:latin typeface="Calibri" pitchFamily="34" charset="0"/>
            <a:cs typeface="Calibri" pitchFamily="34" charset="0"/>
          </a:endParaRPr>
        </a:p>
      </dgm:t>
    </dgm:pt>
    <dgm:pt modelId="{22BC8CB8-0391-4EAB-B86A-DF73D8C87134}" type="parTrans" cxnId="{7A310A26-6067-4C12-976F-09429D0A288D}">
      <dgm:prSet/>
      <dgm:spPr/>
    </dgm:pt>
    <dgm:pt modelId="{0969A9BA-0A1B-4494-A95F-6D91C5CFF402}" type="sibTrans" cxnId="{7A310A26-6067-4C12-976F-09429D0A288D}">
      <dgm:prSet/>
      <dgm:spPr/>
    </dgm:pt>
    <dgm:pt modelId="{1B02CDDA-8D97-48DF-8EDC-57CE474A79E6}">
      <dgm:prSet phldrT="[Text]"/>
      <dgm:spPr/>
      <dgm:t>
        <a:bodyPr/>
        <a:lstStyle/>
        <a:p>
          <a:r>
            <a:rPr lang="en-US" dirty="0" smtClean="0">
              <a:latin typeface="Calibri" pitchFamily="34" charset="0"/>
              <a:cs typeface="Calibri" pitchFamily="34" charset="0"/>
            </a:rPr>
            <a:t>Strong Network of Angel Investors, Industry Insiders, Lawyers, Accountants, </a:t>
          </a:r>
          <a:r>
            <a:rPr lang="en-US" dirty="0" err="1" smtClean="0">
              <a:latin typeface="Calibri" pitchFamily="34" charset="0"/>
              <a:cs typeface="Calibri" pitchFamily="34" charset="0"/>
            </a:rPr>
            <a:t>Govt</a:t>
          </a:r>
          <a:r>
            <a:rPr lang="en-US" dirty="0" smtClean="0">
              <a:latin typeface="Calibri" pitchFamily="34" charset="0"/>
              <a:cs typeface="Calibri" pitchFamily="34" charset="0"/>
            </a:rPr>
            <a:t> Agencies and Academics</a:t>
          </a:r>
          <a:endParaRPr lang="en-US" dirty="0">
            <a:latin typeface="Calibri" pitchFamily="34" charset="0"/>
            <a:cs typeface="Calibri" pitchFamily="34" charset="0"/>
          </a:endParaRPr>
        </a:p>
      </dgm:t>
    </dgm:pt>
    <dgm:pt modelId="{CBA6C985-DAE3-4018-A22E-1D315A0BE3D1}" type="parTrans" cxnId="{57B76B00-7EE4-4D5B-AE24-08F7D8E3504C}">
      <dgm:prSet/>
      <dgm:spPr/>
    </dgm:pt>
    <dgm:pt modelId="{299AE5DC-159D-4470-A186-6EE53B8E2F9D}" type="sibTrans" cxnId="{57B76B00-7EE4-4D5B-AE24-08F7D8E3504C}">
      <dgm:prSet/>
      <dgm:spPr/>
    </dgm:pt>
    <dgm:pt modelId="{9A128439-D691-46F8-8555-2C34EA6FC9CC}">
      <dgm:prSet/>
      <dgm:spPr/>
      <dgm:t>
        <a:bodyPr/>
        <a:lstStyle/>
        <a:p>
          <a:r>
            <a:rPr lang="en-US" dirty="0" smtClean="0">
              <a:latin typeface="Calibri" pitchFamily="34" charset="0"/>
              <a:cs typeface="Calibri" pitchFamily="34" charset="0"/>
            </a:rPr>
            <a:t>Second Only to the USA in Private Equity Capital as a Share to GDP</a:t>
          </a:r>
          <a:endParaRPr lang="en-US" dirty="0">
            <a:latin typeface="Calibri" pitchFamily="34" charset="0"/>
            <a:cs typeface="Calibri" pitchFamily="34" charset="0"/>
          </a:endParaRPr>
        </a:p>
      </dgm:t>
    </dgm:pt>
    <dgm:pt modelId="{634A84F1-1714-493D-8636-2CE3646E017E}" type="parTrans" cxnId="{C40D69AB-8732-4BBF-BDA8-29039FB35010}">
      <dgm:prSet/>
      <dgm:spPr/>
    </dgm:pt>
    <dgm:pt modelId="{827AE8D5-E367-48D7-8A88-C9D16AB9BE49}" type="sibTrans" cxnId="{C40D69AB-8732-4BBF-BDA8-29039FB35010}">
      <dgm:prSet/>
      <dgm:spPr/>
    </dgm:pt>
    <dgm:pt modelId="{8560EBB2-E4C6-498C-AF5B-87F6451CE68D}">
      <dgm:prSet phldrT="[Text]"/>
      <dgm:spPr/>
      <dgm:t>
        <a:bodyPr/>
        <a:lstStyle/>
        <a:p>
          <a:r>
            <a:rPr lang="en-US" dirty="0" smtClean="0">
              <a:latin typeface="Calibri" pitchFamily="34" charset="0"/>
              <a:cs typeface="Calibri" pitchFamily="34" charset="0"/>
            </a:rPr>
            <a:t>Over 800 Companies Launched</a:t>
          </a:r>
          <a:endParaRPr lang="en-US" dirty="0">
            <a:latin typeface="Calibri" pitchFamily="34" charset="0"/>
            <a:cs typeface="Calibri" pitchFamily="34" charset="0"/>
          </a:endParaRPr>
        </a:p>
      </dgm:t>
    </dgm:pt>
    <dgm:pt modelId="{F25F0D4F-A976-4591-8492-92870B5C2070}" type="parTrans" cxnId="{B875A69A-A21C-43C9-97C5-959A18FD8F86}">
      <dgm:prSet/>
      <dgm:spPr/>
    </dgm:pt>
    <dgm:pt modelId="{E8880770-7C4B-43C8-9729-F2CE91D125F3}" type="sibTrans" cxnId="{B875A69A-A21C-43C9-97C5-959A18FD8F86}">
      <dgm:prSet/>
      <dgm:spPr/>
    </dgm:pt>
    <dgm:pt modelId="{48AAB1AA-C3E6-4A57-BEB7-060EF66F6AEF}">
      <dgm:prSet/>
      <dgm:spPr/>
      <dgm:t>
        <a:bodyPr/>
        <a:lstStyle/>
        <a:p>
          <a:r>
            <a:rPr lang="en-US" dirty="0" smtClean="0">
              <a:latin typeface="Calibri" pitchFamily="34" charset="0"/>
              <a:cs typeface="Calibri" pitchFamily="34" charset="0"/>
            </a:rPr>
            <a:t>Over 85 Successful Exits Via Mergers &amp; </a:t>
          </a:r>
          <a:r>
            <a:rPr lang="en-US" dirty="0" err="1" smtClean="0">
              <a:latin typeface="Calibri" pitchFamily="34" charset="0"/>
              <a:cs typeface="Calibri" pitchFamily="34" charset="0"/>
            </a:rPr>
            <a:t>Acquistions</a:t>
          </a:r>
          <a:r>
            <a:rPr lang="en-US" dirty="0" smtClean="0">
              <a:latin typeface="Calibri" pitchFamily="34" charset="0"/>
              <a:cs typeface="Calibri" pitchFamily="34" charset="0"/>
            </a:rPr>
            <a:t> Totaling $5.2B</a:t>
          </a:r>
          <a:endParaRPr lang="en-US" dirty="0">
            <a:latin typeface="Calibri" pitchFamily="34" charset="0"/>
            <a:cs typeface="Calibri" pitchFamily="34" charset="0"/>
          </a:endParaRPr>
        </a:p>
      </dgm:t>
    </dgm:pt>
    <dgm:pt modelId="{80EF607C-75B2-41A7-B905-B8C16146DCEC}" type="parTrans" cxnId="{FA843271-9133-4E4D-935E-910B73217339}">
      <dgm:prSet/>
      <dgm:spPr/>
    </dgm:pt>
    <dgm:pt modelId="{C119690E-F510-4ADF-8085-82E0A6CC54C9}" type="sibTrans" cxnId="{FA843271-9133-4E4D-935E-910B73217339}">
      <dgm:prSet/>
      <dgm:spPr/>
    </dgm:pt>
    <dgm:pt modelId="{033EDFCB-C73B-4BBF-A85F-22F4E39ADE95}">
      <dgm:prSet phldrT="[Text]"/>
      <dgm:spPr/>
      <dgm:t>
        <a:bodyPr/>
        <a:lstStyle/>
        <a:p>
          <a:r>
            <a:rPr lang="en-US" dirty="0" smtClean="0">
              <a:latin typeface="Calibri" pitchFamily="34" charset="0"/>
              <a:cs typeface="Calibri" pitchFamily="34" charset="0"/>
            </a:rPr>
            <a:t>14 International VC Funds in Israel</a:t>
          </a:r>
          <a:endParaRPr lang="en-US" dirty="0">
            <a:latin typeface="Calibri" pitchFamily="34" charset="0"/>
            <a:cs typeface="Calibri" pitchFamily="34" charset="0"/>
          </a:endParaRPr>
        </a:p>
      </dgm:t>
    </dgm:pt>
    <dgm:pt modelId="{22AEDC30-C3FB-4831-A208-52FA4F539B41}" type="parTrans" cxnId="{53DCA736-FE6B-4101-A272-114A1F969327}">
      <dgm:prSet/>
      <dgm:spPr/>
    </dgm:pt>
    <dgm:pt modelId="{AEA12D66-DCDC-44C3-B0B8-C07306764A3D}" type="sibTrans" cxnId="{53DCA736-FE6B-4101-A272-114A1F969327}">
      <dgm:prSet/>
      <dgm:spPr/>
    </dgm:pt>
    <dgm:pt modelId="{83DCD607-7DBF-4482-ABF7-8552182226BE}" type="pres">
      <dgm:prSet presAssocID="{0039F036-C336-44E3-8652-41D943F4791F}" presName="Name0" presStyleCnt="0">
        <dgm:presLayoutVars>
          <dgm:dir/>
          <dgm:animLvl val="lvl"/>
          <dgm:resizeHandles val="exact"/>
        </dgm:presLayoutVars>
      </dgm:prSet>
      <dgm:spPr/>
      <dgm:t>
        <a:bodyPr/>
        <a:lstStyle/>
        <a:p>
          <a:endParaRPr lang="en-US"/>
        </a:p>
      </dgm:t>
    </dgm:pt>
    <dgm:pt modelId="{7D9C312D-934D-4283-A145-29AD750B7605}" type="pres">
      <dgm:prSet presAssocID="{FF0D65AD-0056-45FB-8AC7-EB7F6DC11AF4}" presName="composite" presStyleCnt="0"/>
      <dgm:spPr/>
    </dgm:pt>
    <dgm:pt modelId="{4D017889-21DF-4BDC-B1F1-A80B37159304}" type="pres">
      <dgm:prSet presAssocID="{FF0D65AD-0056-45FB-8AC7-EB7F6DC11AF4}" presName="parTx" presStyleLbl="alignNode1" presStyleIdx="0" presStyleCnt="2">
        <dgm:presLayoutVars>
          <dgm:chMax val="0"/>
          <dgm:chPref val="0"/>
          <dgm:bulletEnabled val="1"/>
        </dgm:presLayoutVars>
      </dgm:prSet>
      <dgm:spPr/>
      <dgm:t>
        <a:bodyPr/>
        <a:lstStyle/>
        <a:p>
          <a:endParaRPr lang="en-US"/>
        </a:p>
      </dgm:t>
    </dgm:pt>
    <dgm:pt modelId="{4304DFEA-EF3F-4926-810E-FB9CF1F09428}" type="pres">
      <dgm:prSet presAssocID="{FF0D65AD-0056-45FB-8AC7-EB7F6DC11AF4}" presName="desTx" presStyleLbl="alignAccFollowNode1" presStyleIdx="0" presStyleCnt="2">
        <dgm:presLayoutVars>
          <dgm:bulletEnabled val="1"/>
        </dgm:presLayoutVars>
      </dgm:prSet>
      <dgm:spPr/>
      <dgm:t>
        <a:bodyPr/>
        <a:lstStyle/>
        <a:p>
          <a:endParaRPr lang="en-US"/>
        </a:p>
      </dgm:t>
    </dgm:pt>
    <dgm:pt modelId="{ADF058FA-F1CF-4419-B709-D7D2C18B793C}" type="pres">
      <dgm:prSet presAssocID="{98F92D06-B6E7-4EC1-9AD8-A5AA5AD9EE1F}" presName="space" presStyleCnt="0"/>
      <dgm:spPr/>
    </dgm:pt>
    <dgm:pt modelId="{0F44042D-4ADC-486D-AA2A-20CBE9E55147}" type="pres">
      <dgm:prSet presAssocID="{DB9EBB1D-510A-4818-B584-BA1776DBDDDF}" presName="composite" presStyleCnt="0"/>
      <dgm:spPr/>
    </dgm:pt>
    <dgm:pt modelId="{6437644A-A323-4CE0-838D-EC46D7327E86}" type="pres">
      <dgm:prSet presAssocID="{DB9EBB1D-510A-4818-B584-BA1776DBDDDF}" presName="parTx" presStyleLbl="alignNode1" presStyleIdx="1" presStyleCnt="2">
        <dgm:presLayoutVars>
          <dgm:chMax val="0"/>
          <dgm:chPref val="0"/>
          <dgm:bulletEnabled val="1"/>
        </dgm:presLayoutVars>
      </dgm:prSet>
      <dgm:spPr/>
      <dgm:t>
        <a:bodyPr/>
        <a:lstStyle/>
        <a:p>
          <a:endParaRPr lang="en-US"/>
        </a:p>
      </dgm:t>
    </dgm:pt>
    <dgm:pt modelId="{DAB15513-1173-435A-9CE3-307D9BB6266E}" type="pres">
      <dgm:prSet presAssocID="{DB9EBB1D-510A-4818-B584-BA1776DBDDDF}" presName="desTx" presStyleLbl="alignAccFollowNode1" presStyleIdx="1" presStyleCnt="2">
        <dgm:presLayoutVars>
          <dgm:bulletEnabled val="1"/>
        </dgm:presLayoutVars>
      </dgm:prSet>
      <dgm:spPr/>
      <dgm:t>
        <a:bodyPr/>
        <a:lstStyle/>
        <a:p>
          <a:endParaRPr lang="en-US"/>
        </a:p>
      </dgm:t>
    </dgm:pt>
  </dgm:ptLst>
  <dgm:cxnLst>
    <dgm:cxn modelId="{B0DC8F29-5FA6-4AF2-A755-746AEC2C8F7F}" type="presOf" srcId="{1377FFF6-75EB-440F-9692-D33D67EBBC49}" destId="{DAB15513-1173-435A-9CE3-307D9BB6266E}" srcOrd="0" destOrd="3" presId="urn:microsoft.com/office/officeart/2005/8/layout/hList1"/>
    <dgm:cxn modelId="{45DFE1C5-75A3-4DEB-A5F5-DBADE41E4490}" type="presOf" srcId="{033EDFCB-C73B-4BBF-A85F-22F4E39ADE95}" destId="{4304DFEA-EF3F-4926-810E-FB9CF1F09428}" srcOrd="0" destOrd="1" presId="urn:microsoft.com/office/officeart/2005/8/layout/hList1"/>
    <dgm:cxn modelId="{FA843271-9133-4E4D-935E-910B73217339}" srcId="{FF0D65AD-0056-45FB-8AC7-EB7F6DC11AF4}" destId="{48AAB1AA-C3E6-4A57-BEB7-060EF66F6AEF}" srcOrd="4" destOrd="0" parTransId="{80EF607C-75B2-41A7-B905-B8C16146DCEC}" sibTransId="{C119690E-F510-4ADF-8085-82E0A6CC54C9}"/>
    <dgm:cxn modelId="{94AE2E6F-A914-4EE3-8F4D-05822520B357}" type="presOf" srcId="{8560EBB2-E4C6-498C-AF5B-87F6451CE68D}" destId="{4304DFEA-EF3F-4926-810E-FB9CF1F09428}" srcOrd="0" destOrd="2" presId="urn:microsoft.com/office/officeart/2005/8/layout/hList1"/>
    <dgm:cxn modelId="{118763E5-A0C0-4798-9EF0-89F6110FD0E2}" srcId="{0039F036-C336-44E3-8652-41D943F4791F}" destId="{DB9EBB1D-510A-4818-B584-BA1776DBDDDF}" srcOrd="1" destOrd="0" parTransId="{96C18FE1-EFA9-482A-B92C-C603D34828F5}" sibTransId="{F81AFC35-816E-4B5E-BC1D-999004676771}"/>
    <dgm:cxn modelId="{5DB037C7-8129-40EE-8234-2EB55DD0D94F}" type="presOf" srcId="{48AAB1AA-C3E6-4A57-BEB7-060EF66F6AEF}" destId="{4304DFEA-EF3F-4926-810E-FB9CF1F09428}" srcOrd="0" destOrd="4" presId="urn:microsoft.com/office/officeart/2005/8/layout/hList1"/>
    <dgm:cxn modelId="{7A310A26-6067-4C12-976F-09429D0A288D}" srcId="{DB9EBB1D-510A-4818-B584-BA1776DBDDDF}" destId="{1377FFF6-75EB-440F-9692-D33D67EBBC49}" srcOrd="3" destOrd="0" parTransId="{22BC8CB8-0391-4EAB-B86A-DF73D8C87134}" sibTransId="{0969A9BA-0A1B-4494-A95F-6D91C5CFF402}"/>
    <dgm:cxn modelId="{0850DD48-D538-4E91-A0A9-5E860AFF4805}" type="presOf" srcId="{9A128439-D691-46F8-8555-2C34EA6FC9CC}" destId="{4304DFEA-EF3F-4926-810E-FB9CF1F09428}" srcOrd="0" destOrd="3" presId="urn:microsoft.com/office/officeart/2005/8/layout/hList1"/>
    <dgm:cxn modelId="{FD3BD8AC-FAEF-4B87-8834-EE8425319C12}" srcId="{FF0D65AD-0056-45FB-8AC7-EB7F6DC11AF4}" destId="{3F7CD76E-3429-4F60-877D-EA4808FFF724}" srcOrd="0" destOrd="0" parTransId="{DAECADAB-5A31-4B3F-86C9-C719C49779AF}" sibTransId="{3A688705-8567-4C30-A2A4-25D155626567}"/>
    <dgm:cxn modelId="{B875A69A-A21C-43C9-97C5-959A18FD8F86}" srcId="{FF0D65AD-0056-45FB-8AC7-EB7F6DC11AF4}" destId="{8560EBB2-E4C6-498C-AF5B-87F6451CE68D}" srcOrd="2" destOrd="0" parTransId="{F25F0D4F-A976-4591-8492-92870B5C2070}" sibTransId="{E8880770-7C4B-43C8-9729-F2CE91D125F3}"/>
    <dgm:cxn modelId="{53DCA736-FE6B-4101-A272-114A1F969327}" srcId="{FF0D65AD-0056-45FB-8AC7-EB7F6DC11AF4}" destId="{033EDFCB-C73B-4BBF-A85F-22F4E39ADE95}" srcOrd="1" destOrd="0" parTransId="{22AEDC30-C3FB-4831-A208-52FA4F539B41}" sibTransId="{AEA12D66-DCDC-44C3-B0B8-C07306764A3D}"/>
    <dgm:cxn modelId="{38E33232-8650-4C32-A0FD-91FCFFAD244A}" type="presOf" srcId="{0039F036-C336-44E3-8652-41D943F4791F}" destId="{83DCD607-7DBF-4482-ABF7-8552182226BE}" srcOrd="0" destOrd="0" presId="urn:microsoft.com/office/officeart/2005/8/layout/hList1"/>
    <dgm:cxn modelId="{53F6692A-D660-4925-A33A-D8FFC3E88D7C}" srcId="{DB9EBB1D-510A-4818-B584-BA1776DBDDDF}" destId="{2EAD33B5-87D6-40A6-B8D5-1F447C46E6B0}" srcOrd="0" destOrd="0" parTransId="{02E337D4-8D8A-4829-B1A2-3ED0654E562C}" sibTransId="{7D5DAC41-86C4-49A3-8321-17CA3A5C5BE0}"/>
    <dgm:cxn modelId="{7E25A1AE-B68D-4DF8-A6B3-325ADFAC81AD}" type="presOf" srcId="{EA5914AE-F40B-44BA-A55C-1914D86DCC47}" destId="{DAB15513-1173-435A-9CE3-307D9BB6266E}" srcOrd="0" destOrd="2" presId="urn:microsoft.com/office/officeart/2005/8/layout/hList1"/>
    <dgm:cxn modelId="{88739A8F-ABC6-478A-9643-EA2B4A01CCB9}" type="presOf" srcId="{FF0D65AD-0056-45FB-8AC7-EB7F6DC11AF4}" destId="{4D017889-21DF-4BDC-B1F1-A80B37159304}" srcOrd="0" destOrd="0" presId="urn:microsoft.com/office/officeart/2005/8/layout/hList1"/>
    <dgm:cxn modelId="{2E65FBEB-E570-4FDD-A876-22C4BD98980C}" type="presOf" srcId="{972770A3-2D25-4221-B6FF-0621FFB03CCD}" destId="{DAB15513-1173-435A-9CE3-307D9BB6266E}" srcOrd="0" destOrd="1" presId="urn:microsoft.com/office/officeart/2005/8/layout/hList1"/>
    <dgm:cxn modelId="{10E264BC-2280-4A94-A836-B7EBE856EB4D}" type="presOf" srcId="{1B02CDDA-8D97-48DF-8EDC-57CE474A79E6}" destId="{DAB15513-1173-435A-9CE3-307D9BB6266E}" srcOrd="0" destOrd="4" presId="urn:microsoft.com/office/officeart/2005/8/layout/hList1"/>
    <dgm:cxn modelId="{52F906DD-A4E4-40A3-A1E8-F6D84C78C125}" srcId="{DB9EBB1D-510A-4818-B584-BA1776DBDDDF}" destId="{972770A3-2D25-4221-B6FF-0621FFB03CCD}" srcOrd="1" destOrd="0" parTransId="{680E2409-1A71-44D1-AB39-D8ED41648519}" sibTransId="{C364D435-62AE-4E57-BD3B-CA073DB7DE91}"/>
    <dgm:cxn modelId="{3DCFCC0F-BCD5-4688-9FC8-8DEDBB3DF80E}" srcId="{DB9EBB1D-510A-4818-B584-BA1776DBDDDF}" destId="{EA5914AE-F40B-44BA-A55C-1914D86DCC47}" srcOrd="2" destOrd="0" parTransId="{75AF321B-C892-43E1-B074-DF5EC325FCFD}" sibTransId="{92B39366-A614-4F42-9F59-2E1ADA5F6258}"/>
    <dgm:cxn modelId="{516C00A3-40E3-46A6-9823-399C24EBC23E}" type="presOf" srcId="{3F7CD76E-3429-4F60-877D-EA4808FFF724}" destId="{4304DFEA-EF3F-4926-810E-FB9CF1F09428}" srcOrd="0" destOrd="0" presId="urn:microsoft.com/office/officeart/2005/8/layout/hList1"/>
    <dgm:cxn modelId="{2B48E245-FA8F-4629-900B-3A3D4485F4CF}" type="presOf" srcId="{2EAD33B5-87D6-40A6-B8D5-1F447C46E6B0}" destId="{DAB15513-1173-435A-9CE3-307D9BB6266E}" srcOrd="0" destOrd="0" presId="urn:microsoft.com/office/officeart/2005/8/layout/hList1"/>
    <dgm:cxn modelId="{300A5EB3-E765-4AD3-9B12-91FE9009CDB6}" type="presOf" srcId="{DB9EBB1D-510A-4818-B584-BA1776DBDDDF}" destId="{6437644A-A323-4CE0-838D-EC46D7327E86}" srcOrd="0" destOrd="0" presId="urn:microsoft.com/office/officeart/2005/8/layout/hList1"/>
    <dgm:cxn modelId="{F34ACC9C-AAC1-4BA8-A316-C9238DF09241}" srcId="{0039F036-C336-44E3-8652-41D943F4791F}" destId="{FF0D65AD-0056-45FB-8AC7-EB7F6DC11AF4}" srcOrd="0" destOrd="0" parTransId="{C920B888-E293-4635-A50C-632563A0314C}" sibTransId="{98F92D06-B6E7-4EC1-9AD8-A5AA5AD9EE1F}"/>
    <dgm:cxn modelId="{C40D69AB-8732-4BBF-BDA8-29039FB35010}" srcId="{FF0D65AD-0056-45FB-8AC7-EB7F6DC11AF4}" destId="{9A128439-D691-46F8-8555-2C34EA6FC9CC}" srcOrd="3" destOrd="0" parTransId="{634A84F1-1714-493D-8636-2CE3646E017E}" sibTransId="{827AE8D5-E367-48D7-8A88-C9D16AB9BE49}"/>
    <dgm:cxn modelId="{57B76B00-7EE4-4D5B-AE24-08F7D8E3504C}" srcId="{DB9EBB1D-510A-4818-B584-BA1776DBDDDF}" destId="{1B02CDDA-8D97-48DF-8EDC-57CE474A79E6}" srcOrd="4" destOrd="0" parTransId="{CBA6C985-DAE3-4018-A22E-1D315A0BE3D1}" sibTransId="{299AE5DC-159D-4470-A186-6EE53B8E2F9D}"/>
    <dgm:cxn modelId="{C1BBFC57-7F98-4AF6-98BA-0E6AA9920413}" type="presParOf" srcId="{83DCD607-7DBF-4482-ABF7-8552182226BE}" destId="{7D9C312D-934D-4283-A145-29AD750B7605}" srcOrd="0" destOrd="0" presId="urn:microsoft.com/office/officeart/2005/8/layout/hList1"/>
    <dgm:cxn modelId="{F4E76D2B-1F90-40C3-8048-29EBCE4A4D73}" type="presParOf" srcId="{7D9C312D-934D-4283-A145-29AD750B7605}" destId="{4D017889-21DF-4BDC-B1F1-A80B37159304}" srcOrd="0" destOrd="0" presId="urn:microsoft.com/office/officeart/2005/8/layout/hList1"/>
    <dgm:cxn modelId="{3CFF0EB2-C7CA-4B9B-85E6-0F946D4AB762}" type="presParOf" srcId="{7D9C312D-934D-4283-A145-29AD750B7605}" destId="{4304DFEA-EF3F-4926-810E-FB9CF1F09428}" srcOrd="1" destOrd="0" presId="urn:microsoft.com/office/officeart/2005/8/layout/hList1"/>
    <dgm:cxn modelId="{442CE535-1E4F-422B-8EF7-92335E4D2FC9}" type="presParOf" srcId="{83DCD607-7DBF-4482-ABF7-8552182226BE}" destId="{ADF058FA-F1CF-4419-B709-D7D2C18B793C}" srcOrd="1" destOrd="0" presId="urn:microsoft.com/office/officeart/2005/8/layout/hList1"/>
    <dgm:cxn modelId="{98FB027F-1607-49ED-8DF2-9AB4B3EB27CC}" type="presParOf" srcId="{83DCD607-7DBF-4482-ABF7-8552182226BE}" destId="{0F44042D-4ADC-486D-AA2A-20CBE9E55147}" srcOrd="2" destOrd="0" presId="urn:microsoft.com/office/officeart/2005/8/layout/hList1"/>
    <dgm:cxn modelId="{C5607775-E57A-4804-8D50-7ABAA99A1EEF}" type="presParOf" srcId="{0F44042D-4ADC-486D-AA2A-20CBE9E55147}" destId="{6437644A-A323-4CE0-838D-EC46D7327E86}" srcOrd="0" destOrd="0" presId="urn:microsoft.com/office/officeart/2005/8/layout/hList1"/>
    <dgm:cxn modelId="{7DF49794-54A5-40B7-A5C7-CA3DE46895A9}" type="presParOf" srcId="{0F44042D-4ADC-486D-AA2A-20CBE9E55147}" destId="{DAB15513-1173-435A-9CE3-307D9BB6266E}" srcOrd="1" destOrd="0" presId="urn:microsoft.com/office/officeart/2005/8/layout/hList1"/>
  </dgm:cxnLst>
  <dgm:bg>
    <a:effectLst>
      <a:outerShdw blurRad="63500" sx="102000" sy="102000" algn="ctr" rotWithShape="0">
        <a:prstClr val="black">
          <a:alpha val="40000"/>
        </a:prstClr>
      </a:outerShdw>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017889-21DF-4BDC-B1F1-A80B37159304}">
      <dsp:nvSpPr>
        <dsp:cNvPr id="0" name=""/>
        <dsp:cNvSpPr/>
      </dsp:nvSpPr>
      <dsp:spPr>
        <a:xfrm>
          <a:off x="4208" y="0"/>
          <a:ext cx="3984103" cy="3600000"/>
        </a:xfrm>
        <a:prstGeom prst="rect">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b="1" kern="1200" dirty="0" smtClean="0"/>
            <a:t>Our World</a:t>
          </a:r>
          <a:endParaRPr lang="en-US" sz="2400" b="1" kern="1200" dirty="0">
            <a:latin typeface="Calibri" pitchFamily="34" charset="0"/>
            <a:cs typeface="Calibri" pitchFamily="34" charset="0"/>
          </a:endParaRPr>
        </a:p>
      </dsp:txBody>
      <dsp:txXfrm>
        <a:off x="4208" y="0"/>
        <a:ext cx="3984103" cy="3600000"/>
      </dsp:txXfrm>
    </dsp:sp>
    <dsp:sp modelId="{4304DFEA-EF3F-4926-810E-FB9CF1F09428}">
      <dsp:nvSpPr>
        <dsp:cNvPr id="0" name=""/>
        <dsp:cNvSpPr/>
      </dsp:nvSpPr>
      <dsp:spPr>
        <a:xfrm>
          <a:off x="4208" y="3600000"/>
          <a:ext cx="3984103" cy="1353000"/>
        </a:xfrm>
        <a:prstGeom prst="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150000"/>
            </a:lnSpc>
            <a:spcBef>
              <a:spcPct val="0"/>
            </a:spcBef>
            <a:spcAft>
              <a:spcPct val="15000"/>
            </a:spcAft>
            <a:buChar char="••"/>
          </a:pPr>
          <a:r>
            <a:rPr lang="en-US" sz="1700" kern="1200" dirty="0" smtClean="0">
              <a:latin typeface="+mn-lt"/>
              <a:cs typeface="Calibri" pitchFamily="34" charset="0"/>
            </a:rPr>
            <a:t>GOOGLE &amp; YAHOO</a:t>
          </a:r>
          <a:endParaRPr lang="en-US" sz="1700" kern="1200" dirty="0">
            <a:latin typeface="Calibri" pitchFamily="34" charset="0"/>
            <a:cs typeface="Calibri" pitchFamily="34" charset="0"/>
          </a:endParaRPr>
        </a:p>
        <a:p>
          <a:pPr marL="171450" lvl="1" indent="-171450" algn="l" defTabSz="755650">
            <a:lnSpc>
              <a:spcPct val="150000"/>
            </a:lnSpc>
            <a:spcBef>
              <a:spcPct val="0"/>
            </a:spcBef>
            <a:spcAft>
              <a:spcPct val="15000"/>
            </a:spcAft>
            <a:buChar char="••"/>
          </a:pPr>
          <a:r>
            <a:rPr lang="en-US" sz="1700" kern="1200" dirty="0" smtClean="0"/>
            <a:t>FACEBOOK – SOCIAL MEDIA</a:t>
          </a:r>
          <a:endParaRPr lang="en-US" sz="1700" kern="1200" dirty="0">
            <a:latin typeface="Calibri" pitchFamily="34" charset="0"/>
            <a:cs typeface="Calibri" pitchFamily="34" charset="0"/>
          </a:endParaRPr>
        </a:p>
        <a:p>
          <a:pPr marL="171450" lvl="1" indent="-171450" algn="l" defTabSz="755650">
            <a:lnSpc>
              <a:spcPct val="150000"/>
            </a:lnSpc>
            <a:spcBef>
              <a:spcPct val="0"/>
            </a:spcBef>
            <a:spcAft>
              <a:spcPct val="15000"/>
            </a:spcAft>
            <a:buChar char="••"/>
          </a:pPr>
          <a:r>
            <a:rPr lang="en-US" sz="1700" kern="1200" dirty="0" smtClean="0"/>
            <a:t>WHATSAPP, SKYPE, YOUTUBE</a:t>
          </a:r>
          <a:endParaRPr lang="en-US" sz="1700" kern="1200" dirty="0">
            <a:latin typeface="Calibri" pitchFamily="34" charset="0"/>
            <a:cs typeface="Calibri" pitchFamily="34" charset="0"/>
          </a:endParaRPr>
        </a:p>
        <a:p>
          <a:pPr marL="171450" lvl="1" indent="-171450" algn="l" defTabSz="755650">
            <a:lnSpc>
              <a:spcPct val="150000"/>
            </a:lnSpc>
            <a:spcBef>
              <a:spcPct val="0"/>
            </a:spcBef>
            <a:spcAft>
              <a:spcPct val="15000"/>
            </a:spcAft>
            <a:buChar char="••"/>
          </a:pPr>
          <a:r>
            <a:rPr lang="en-US" sz="1700" kern="1200" dirty="0" smtClean="0"/>
            <a:t> WAZE, GPS</a:t>
          </a:r>
          <a:endParaRPr lang="en-US" sz="1700" kern="1200" dirty="0">
            <a:latin typeface="Calibri" pitchFamily="34" charset="0"/>
            <a:cs typeface="Calibri" pitchFamily="34" charset="0"/>
          </a:endParaRPr>
        </a:p>
        <a:p>
          <a:pPr marL="171450" lvl="1" indent="-171450" algn="l" defTabSz="755650">
            <a:lnSpc>
              <a:spcPct val="150000"/>
            </a:lnSpc>
            <a:spcBef>
              <a:spcPct val="0"/>
            </a:spcBef>
            <a:spcAft>
              <a:spcPct val="15000"/>
            </a:spcAft>
            <a:buChar char="••"/>
          </a:pPr>
          <a:r>
            <a:rPr lang="en-US" sz="1700" kern="1200" dirty="0" smtClean="0">
              <a:latin typeface="+mn-lt"/>
              <a:cs typeface="Calibri" pitchFamily="34" charset="0"/>
            </a:rPr>
            <a:t>ALIBABA</a:t>
          </a:r>
          <a:endParaRPr lang="en-US" sz="1700" kern="1200" dirty="0">
            <a:latin typeface="+mn-lt"/>
            <a:cs typeface="Calibri" pitchFamily="34" charset="0"/>
          </a:endParaRPr>
        </a:p>
        <a:p>
          <a:pPr marL="171450" lvl="1" indent="-171450" algn="l" defTabSz="755650">
            <a:lnSpc>
              <a:spcPct val="150000"/>
            </a:lnSpc>
            <a:spcBef>
              <a:spcPct val="0"/>
            </a:spcBef>
            <a:spcAft>
              <a:spcPct val="15000"/>
            </a:spcAft>
            <a:buChar char="••"/>
          </a:pPr>
          <a:r>
            <a:rPr lang="en-US" sz="1700" kern="1200" dirty="0" smtClean="0">
              <a:latin typeface="+mn-lt"/>
              <a:cs typeface="Calibri" pitchFamily="34" charset="0"/>
            </a:rPr>
            <a:t>IPHONES &amp; ANDROID SMARTPHONES</a:t>
          </a:r>
          <a:endParaRPr lang="en-US" sz="1700" kern="1200" dirty="0">
            <a:latin typeface="+mn-lt"/>
            <a:cs typeface="Calibri" pitchFamily="34" charset="0"/>
          </a:endParaRPr>
        </a:p>
        <a:p>
          <a:pPr marL="171450" lvl="1" indent="-171450" algn="l" defTabSz="755650">
            <a:lnSpc>
              <a:spcPct val="150000"/>
            </a:lnSpc>
            <a:spcBef>
              <a:spcPct val="0"/>
            </a:spcBef>
            <a:spcAft>
              <a:spcPct val="15000"/>
            </a:spcAft>
            <a:buChar char="••"/>
          </a:pPr>
          <a:r>
            <a:rPr lang="en-US" sz="1700" kern="1200" dirty="0" smtClean="0">
              <a:latin typeface="+mn-lt"/>
              <a:cs typeface="Calibri" pitchFamily="34" charset="0"/>
            </a:rPr>
            <a:t>PRESIDENT OBAMA</a:t>
          </a:r>
          <a:endParaRPr lang="en-US" sz="1700" kern="1200" dirty="0">
            <a:latin typeface="+mn-lt"/>
            <a:cs typeface="Calibri" pitchFamily="34" charset="0"/>
          </a:endParaRPr>
        </a:p>
        <a:p>
          <a:pPr marL="171450" lvl="1" indent="-171450" algn="l" defTabSz="755650">
            <a:lnSpc>
              <a:spcPct val="150000"/>
            </a:lnSpc>
            <a:spcBef>
              <a:spcPct val="0"/>
            </a:spcBef>
            <a:spcAft>
              <a:spcPct val="15000"/>
            </a:spcAft>
            <a:buChar char="••"/>
          </a:pPr>
          <a:r>
            <a:rPr lang="en-US" sz="1700" kern="1200" dirty="0" smtClean="0">
              <a:latin typeface="+mn-lt"/>
              <a:cs typeface="Calibri" pitchFamily="34" charset="0"/>
            </a:rPr>
            <a:t>SHARK TANK</a:t>
          </a:r>
          <a:endParaRPr lang="en-US" sz="1700" kern="1200" dirty="0">
            <a:latin typeface="+mn-lt"/>
            <a:cs typeface="Calibri" pitchFamily="34" charset="0"/>
          </a:endParaRPr>
        </a:p>
        <a:p>
          <a:pPr marL="171450" lvl="1" indent="-171450" algn="l" defTabSz="755650">
            <a:lnSpc>
              <a:spcPct val="150000"/>
            </a:lnSpc>
            <a:spcBef>
              <a:spcPct val="0"/>
            </a:spcBef>
            <a:spcAft>
              <a:spcPct val="15000"/>
            </a:spcAft>
            <a:buChar char="••"/>
          </a:pPr>
          <a:r>
            <a:rPr lang="en-US" sz="1700" kern="1200" dirty="0" smtClean="0">
              <a:latin typeface="+mn-lt"/>
              <a:cs typeface="Calibri" pitchFamily="34" charset="0"/>
            </a:rPr>
            <a:t>EL QAEDA/ ISIS</a:t>
          </a:r>
          <a:endParaRPr lang="en-US" sz="1700" kern="1200" dirty="0">
            <a:latin typeface="+mn-lt"/>
            <a:cs typeface="Calibri" pitchFamily="34" charset="0"/>
          </a:endParaRPr>
        </a:p>
      </dsp:txBody>
      <dsp:txXfrm>
        <a:off x="4208" y="3600000"/>
        <a:ext cx="3984103" cy="1353000"/>
      </dsp:txXfrm>
    </dsp:sp>
    <dsp:sp modelId="{6437644A-A323-4CE0-838D-EC46D7327E86}">
      <dsp:nvSpPr>
        <dsp:cNvPr id="0" name=""/>
        <dsp:cNvSpPr/>
      </dsp:nvSpPr>
      <dsp:spPr>
        <a:xfrm>
          <a:off x="4546087" y="0"/>
          <a:ext cx="3984103" cy="3600000"/>
        </a:xfrm>
        <a:prstGeom prst="rect">
          <a:avLst/>
        </a:prstGeom>
        <a:solidFill>
          <a:schemeClr val="accent4">
            <a:hueOff val="-4464771"/>
            <a:satOff val="26899"/>
            <a:lumOff val="2156"/>
            <a:alphaOff val="0"/>
          </a:schemeClr>
        </a:solidFill>
        <a:ln w="25400" cap="flat" cmpd="sng" algn="ctr">
          <a:solidFill>
            <a:schemeClr val="accent4">
              <a:hueOff val="-4464771"/>
              <a:satOff val="26899"/>
              <a:lumOff val="215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b="1" kern="1200" dirty="0" smtClean="0"/>
            <a:t>Here At Home</a:t>
          </a:r>
          <a:endParaRPr lang="en-US" sz="2400" b="1" kern="1200" dirty="0">
            <a:latin typeface="Calibri" pitchFamily="34" charset="0"/>
            <a:cs typeface="Calibri" pitchFamily="34" charset="0"/>
          </a:endParaRPr>
        </a:p>
      </dsp:txBody>
      <dsp:txXfrm>
        <a:off x="4546087" y="0"/>
        <a:ext cx="3984103" cy="3600000"/>
      </dsp:txXfrm>
    </dsp:sp>
    <dsp:sp modelId="{DAB15513-1173-435A-9CE3-307D9BB6266E}">
      <dsp:nvSpPr>
        <dsp:cNvPr id="0" name=""/>
        <dsp:cNvSpPr/>
      </dsp:nvSpPr>
      <dsp:spPr>
        <a:xfrm>
          <a:off x="4546087" y="3600000"/>
          <a:ext cx="3984103" cy="1353000"/>
        </a:xfrm>
        <a:prstGeom prst="rect">
          <a:avLst/>
        </a:prstGeom>
        <a:solidFill>
          <a:schemeClr val="accent4">
            <a:tint val="40000"/>
            <a:alpha val="90000"/>
            <a:hueOff val="-3945706"/>
            <a:satOff val="22157"/>
            <a:lumOff val="1408"/>
            <a:alphaOff val="0"/>
          </a:schemeClr>
        </a:solidFill>
        <a:ln w="25400" cap="flat" cmpd="sng" algn="ctr">
          <a:solidFill>
            <a:schemeClr val="accent4">
              <a:tint val="40000"/>
              <a:alpha val="90000"/>
              <a:hueOff val="-3945706"/>
              <a:satOff val="22157"/>
              <a:lumOff val="14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35560" bIns="40005" numCol="1" spcCol="1270" anchor="t" anchorCtr="0">
          <a:noAutofit/>
        </a:bodyPr>
        <a:lstStyle/>
        <a:p>
          <a:pPr marL="57150" lvl="1" indent="-57150" algn="l" defTabSz="222250">
            <a:lnSpc>
              <a:spcPct val="150000"/>
            </a:lnSpc>
            <a:spcBef>
              <a:spcPct val="0"/>
            </a:spcBef>
            <a:spcAft>
              <a:spcPct val="15000"/>
            </a:spcAft>
            <a:buChar char="••"/>
          </a:pPr>
          <a:r>
            <a:rPr lang="en-US" sz="500" kern="1200" dirty="0" smtClean="0"/>
            <a:t>T&amp;T – REGIONAL FINANCIAL POWERHOUSE</a:t>
          </a:r>
          <a:endParaRPr lang="en-US" sz="500" kern="1200" dirty="0">
            <a:latin typeface="Calibri" pitchFamily="34" charset="0"/>
            <a:cs typeface="Calibri" pitchFamily="34" charset="0"/>
          </a:endParaRPr>
        </a:p>
        <a:p>
          <a:pPr marL="57150" lvl="1" indent="-57150" algn="l" defTabSz="222250">
            <a:lnSpc>
              <a:spcPct val="150000"/>
            </a:lnSpc>
            <a:spcBef>
              <a:spcPct val="0"/>
            </a:spcBef>
            <a:spcAft>
              <a:spcPct val="15000"/>
            </a:spcAft>
            <a:buChar char="••"/>
          </a:pPr>
          <a:r>
            <a:rPr lang="en-US" sz="500" kern="1200" dirty="0" smtClean="0"/>
            <a:t>TTSE – 7 Companies Account for Over 75% of Total Value out of 29 Listings</a:t>
          </a:r>
          <a:endParaRPr lang="en-US" sz="500" kern="1200" dirty="0"/>
        </a:p>
        <a:p>
          <a:pPr marL="57150" lvl="1" indent="-57150" algn="l" defTabSz="222250">
            <a:lnSpc>
              <a:spcPct val="150000"/>
            </a:lnSpc>
            <a:spcBef>
              <a:spcPct val="0"/>
            </a:spcBef>
            <a:spcAft>
              <a:spcPct val="15000"/>
            </a:spcAft>
            <a:buChar char="••"/>
          </a:pPr>
          <a:r>
            <a:rPr lang="en-US" sz="500" kern="1200" dirty="0" smtClean="0"/>
            <a:t>COLLAPSE OF CL FINANCIAL/CLICO</a:t>
          </a:r>
          <a:endParaRPr lang="en-US" sz="500" kern="1200" dirty="0"/>
        </a:p>
        <a:p>
          <a:pPr marL="57150" lvl="1" indent="-57150" algn="l" defTabSz="222250">
            <a:lnSpc>
              <a:spcPct val="150000"/>
            </a:lnSpc>
            <a:spcBef>
              <a:spcPct val="0"/>
            </a:spcBef>
            <a:spcAft>
              <a:spcPct val="15000"/>
            </a:spcAft>
            <a:buChar char="••"/>
          </a:pPr>
          <a:r>
            <a:rPr lang="en-US" sz="500" kern="1200" dirty="0" smtClean="0"/>
            <a:t>DECLINE IN MANUFACTURING SECTOR</a:t>
          </a:r>
          <a:endParaRPr lang="en-US" sz="500" kern="1200" dirty="0"/>
        </a:p>
        <a:p>
          <a:pPr marL="57150" lvl="1" indent="-57150" algn="l" defTabSz="222250">
            <a:lnSpc>
              <a:spcPct val="150000"/>
            </a:lnSpc>
            <a:spcBef>
              <a:spcPct val="0"/>
            </a:spcBef>
            <a:spcAft>
              <a:spcPct val="15000"/>
            </a:spcAft>
            <a:buChar char="••"/>
          </a:pPr>
          <a:r>
            <a:rPr lang="en-US" sz="500" kern="1200" dirty="0" smtClean="0"/>
            <a:t>DIGICEL – 2 More Carriers Expected</a:t>
          </a:r>
          <a:endParaRPr lang="en-US" sz="500" kern="1200" dirty="0"/>
        </a:p>
        <a:p>
          <a:pPr marL="57150" lvl="1" indent="-57150" algn="l" defTabSz="222250">
            <a:lnSpc>
              <a:spcPct val="150000"/>
            </a:lnSpc>
            <a:spcBef>
              <a:spcPct val="0"/>
            </a:spcBef>
            <a:spcAft>
              <a:spcPct val="15000"/>
            </a:spcAft>
            <a:buChar char="••"/>
          </a:pPr>
          <a:r>
            <a:rPr lang="en-US" sz="500" kern="1200" dirty="0" smtClean="0"/>
            <a:t>NO MORE POISON – TRIBE, BLISS &amp; ISLAND PEOPLE</a:t>
          </a:r>
          <a:endParaRPr lang="en-US" sz="500" kern="1200" dirty="0"/>
        </a:p>
        <a:p>
          <a:pPr marL="57150" lvl="1" indent="-57150" algn="l" defTabSz="222250">
            <a:lnSpc>
              <a:spcPct val="150000"/>
            </a:lnSpc>
            <a:spcBef>
              <a:spcPct val="0"/>
            </a:spcBef>
            <a:spcAft>
              <a:spcPct val="15000"/>
            </a:spcAft>
            <a:buChar char="••"/>
          </a:pPr>
          <a:r>
            <a:rPr lang="en-US" sz="500" kern="1200" dirty="0" smtClean="0"/>
            <a:t>VCIP TAX CREDITS – </a:t>
          </a:r>
          <a:r>
            <a:rPr lang="en-US" sz="500" b="1" i="1" kern="1200" dirty="0" smtClean="0"/>
            <a:t>Same Incentive/ No New Initiatives</a:t>
          </a:r>
          <a:endParaRPr lang="en-US" sz="500" b="1" i="1" kern="1200" dirty="0"/>
        </a:p>
      </dsp:txBody>
      <dsp:txXfrm>
        <a:off x="4546087" y="3600000"/>
        <a:ext cx="3984103" cy="135300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FBC7F6-D587-4BBF-A6B5-007CDAAFBD32}">
      <dsp:nvSpPr>
        <dsp:cNvPr id="0" name=""/>
        <dsp:cNvSpPr/>
      </dsp:nvSpPr>
      <dsp:spPr>
        <a:xfrm>
          <a:off x="0" y="68099"/>
          <a:ext cx="8534400" cy="864000"/>
        </a:xfrm>
        <a:prstGeom prst="rect">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en-US" sz="2800" kern="1200" dirty="0" smtClean="0">
              <a:latin typeface="Calibri" pitchFamily="34" charset="0"/>
              <a:cs typeface="Calibri" pitchFamily="34" charset="0"/>
            </a:rPr>
            <a:t>What Went Before</a:t>
          </a:r>
          <a:endParaRPr lang="en-US" sz="2800" kern="1200" dirty="0">
            <a:latin typeface="Calibri" pitchFamily="34" charset="0"/>
            <a:cs typeface="Calibri" pitchFamily="34" charset="0"/>
          </a:endParaRPr>
        </a:p>
      </dsp:txBody>
      <dsp:txXfrm>
        <a:off x="0" y="68099"/>
        <a:ext cx="8534400" cy="864000"/>
      </dsp:txXfrm>
    </dsp:sp>
    <dsp:sp modelId="{D97A5E15-974B-4E8A-94BC-1E6A8A79E0EF}">
      <dsp:nvSpPr>
        <dsp:cNvPr id="0" name=""/>
        <dsp:cNvSpPr/>
      </dsp:nvSpPr>
      <dsp:spPr>
        <a:xfrm>
          <a:off x="0" y="932100"/>
          <a:ext cx="8534400" cy="3952800"/>
        </a:xfrm>
        <a:prstGeom prst="rect">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0020" tIns="160020" rIns="213360" bIns="240030" numCol="1" spcCol="1270" anchor="t" anchorCtr="0">
          <a:noAutofit/>
        </a:bodyPr>
        <a:lstStyle/>
        <a:p>
          <a:pPr marL="285750" lvl="1" indent="-285750" algn="l" defTabSz="1333500">
            <a:lnSpc>
              <a:spcPct val="90000"/>
            </a:lnSpc>
            <a:spcBef>
              <a:spcPct val="0"/>
            </a:spcBef>
            <a:spcAft>
              <a:spcPct val="15000"/>
            </a:spcAft>
            <a:buChar char="••"/>
          </a:pPr>
          <a:r>
            <a:rPr lang="en-US" sz="3000" b="1" kern="1200" dirty="0" smtClean="0">
              <a:latin typeface="Calibri" pitchFamily="34" charset="0"/>
              <a:cs typeface="Calibri" pitchFamily="34" charset="0"/>
            </a:rPr>
            <a:t>Insufficient Deal Flow </a:t>
          </a:r>
          <a:r>
            <a:rPr lang="en-US" sz="3000" kern="1200" dirty="0" smtClean="0">
              <a:latin typeface="Calibri" pitchFamily="34" charset="0"/>
              <a:cs typeface="Calibri" pitchFamily="34" charset="0"/>
            </a:rPr>
            <a:t>– Companies not Properly Prepared or Structured</a:t>
          </a:r>
          <a:endParaRPr lang="en-US" sz="3000" kern="1200" dirty="0">
            <a:latin typeface="Calibri" pitchFamily="34" charset="0"/>
            <a:cs typeface="Calibri" pitchFamily="34" charset="0"/>
          </a:endParaRPr>
        </a:p>
        <a:p>
          <a:pPr marL="285750" lvl="1" indent="-285750" algn="l" defTabSz="1333500">
            <a:lnSpc>
              <a:spcPct val="90000"/>
            </a:lnSpc>
            <a:spcBef>
              <a:spcPct val="0"/>
            </a:spcBef>
            <a:spcAft>
              <a:spcPct val="15000"/>
            </a:spcAft>
            <a:buChar char="••"/>
          </a:pPr>
          <a:r>
            <a:rPr lang="en-US" sz="3000" b="1" kern="1200" dirty="0" smtClean="0">
              <a:latin typeface="Calibri" pitchFamily="34" charset="0"/>
              <a:cs typeface="Calibri" pitchFamily="34" charset="0"/>
            </a:rPr>
            <a:t>No Follow-on Investments  </a:t>
          </a:r>
          <a:r>
            <a:rPr lang="en-US" sz="3000" kern="1200" dirty="0" smtClean="0">
              <a:latin typeface="Calibri" pitchFamily="34" charset="0"/>
              <a:cs typeface="Calibri" pitchFamily="34" charset="0"/>
            </a:rPr>
            <a:t>– Need for Many Players and Co-Investors</a:t>
          </a:r>
          <a:endParaRPr lang="en-US" sz="3000" kern="1200" dirty="0">
            <a:latin typeface="Calibri" pitchFamily="34" charset="0"/>
            <a:cs typeface="Calibri" pitchFamily="34" charset="0"/>
          </a:endParaRPr>
        </a:p>
        <a:p>
          <a:pPr marL="285750" lvl="1" indent="-285750" algn="l" defTabSz="1333500">
            <a:lnSpc>
              <a:spcPct val="90000"/>
            </a:lnSpc>
            <a:spcBef>
              <a:spcPct val="0"/>
            </a:spcBef>
            <a:spcAft>
              <a:spcPct val="15000"/>
            </a:spcAft>
            <a:buChar char="••"/>
          </a:pPr>
          <a:r>
            <a:rPr lang="en-US" sz="3000" b="1" kern="1200" dirty="0" smtClean="0">
              <a:latin typeface="Calibri" pitchFamily="34" charset="0"/>
              <a:cs typeface="Calibri" pitchFamily="34" charset="0"/>
            </a:rPr>
            <a:t>Very Limited or No Exit Mechanisms </a:t>
          </a:r>
          <a:r>
            <a:rPr lang="en-US" sz="3000" kern="1200" dirty="0" smtClean="0">
              <a:latin typeface="Calibri" pitchFamily="34" charset="0"/>
              <a:cs typeface="Calibri" pitchFamily="34" charset="0"/>
            </a:rPr>
            <a:t>– No Realization of Value</a:t>
          </a:r>
          <a:endParaRPr lang="en-US" sz="3000" kern="1200" dirty="0">
            <a:latin typeface="Calibri" pitchFamily="34" charset="0"/>
            <a:cs typeface="Calibri" pitchFamily="34" charset="0"/>
          </a:endParaRPr>
        </a:p>
        <a:p>
          <a:pPr marL="285750" lvl="1" indent="-285750" algn="l" defTabSz="1333500">
            <a:lnSpc>
              <a:spcPct val="90000"/>
            </a:lnSpc>
            <a:spcBef>
              <a:spcPct val="0"/>
            </a:spcBef>
            <a:spcAft>
              <a:spcPct val="15000"/>
            </a:spcAft>
            <a:buChar char="••"/>
          </a:pPr>
          <a:r>
            <a:rPr lang="en-US" sz="3000" b="1" kern="1200" dirty="0" smtClean="0">
              <a:latin typeface="Calibri" pitchFamily="34" charset="0"/>
              <a:cs typeface="Calibri" pitchFamily="34" charset="0"/>
            </a:rPr>
            <a:t>Historical &amp; Cultural Skepticism </a:t>
          </a:r>
          <a:r>
            <a:rPr lang="en-US" sz="3000" kern="1200" dirty="0" smtClean="0">
              <a:latin typeface="Calibri" pitchFamily="34" charset="0"/>
              <a:cs typeface="Calibri" pitchFamily="34" charset="0"/>
            </a:rPr>
            <a:t>– Ignorance (Lack of Knowledge); Indifference; Antagonism </a:t>
          </a:r>
          <a:endParaRPr lang="en-US" sz="3000" kern="1200" dirty="0">
            <a:latin typeface="Calibri" pitchFamily="34" charset="0"/>
            <a:cs typeface="Calibri" pitchFamily="34" charset="0"/>
          </a:endParaRPr>
        </a:p>
      </dsp:txBody>
      <dsp:txXfrm>
        <a:off x="0" y="932100"/>
        <a:ext cx="8534400" cy="395280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FBC7F6-D587-4BBF-A6B5-007CDAAFBD32}">
      <dsp:nvSpPr>
        <dsp:cNvPr id="0" name=""/>
        <dsp:cNvSpPr/>
      </dsp:nvSpPr>
      <dsp:spPr>
        <a:xfrm>
          <a:off x="0" y="187439"/>
          <a:ext cx="8534400" cy="691200"/>
        </a:xfrm>
        <a:prstGeom prst="rect">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en-US" sz="2800" kern="1200" dirty="0" smtClean="0">
              <a:latin typeface="Calibri" pitchFamily="34" charset="0"/>
              <a:cs typeface="Calibri" pitchFamily="34" charset="0"/>
            </a:rPr>
            <a:t>The Promise of Today</a:t>
          </a:r>
          <a:endParaRPr lang="en-US" sz="2800" kern="1200" dirty="0">
            <a:latin typeface="Calibri" pitchFamily="34" charset="0"/>
            <a:cs typeface="Calibri" pitchFamily="34" charset="0"/>
          </a:endParaRPr>
        </a:p>
      </dsp:txBody>
      <dsp:txXfrm>
        <a:off x="0" y="187439"/>
        <a:ext cx="8534400" cy="691200"/>
      </dsp:txXfrm>
    </dsp:sp>
    <dsp:sp modelId="{D97A5E15-974B-4E8A-94BC-1E6A8A79E0EF}">
      <dsp:nvSpPr>
        <dsp:cNvPr id="0" name=""/>
        <dsp:cNvSpPr/>
      </dsp:nvSpPr>
      <dsp:spPr>
        <a:xfrm>
          <a:off x="0" y="878640"/>
          <a:ext cx="8534400" cy="3886920"/>
        </a:xfrm>
        <a:prstGeom prst="rect">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b="1" kern="1200" dirty="0" smtClean="0">
              <a:latin typeface="Calibri" pitchFamily="34" charset="0"/>
              <a:cs typeface="Calibri" pitchFamily="34" charset="0"/>
            </a:rPr>
            <a:t>Entrepreneurship</a:t>
          </a:r>
          <a:r>
            <a:rPr lang="en-US" sz="2400" kern="1200" dirty="0" smtClean="0">
              <a:latin typeface="Calibri" pitchFamily="34" charset="0"/>
              <a:cs typeface="Calibri" pitchFamily="34" charset="0"/>
            </a:rPr>
            <a:t>– Now Being Recognized at Home</a:t>
          </a:r>
          <a:endParaRPr lang="en-US" sz="2400" kern="1200" dirty="0">
            <a:latin typeface="Calibri" pitchFamily="34" charset="0"/>
            <a:cs typeface="Calibri" pitchFamily="34" charset="0"/>
          </a:endParaRPr>
        </a:p>
        <a:p>
          <a:pPr marL="228600" lvl="1" indent="-228600" algn="l" defTabSz="1066800">
            <a:lnSpc>
              <a:spcPct val="90000"/>
            </a:lnSpc>
            <a:spcBef>
              <a:spcPct val="0"/>
            </a:spcBef>
            <a:spcAft>
              <a:spcPct val="15000"/>
            </a:spcAft>
            <a:buChar char="••"/>
          </a:pPr>
          <a:r>
            <a:rPr lang="en-US" sz="2400" b="1" kern="1200" dirty="0" smtClean="0">
              <a:latin typeface="Calibri" pitchFamily="34" charset="0"/>
              <a:cs typeface="Calibri" pitchFamily="34" charset="0"/>
            </a:rPr>
            <a:t>Professional Support &amp; Development for Entrepreneurs and SMEs  </a:t>
          </a:r>
          <a:r>
            <a:rPr lang="en-US" sz="2400" kern="1200" dirty="0" smtClean="0">
              <a:latin typeface="Calibri" pitchFamily="34" charset="0"/>
              <a:cs typeface="Calibri" pitchFamily="34" charset="0"/>
            </a:rPr>
            <a:t>– </a:t>
          </a:r>
          <a:r>
            <a:rPr lang="en-US" sz="2400" kern="1200" dirty="0" err="1" smtClean="0">
              <a:latin typeface="Calibri" pitchFamily="34" charset="0"/>
              <a:cs typeface="Calibri" pitchFamily="34" charset="0"/>
            </a:rPr>
            <a:t>Lok</a:t>
          </a:r>
          <a:r>
            <a:rPr lang="en-US" sz="2400" kern="1200" dirty="0" smtClean="0">
              <a:latin typeface="Calibri" pitchFamily="34" charset="0"/>
              <a:cs typeface="Calibri" pitchFamily="34" charset="0"/>
            </a:rPr>
            <a:t> Jack GSB; THA VCEFL; Incubators; Min of </a:t>
          </a:r>
          <a:r>
            <a:rPr lang="en-US" sz="2400" kern="1200" dirty="0" err="1" smtClean="0">
              <a:latin typeface="Calibri" pitchFamily="34" charset="0"/>
              <a:cs typeface="Calibri" pitchFamily="34" charset="0"/>
            </a:rPr>
            <a:t>Labour</a:t>
          </a:r>
          <a:r>
            <a:rPr lang="en-US" sz="2400" kern="1200" dirty="0" smtClean="0">
              <a:latin typeface="Calibri" pitchFamily="34" charset="0"/>
              <a:cs typeface="Calibri" pitchFamily="34" charset="0"/>
            </a:rPr>
            <a:t> &amp; Micro Enterprise, IDB’s ConnectAmericas, MPSD – Global Services Promotion Program</a:t>
          </a:r>
          <a:endParaRPr lang="en-US" sz="2400" kern="1200" dirty="0">
            <a:latin typeface="Calibri" pitchFamily="34" charset="0"/>
            <a:cs typeface="Calibri" pitchFamily="34" charset="0"/>
          </a:endParaRPr>
        </a:p>
        <a:p>
          <a:pPr marL="228600" lvl="1" indent="-228600" algn="l" defTabSz="1066800">
            <a:lnSpc>
              <a:spcPct val="90000"/>
            </a:lnSpc>
            <a:spcBef>
              <a:spcPct val="0"/>
            </a:spcBef>
            <a:spcAft>
              <a:spcPct val="15000"/>
            </a:spcAft>
            <a:buChar char="••"/>
          </a:pPr>
          <a:r>
            <a:rPr lang="en-US" sz="2400" b="1" kern="1200" dirty="0" smtClean="0">
              <a:latin typeface="Calibri" pitchFamily="34" charset="0"/>
              <a:cs typeface="Calibri" pitchFamily="34" charset="0"/>
            </a:rPr>
            <a:t>Myth of the Risk Averse Mindset </a:t>
          </a:r>
          <a:r>
            <a:rPr lang="en-US" sz="2400" kern="1200" dirty="0" smtClean="0">
              <a:latin typeface="Calibri" pitchFamily="34" charset="0"/>
              <a:cs typeface="Calibri" pitchFamily="34" charset="0"/>
            </a:rPr>
            <a:t>– Continually Being Dispelled </a:t>
          </a:r>
          <a:endParaRPr lang="en-US" sz="2400" kern="1200" dirty="0">
            <a:latin typeface="Calibri" pitchFamily="34" charset="0"/>
            <a:cs typeface="Calibri" pitchFamily="34" charset="0"/>
          </a:endParaRPr>
        </a:p>
        <a:p>
          <a:pPr marL="228600" lvl="1" indent="-228600" algn="l" defTabSz="1066800">
            <a:lnSpc>
              <a:spcPct val="90000"/>
            </a:lnSpc>
            <a:spcBef>
              <a:spcPct val="0"/>
            </a:spcBef>
            <a:spcAft>
              <a:spcPct val="15000"/>
            </a:spcAft>
            <a:buChar char="••"/>
          </a:pPr>
          <a:r>
            <a:rPr lang="en-US" sz="2400" b="1" kern="1200" dirty="0" smtClean="0">
              <a:latin typeface="Calibri" pitchFamily="34" charset="0"/>
              <a:cs typeface="Calibri" pitchFamily="34" charset="0"/>
            </a:rPr>
            <a:t>Knowledge &amp; Access is Power </a:t>
          </a:r>
          <a:r>
            <a:rPr lang="en-US" sz="2400" kern="1200" dirty="0" smtClean="0">
              <a:latin typeface="Calibri" pitchFamily="34" charset="0"/>
              <a:cs typeface="Calibri" pitchFamily="34" charset="0"/>
            </a:rPr>
            <a:t>– Social Networking; Understanding Your Options; Competition (Local Globalization)</a:t>
          </a:r>
          <a:endParaRPr lang="en-US" sz="2400" kern="1200" dirty="0">
            <a:latin typeface="Calibri" pitchFamily="34" charset="0"/>
            <a:cs typeface="Calibri" pitchFamily="34" charset="0"/>
          </a:endParaRPr>
        </a:p>
        <a:p>
          <a:pPr marL="228600" lvl="1" indent="-228600" algn="l" defTabSz="1066800">
            <a:lnSpc>
              <a:spcPct val="90000"/>
            </a:lnSpc>
            <a:spcBef>
              <a:spcPct val="0"/>
            </a:spcBef>
            <a:spcAft>
              <a:spcPct val="15000"/>
            </a:spcAft>
            <a:buChar char="••"/>
          </a:pPr>
          <a:r>
            <a:rPr lang="en-US" sz="2400" b="1" kern="1200" dirty="0" smtClean="0">
              <a:latin typeface="Calibri" pitchFamily="34" charset="0"/>
              <a:cs typeface="Calibri" pitchFamily="34" charset="0"/>
            </a:rPr>
            <a:t>Availability of Multiple Financing Options </a:t>
          </a:r>
          <a:r>
            <a:rPr lang="en-US" sz="2400" kern="1200" dirty="0" smtClean="0">
              <a:latin typeface="Calibri" pitchFamily="34" charset="0"/>
              <a:cs typeface="Calibri" pitchFamily="34" charset="0"/>
            </a:rPr>
            <a:t>– It’s Relative but Getting Better</a:t>
          </a:r>
          <a:endParaRPr lang="en-US" sz="2400" kern="1200" dirty="0">
            <a:latin typeface="Calibri" pitchFamily="34" charset="0"/>
            <a:cs typeface="Calibri" pitchFamily="34" charset="0"/>
          </a:endParaRPr>
        </a:p>
      </dsp:txBody>
      <dsp:txXfrm>
        <a:off x="0" y="878640"/>
        <a:ext cx="8534400" cy="388692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FBC7F6-D587-4BBF-A6B5-007CDAAFBD32}">
      <dsp:nvSpPr>
        <dsp:cNvPr id="0" name=""/>
        <dsp:cNvSpPr/>
      </dsp:nvSpPr>
      <dsp:spPr>
        <a:xfrm>
          <a:off x="0" y="222660"/>
          <a:ext cx="8534400" cy="664679"/>
        </a:xfrm>
        <a:prstGeom prst="rect">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en-US" sz="2800" kern="1200" dirty="0" smtClean="0">
              <a:latin typeface="Calibri" pitchFamily="34" charset="0"/>
              <a:cs typeface="Calibri" pitchFamily="34" charset="0"/>
            </a:rPr>
            <a:t>Things We Can Do Now</a:t>
          </a:r>
          <a:endParaRPr lang="en-US" sz="2800" kern="1200" dirty="0">
            <a:latin typeface="Calibri" pitchFamily="34" charset="0"/>
            <a:cs typeface="Calibri" pitchFamily="34" charset="0"/>
          </a:endParaRPr>
        </a:p>
      </dsp:txBody>
      <dsp:txXfrm>
        <a:off x="0" y="222660"/>
        <a:ext cx="8534400" cy="664679"/>
      </dsp:txXfrm>
    </dsp:sp>
    <dsp:sp modelId="{D97A5E15-974B-4E8A-94BC-1E6A8A79E0EF}">
      <dsp:nvSpPr>
        <dsp:cNvPr id="0" name=""/>
        <dsp:cNvSpPr/>
      </dsp:nvSpPr>
      <dsp:spPr>
        <a:xfrm>
          <a:off x="0" y="887340"/>
          <a:ext cx="8534400" cy="3842999"/>
        </a:xfrm>
        <a:prstGeom prst="rect">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b="1" kern="1200" dirty="0" smtClean="0">
              <a:latin typeface="Calibri" pitchFamily="34" charset="0"/>
              <a:cs typeface="Calibri" pitchFamily="34" charset="0"/>
            </a:rPr>
            <a:t>Government Must Take The Lead </a:t>
          </a:r>
          <a:r>
            <a:rPr lang="en-US" sz="2000" kern="1200" dirty="0" smtClean="0">
              <a:latin typeface="Calibri" pitchFamily="34" charset="0"/>
              <a:cs typeface="Calibri" pitchFamily="34" charset="0"/>
            </a:rPr>
            <a:t>– Direct Investor &amp; Facilitator</a:t>
          </a:r>
          <a:endParaRPr lang="en-US" sz="2000" kern="1200" dirty="0">
            <a:latin typeface="Calibri" pitchFamily="34" charset="0"/>
            <a:cs typeface="Calibri" pitchFamily="34" charset="0"/>
          </a:endParaRPr>
        </a:p>
        <a:p>
          <a:pPr marL="228600" lvl="1" indent="-228600" algn="l" defTabSz="889000">
            <a:lnSpc>
              <a:spcPct val="90000"/>
            </a:lnSpc>
            <a:spcBef>
              <a:spcPct val="0"/>
            </a:spcBef>
            <a:spcAft>
              <a:spcPct val="15000"/>
            </a:spcAft>
            <a:buChar char="••"/>
          </a:pPr>
          <a:r>
            <a:rPr lang="en-US" sz="2000" b="1" kern="1200" dirty="0" smtClean="0">
              <a:latin typeface="Calibri" pitchFamily="34" charset="0"/>
              <a:cs typeface="Calibri" pitchFamily="34" charset="0"/>
            </a:rPr>
            <a:t>Development of Capital Markets  </a:t>
          </a:r>
          <a:r>
            <a:rPr lang="en-US" sz="2000" kern="1200" dirty="0" smtClean="0">
              <a:latin typeface="Calibri" pitchFamily="34" charset="0"/>
              <a:cs typeface="Calibri" pitchFamily="34" charset="0"/>
            </a:rPr>
            <a:t>– More Listings &amp; Activities; Incentives To List (Junior Stock Exchanges, Second &amp; Third Tier, Tax Incentives for Listed Companies)</a:t>
          </a:r>
          <a:endParaRPr lang="en-US" sz="2000" kern="1200" dirty="0">
            <a:latin typeface="Calibri" pitchFamily="34" charset="0"/>
            <a:cs typeface="Calibri" pitchFamily="34" charset="0"/>
          </a:endParaRPr>
        </a:p>
        <a:p>
          <a:pPr marL="228600" lvl="1" indent="-228600" algn="l" defTabSz="889000">
            <a:lnSpc>
              <a:spcPct val="90000"/>
            </a:lnSpc>
            <a:spcBef>
              <a:spcPct val="0"/>
            </a:spcBef>
            <a:spcAft>
              <a:spcPct val="15000"/>
            </a:spcAft>
            <a:buChar char="••"/>
          </a:pPr>
          <a:r>
            <a:rPr lang="en-US" sz="2000" b="1" kern="1200" dirty="0" smtClean="0">
              <a:latin typeface="Calibri" pitchFamily="34" charset="0"/>
              <a:cs typeface="Calibri" pitchFamily="34" charset="0"/>
            </a:rPr>
            <a:t>Pension Funds &amp; Insurance Companies Inclusion </a:t>
          </a:r>
          <a:r>
            <a:rPr lang="en-US" sz="2000" kern="1200" dirty="0" smtClean="0">
              <a:latin typeface="Calibri" pitchFamily="34" charset="0"/>
              <a:cs typeface="Calibri" pitchFamily="34" charset="0"/>
            </a:rPr>
            <a:t>– Assets of Pension Funds in T&amp;T as of July 2014 are $46B (An Increase of 654% from 1996’s Total of $7B</a:t>
          </a:r>
          <a:endParaRPr lang="en-US" sz="2000" kern="1200" dirty="0">
            <a:latin typeface="Calibri" pitchFamily="34" charset="0"/>
            <a:cs typeface="Calibri" pitchFamily="34" charset="0"/>
          </a:endParaRPr>
        </a:p>
        <a:p>
          <a:pPr marL="228600" lvl="1" indent="-228600" algn="l" defTabSz="889000">
            <a:lnSpc>
              <a:spcPct val="90000"/>
            </a:lnSpc>
            <a:spcBef>
              <a:spcPct val="0"/>
            </a:spcBef>
            <a:spcAft>
              <a:spcPct val="15000"/>
            </a:spcAft>
            <a:buChar char="••"/>
          </a:pPr>
          <a:r>
            <a:rPr lang="en-US" sz="2000" b="1" kern="1200" dirty="0" smtClean="0">
              <a:latin typeface="Calibri" pitchFamily="34" charset="0"/>
              <a:cs typeface="Calibri" pitchFamily="34" charset="0"/>
            </a:rPr>
            <a:t>Linkages &amp; Development of Key Sectors </a:t>
          </a:r>
          <a:r>
            <a:rPr lang="en-US" sz="2000" kern="1200" dirty="0" smtClean="0">
              <a:latin typeface="Calibri" pitchFamily="34" charset="0"/>
              <a:cs typeface="Calibri" pitchFamily="34" charset="0"/>
            </a:rPr>
            <a:t>– Sources of Viable Deal Flows; Transfers of Know how &amp; Expertise; Incubators and Educational/Technological Institutions</a:t>
          </a:r>
          <a:endParaRPr lang="en-US" sz="2000" kern="1200" dirty="0">
            <a:latin typeface="Calibri" pitchFamily="34" charset="0"/>
            <a:cs typeface="Calibri" pitchFamily="34" charset="0"/>
          </a:endParaRPr>
        </a:p>
        <a:p>
          <a:pPr marL="228600" lvl="1" indent="-228600" algn="l" defTabSz="889000">
            <a:lnSpc>
              <a:spcPct val="90000"/>
            </a:lnSpc>
            <a:spcBef>
              <a:spcPct val="0"/>
            </a:spcBef>
            <a:spcAft>
              <a:spcPct val="15000"/>
            </a:spcAft>
            <a:buChar char="••"/>
          </a:pPr>
          <a:r>
            <a:rPr lang="en-US" sz="2000" b="1" kern="1200" dirty="0" smtClean="0">
              <a:latin typeface="Calibri" pitchFamily="34" charset="0"/>
              <a:cs typeface="Calibri" pitchFamily="34" charset="0"/>
            </a:rPr>
            <a:t>Regional Focus </a:t>
          </a:r>
          <a:r>
            <a:rPr lang="en-US" sz="2000" kern="1200" dirty="0" smtClean="0">
              <a:latin typeface="Calibri" pitchFamily="34" charset="0"/>
              <a:cs typeface="Calibri" pitchFamily="34" charset="0"/>
            </a:rPr>
            <a:t>– Critical Mass; Diaspora, Trading Partners</a:t>
          </a:r>
          <a:endParaRPr lang="en-US" sz="2000" kern="1200" dirty="0">
            <a:latin typeface="Calibri" pitchFamily="34" charset="0"/>
            <a:cs typeface="Calibri" pitchFamily="34" charset="0"/>
          </a:endParaRPr>
        </a:p>
        <a:p>
          <a:pPr marL="228600" lvl="1" indent="-228600" algn="l" defTabSz="889000">
            <a:lnSpc>
              <a:spcPct val="90000"/>
            </a:lnSpc>
            <a:spcBef>
              <a:spcPct val="0"/>
            </a:spcBef>
            <a:spcAft>
              <a:spcPct val="15000"/>
            </a:spcAft>
            <a:buChar char="••"/>
          </a:pPr>
          <a:r>
            <a:rPr lang="en-US" sz="2000" b="1" kern="1200" dirty="0" smtClean="0">
              <a:latin typeface="Calibri" pitchFamily="34" charset="0"/>
              <a:cs typeface="Calibri" pitchFamily="34" charset="0"/>
            </a:rPr>
            <a:t>Just Do It! – </a:t>
          </a:r>
          <a:r>
            <a:rPr lang="en-US" sz="2000" kern="1200" dirty="0" smtClean="0">
              <a:latin typeface="Calibri" pitchFamily="34" charset="0"/>
              <a:cs typeface="Calibri" pitchFamily="34" charset="0"/>
            </a:rPr>
            <a:t>Don’t Be Afraid to Make Mistakes; Flexibility; Long Term Focus</a:t>
          </a:r>
          <a:endParaRPr lang="en-US" sz="2000" kern="1200" dirty="0">
            <a:latin typeface="Calibri" pitchFamily="34" charset="0"/>
            <a:cs typeface="Calibri" pitchFamily="34" charset="0"/>
          </a:endParaRPr>
        </a:p>
        <a:p>
          <a:pPr marL="228600" lvl="1" indent="-228600" algn="l" defTabSz="889000">
            <a:lnSpc>
              <a:spcPct val="90000"/>
            </a:lnSpc>
            <a:spcBef>
              <a:spcPct val="0"/>
            </a:spcBef>
            <a:spcAft>
              <a:spcPct val="15000"/>
            </a:spcAft>
            <a:buChar char="••"/>
          </a:pPr>
          <a:endParaRPr lang="en-US" sz="2000" kern="1200" dirty="0">
            <a:latin typeface="Calibri" pitchFamily="34" charset="0"/>
            <a:cs typeface="Calibri" pitchFamily="34" charset="0"/>
          </a:endParaRPr>
        </a:p>
      </dsp:txBody>
      <dsp:txXfrm>
        <a:off x="0" y="887340"/>
        <a:ext cx="8534400" cy="38429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78D748-72FE-4746-AF8C-90F037B6724D}">
      <dsp:nvSpPr>
        <dsp:cNvPr id="0" name=""/>
        <dsp:cNvSpPr/>
      </dsp:nvSpPr>
      <dsp:spPr>
        <a:xfrm rot="5400000">
          <a:off x="5385625" y="-2165973"/>
          <a:ext cx="939165" cy="5510784"/>
        </a:xfrm>
        <a:prstGeom prst="round2Same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Calibri" pitchFamily="34" charset="0"/>
              <a:cs typeface="Calibri" pitchFamily="34" charset="0"/>
            </a:rPr>
            <a:t>No lending or borrowing; No interest costs</a:t>
          </a:r>
          <a:endParaRPr lang="en-US" sz="2000" kern="1200" dirty="0">
            <a:latin typeface="Calibri" pitchFamily="34" charset="0"/>
            <a:cs typeface="Calibri" pitchFamily="34" charset="0"/>
          </a:endParaRPr>
        </a:p>
      </dsp:txBody>
      <dsp:txXfrm rot="-5400000">
        <a:off x="3099816" y="165682"/>
        <a:ext cx="5464938" cy="847473"/>
      </dsp:txXfrm>
    </dsp:sp>
    <dsp:sp modelId="{E8254994-5EE7-4955-BEDC-5916DED23DAE}">
      <dsp:nvSpPr>
        <dsp:cNvPr id="0" name=""/>
        <dsp:cNvSpPr/>
      </dsp:nvSpPr>
      <dsp:spPr>
        <a:xfrm>
          <a:off x="0" y="2440"/>
          <a:ext cx="3099816" cy="1173956"/>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b="1" kern="1200" dirty="0" smtClean="0">
              <a:latin typeface="Calibri" pitchFamily="34" charset="0"/>
              <a:cs typeface="Calibri" pitchFamily="34" charset="0"/>
            </a:rPr>
            <a:t>A LOAN </a:t>
          </a:r>
          <a:endParaRPr lang="en-US" sz="2800" kern="1200" dirty="0">
            <a:latin typeface="Calibri" pitchFamily="34" charset="0"/>
            <a:cs typeface="Calibri" pitchFamily="34" charset="0"/>
          </a:endParaRPr>
        </a:p>
      </dsp:txBody>
      <dsp:txXfrm>
        <a:off x="57308" y="59748"/>
        <a:ext cx="2985200" cy="1059340"/>
      </dsp:txXfrm>
    </dsp:sp>
    <dsp:sp modelId="{B30F349E-E803-4361-AB63-8F383AF2BDFC}">
      <dsp:nvSpPr>
        <dsp:cNvPr id="0" name=""/>
        <dsp:cNvSpPr/>
      </dsp:nvSpPr>
      <dsp:spPr>
        <a:xfrm rot="5400000">
          <a:off x="5385625" y="-933319"/>
          <a:ext cx="939165" cy="5510784"/>
        </a:xfrm>
        <a:prstGeom prst="round2SameRect">
          <a:avLst/>
        </a:prstGeom>
        <a:solidFill>
          <a:schemeClr val="accent3">
            <a:tint val="40000"/>
            <a:alpha val="90000"/>
            <a:hueOff val="3572284"/>
            <a:satOff val="-4598"/>
            <a:lumOff val="-358"/>
            <a:alphaOff val="0"/>
          </a:schemeClr>
        </a:solidFill>
        <a:ln w="25400" cap="flat" cmpd="sng" algn="ctr">
          <a:solidFill>
            <a:schemeClr val="accent3">
              <a:tint val="40000"/>
              <a:alpha val="90000"/>
              <a:hueOff val="3572284"/>
              <a:satOff val="-4598"/>
              <a:lumOff val="-35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Calibri" pitchFamily="34" charset="0"/>
              <a:cs typeface="Calibri" pitchFamily="34" charset="0"/>
            </a:rPr>
            <a:t>Investors demand substantial ROI as well as accountability, transparency and arms-length transactions</a:t>
          </a:r>
          <a:endParaRPr lang="en-US" sz="2000" kern="1200" dirty="0">
            <a:latin typeface="Calibri" pitchFamily="34" charset="0"/>
            <a:cs typeface="Calibri" pitchFamily="34" charset="0"/>
          </a:endParaRPr>
        </a:p>
      </dsp:txBody>
      <dsp:txXfrm rot="-5400000">
        <a:off x="3099816" y="1398336"/>
        <a:ext cx="5464938" cy="847473"/>
      </dsp:txXfrm>
    </dsp:sp>
    <dsp:sp modelId="{6A3E21D6-0CC7-4574-932F-C1C1342824AB}">
      <dsp:nvSpPr>
        <dsp:cNvPr id="0" name=""/>
        <dsp:cNvSpPr/>
      </dsp:nvSpPr>
      <dsp:spPr>
        <a:xfrm>
          <a:off x="0" y="1235094"/>
          <a:ext cx="3099816" cy="1173956"/>
        </a:xfrm>
        <a:prstGeom prst="roundRect">
          <a:avLst/>
        </a:prstGeom>
        <a:solidFill>
          <a:schemeClr val="accent3">
            <a:hueOff val="3750089"/>
            <a:satOff val="-5627"/>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b="1" kern="1200" dirty="0" smtClean="0">
              <a:latin typeface="Calibri" pitchFamily="34" charset="0"/>
              <a:cs typeface="Calibri" pitchFamily="34" charset="0"/>
            </a:rPr>
            <a:t>A GRANT or GIFT </a:t>
          </a:r>
          <a:endParaRPr lang="en-US" sz="2400" kern="1200" dirty="0">
            <a:latin typeface="Calibri" pitchFamily="34" charset="0"/>
            <a:cs typeface="Calibri" pitchFamily="34" charset="0"/>
          </a:endParaRPr>
        </a:p>
      </dsp:txBody>
      <dsp:txXfrm>
        <a:off x="57308" y="1292402"/>
        <a:ext cx="2985200" cy="1059340"/>
      </dsp:txXfrm>
    </dsp:sp>
    <dsp:sp modelId="{9EE483A5-16C0-4E59-8482-7BA53B9E5B26}">
      <dsp:nvSpPr>
        <dsp:cNvPr id="0" name=""/>
        <dsp:cNvSpPr/>
      </dsp:nvSpPr>
      <dsp:spPr>
        <a:xfrm rot="5400000">
          <a:off x="5385625" y="299335"/>
          <a:ext cx="939165" cy="5510784"/>
        </a:xfrm>
        <a:prstGeom prst="round2SameRect">
          <a:avLst/>
        </a:prstGeom>
        <a:solidFill>
          <a:schemeClr val="accent3">
            <a:tint val="40000"/>
            <a:alpha val="90000"/>
            <a:hueOff val="7144568"/>
            <a:satOff val="-9195"/>
            <a:lumOff val="-717"/>
            <a:alphaOff val="0"/>
          </a:schemeClr>
        </a:solidFill>
        <a:ln w="25400" cap="flat" cmpd="sng" algn="ctr">
          <a:solidFill>
            <a:schemeClr val="accent3">
              <a:tint val="40000"/>
              <a:alpha val="90000"/>
              <a:hueOff val="7144568"/>
              <a:satOff val="-9195"/>
              <a:lumOff val="-71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Calibri" pitchFamily="34" charset="0"/>
              <a:cs typeface="Calibri" pitchFamily="34" charset="0"/>
            </a:rPr>
            <a:t>No winner takes all mentality aka Donald Trump mentality. Valuation is key but all parties must win for a successful investment</a:t>
          </a:r>
          <a:endParaRPr lang="en-US" sz="2000" kern="1200" dirty="0">
            <a:latin typeface="Calibri" pitchFamily="34" charset="0"/>
            <a:cs typeface="Calibri" pitchFamily="34" charset="0"/>
          </a:endParaRPr>
        </a:p>
      </dsp:txBody>
      <dsp:txXfrm rot="-5400000">
        <a:off x="3099816" y="2630990"/>
        <a:ext cx="5464938" cy="847473"/>
      </dsp:txXfrm>
    </dsp:sp>
    <dsp:sp modelId="{3AC13CB0-9809-4DCC-9382-36827802368D}">
      <dsp:nvSpPr>
        <dsp:cNvPr id="0" name=""/>
        <dsp:cNvSpPr/>
      </dsp:nvSpPr>
      <dsp:spPr>
        <a:xfrm>
          <a:off x="0" y="2467748"/>
          <a:ext cx="3099816" cy="1173956"/>
        </a:xfrm>
        <a:prstGeom prst="roundRect">
          <a:avLst/>
        </a:prstGeom>
        <a:solidFill>
          <a:schemeClr val="accent3">
            <a:hueOff val="7500177"/>
            <a:satOff val="-11253"/>
            <a:lumOff val="-18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b="1" kern="1200" dirty="0" smtClean="0">
              <a:latin typeface="Calibri" pitchFamily="34" charset="0"/>
              <a:cs typeface="Calibri" pitchFamily="34" charset="0"/>
            </a:rPr>
            <a:t>VULTURE CAPITAL </a:t>
          </a:r>
          <a:endParaRPr lang="en-US" sz="2400" kern="1200" dirty="0">
            <a:latin typeface="Calibri" pitchFamily="34" charset="0"/>
            <a:cs typeface="Calibri" pitchFamily="34" charset="0"/>
          </a:endParaRPr>
        </a:p>
      </dsp:txBody>
      <dsp:txXfrm>
        <a:off x="57308" y="2525056"/>
        <a:ext cx="2985200" cy="1059340"/>
      </dsp:txXfrm>
    </dsp:sp>
    <dsp:sp modelId="{8439A41F-D026-4B54-A3E6-AC30DB46A896}">
      <dsp:nvSpPr>
        <dsp:cNvPr id="0" name=""/>
        <dsp:cNvSpPr/>
      </dsp:nvSpPr>
      <dsp:spPr>
        <a:xfrm rot="5400000">
          <a:off x="5385625" y="1531989"/>
          <a:ext cx="939165" cy="5510784"/>
        </a:xfrm>
        <a:prstGeom prst="round2SameRect">
          <a:avLst/>
        </a:prstGeom>
        <a:solidFill>
          <a:schemeClr val="accent3">
            <a:tint val="40000"/>
            <a:alpha val="90000"/>
            <a:hueOff val="10716852"/>
            <a:satOff val="-13793"/>
            <a:lumOff val="-1075"/>
            <a:alphaOff val="0"/>
          </a:schemeClr>
        </a:solidFill>
        <a:ln w="25400" cap="flat" cmpd="sng" algn="ctr">
          <a:solidFill>
            <a:schemeClr val="accent3">
              <a:tint val="40000"/>
              <a:alpha val="90000"/>
              <a:hueOff val="10716852"/>
              <a:satOff val="-13793"/>
              <a:lumOff val="-10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Calibri" pitchFamily="34" charset="0"/>
              <a:cs typeface="Calibri" pitchFamily="34" charset="0"/>
            </a:rPr>
            <a:t>Risk mitigation strategies include a) Tax Credits b) Portfolio Diversification c) Balanced Investment Mix</a:t>
          </a:r>
          <a:endParaRPr lang="en-US" sz="2000" kern="1200" dirty="0">
            <a:latin typeface="Calibri" pitchFamily="34" charset="0"/>
            <a:cs typeface="Calibri" pitchFamily="34" charset="0"/>
          </a:endParaRPr>
        </a:p>
      </dsp:txBody>
      <dsp:txXfrm rot="-5400000">
        <a:off x="3099816" y="3863644"/>
        <a:ext cx="5464938" cy="847473"/>
      </dsp:txXfrm>
    </dsp:sp>
    <dsp:sp modelId="{F019BF9D-E5D0-4A7C-90E1-7E0A3A16F3E8}">
      <dsp:nvSpPr>
        <dsp:cNvPr id="0" name=""/>
        <dsp:cNvSpPr/>
      </dsp:nvSpPr>
      <dsp:spPr>
        <a:xfrm>
          <a:off x="0" y="3700402"/>
          <a:ext cx="3099816" cy="1173956"/>
        </a:xfrm>
        <a:prstGeom prst="roundRect">
          <a:avLst/>
        </a:prstGeom>
        <a:solidFill>
          <a:schemeClr val="accent3">
            <a:hueOff val="11250266"/>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b="1" kern="1200" dirty="0" smtClean="0">
              <a:latin typeface="Calibri" pitchFamily="34" charset="0"/>
              <a:cs typeface="Calibri" pitchFamily="34" charset="0"/>
            </a:rPr>
            <a:t>INHERENTLY RISKY </a:t>
          </a:r>
          <a:endParaRPr lang="en-US" sz="2400" kern="1200" dirty="0">
            <a:latin typeface="Calibri" pitchFamily="34" charset="0"/>
            <a:cs typeface="Calibri" pitchFamily="34" charset="0"/>
          </a:endParaRPr>
        </a:p>
      </dsp:txBody>
      <dsp:txXfrm>
        <a:off x="57308" y="3757710"/>
        <a:ext cx="2985200" cy="10593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4863E2-1303-466B-85CB-62156E75F583}">
      <dsp:nvSpPr>
        <dsp:cNvPr id="0" name=""/>
        <dsp:cNvSpPr/>
      </dsp:nvSpPr>
      <dsp:spPr>
        <a:xfrm rot="5400000">
          <a:off x="5474542" y="-2277383"/>
          <a:ext cx="761330" cy="5510784"/>
        </a:xfrm>
        <a:prstGeom prst="round2Same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latin typeface="Calibri" pitchFamily="34" charset="0"/>
              <a:cs typeface="Calibri" pitchFamily="34" charset="0"/>
            </a:rPr>
            <a:t>Cash investment in exchange for part ownership of company for a finite (limited) time</a:t>
          </a:r>
          <a:endParaRPr lang="en-US" sz="1800" kern="1200" dirty="0">
            <a:latin typeface="Calibri" pitchFamily="34" charset="0"/>
            <a:cs typeface="Calibri" pitchFamily="34" charset="0"/>
          </a:endParaRPr>
        </a:p>
      </dsp:txBody>
      <dsp:txXfrm rot="-5400000">
        <a:off x="3099816" y="134508"/>
        <a:ext cx="5473619" cy="687000"/>
      </dsp:txXfrm>
    </dsp:sp>
    <dsp:sp modelId="{822E664E-7F72-42A0-A86D-B0F4A223EC0A}">
      <dsp:nvSpPr>
        <dsp:cNvPr id="0" name=""/>
        <dsp:cNvSpPr/>
      </dsp:nvSpPr>
      <dsp:spPr>
        <a:xfrm>
          <a:off x="0" y="2176"/>
          <a:ext cx="3099816" cy="951662"/>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b="1" kern="1200" dirty="0" smtClean="0">
              <a:latin typeface="Calibri" pitchFamily="34" charset="0"/>
              <a:cs typeface="Calibri" pitchFamily="34" charset="0"/>
            </a:rPr>
            <a:t>Equity Capital</a:t>
          </a:r>
          <a:endParaRPr lang="en-US" sz="3600" b="1" kern="1200" dirty="0">
            <a:latin typeface="Calibri" pitchFamily="34" charset="0"/>
            <a:cs typeface="Calibri" pitchFamily="34" charset="0"/>
          </a:endParaRPr>
        </a:p>
      </dsp:txBody>
      <dsp:txXfrm>
        <a:off x="46456" y="48632"/>
        <a:ext cx="3006904" cy="858750"/>
      </dsp:txXfrm>
    </dsp:sp>
    <dsp:sp modelId="{757E3570-D244-46A2-9F8F-E6A3CF96A859}">
      <dsp:nvSpPr>
        <dsp:cNvPr id="0" name=""/>
        <dsp:cNvSpPr/>
      </dsp:nvSpPr>
      <dsp:spPr>
        <a:xfrm rot="5400000">
          <a:off x="5474542" y="-1278137"/>
          <a:ext cx="761330" cy="5510784"/>
        </a:xfrm>
        <a:prstGeom prst="round2SameRect">
          <a:avLst/>
        </a:prstGeom>
        <a:solidFill>
          <a:schemeClr val="accent4">
            <a:tint val="40000"/>
            <a:alpha val="90000"/>
            <a:hueOff val="-986426"/>
            <a:satOff val="5539"/>
            <a:lumOff val="352"/>
            <a:alphaOff val="0"/>
          </a:schemeClr>
        </a:solidFill>
        <a:ln w="25400" cap="flat" cmpd="sng" algn="ctr">
          <a:solidFill>
            <a:schemeClr val="accent4">
              <a:tint val="40000"/>
              <a:alpha val="90000"/>
              <a:hueOff val="-986426"/>
              <a:satOff val="5539"/>
              <a:lumOff val="35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Calibri" pitchFamily="34" charset="0"/>
              <a:cs typeface="Calibri" pitchFamily="34" charset="0"/>
            </a:rPr>
            <a:t>Can be long term in nature (up to 5 – 10 years)</a:t>
          </a:r>
          <a:endParaRPr lang="en-US" sz="2000" kern="1200" dirty="0">
            <a:latin typeface="Calibri" pitchFamily="34" charset="0"/>
            <a:cs typeface="Calibri" pitchFamily="34" charset="0"/>
          </a:endParaRPr>
        </a:p>
      </dsp:txBody>
      <dsp:txXfrm rot="-5400000">
        <a:off x="3099816" y="1133754"/>
        <a:ext cx="5473619" cy="687000"/>
      </dsp:txXfrm>
    </dsp:sp>
    <dsp:sp modelId="{BFF6AE00-0DAD-4CF7-A29A-4014F58EC5A5}">
      <dsp:nvSpPr>
        <dsp:cNvPr id="0" name=""/>
        <dsp:cNvSpPr/>
      </dsp:nvSpPr>
      <dsp:spPr>
        <a:xfrm>
          <a:off x="0" y="1001422"/>
          <a:ext cx="3099816" cy="951662"/>
        </a:xfrm>
        <a:prstGeom prst="roundRect">
          <a:avLst/>
        </a:prstGeom>
        <a:solidFill>
          <a:schemeClr val="accent4">
            <a:hueOff val="-1116193"/>
            <a:satOff val="6725"/>
            <a:lumOff val="5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n-US" sz="3200" b="1" kern="1200" dirty="0" smtClean="0">
              <a:latin typeface="Calibri" pitchFamily="34" charset="0"/>
              <a:cs typeface="Calibri" pitchFamily="34" charset="0"/>
            </a:rPr>
            <a:t>Patient Capital </a:t>
          </a:r>
          <a:endParaRPr lang="en-US" sz="3200" kern="1200" dirty="0">
            <a:latin typeface="Calibri" pitchFamily="34" charset="0"/>
            <a:cs typeface="Calibri" pitchFamily="34" charset="0"/>
          </a:endParaRPr>
        </a:p>
      </dsp:txBody>
      <dsp:txXfrm>
        <a:off x="46456" y="1047878"/>
        <a:ext cx="3006904" cy="858750"/>
      </dsp:txXfrm>
    </dsp:sp>
    <dsp:sp modelId="{F9096090-04E4-488D-8D5A-CD932D6127DE}">
      <dsp:nvSpPr>
        <dsp:cNvPr id="0" name=""/>
        <dsp:cNvSpPr/>
      </dsp:nvSpPr>
      <dsp:spPr>
        <a:xfrm rot="5400000">
          <a:off x="5474542" y="-278892"/>
          <a:ext cx="761330" cy="5510784"/>
        </a:xfrm>
        <a:prstGeom prst="round2SameRect">
          <a:avLst/>
        </a:prstGeom>
        <a:solidFill>
          <a:schemeClr val="accent4">
            <a:tint val="40000"/>
            <a:alpha val="90000"/>
            <a:hueOff val="-1972853"/>
            <a:satOff val="11079"/>
            <a:lumOff val="704"/>
            <a:alphaOff val="0"/>
          </a:schemeClr>
        </a:solidFill>
        <a:ln w="25400" cap="flat" cmpd="sng" algn="ctr">
          <a:solidFill>
            <a:schemeClr val="accent4">
              <a:tint val="40000"/>
              <a:alpha val="90000"/>
              <a:hueOff val="-1972853"/>
              <a:satOff val="11079"/>
              <a:lumOff val="70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latin typeface="Calibri" pitchFamily="34" charset="0"/>
              <a:cs typeface="Calibri" pitchFamily="34" charset="0"/>
            </a:rPr>
            <a:t>More than cash; access to markets; know-how; co-investors; deep industry expertise &amp; experience</a:t>
          </a:r>
          <a:endParaRPr lang="en-US" sz="1800" kern="1200" dirty="0">
            <a:latin typeface="Calibri" pitchFamily="34" charset="0"/>
            <a:cs typeface="Calibri" pitchFamily="34" charset="0"/>
          </a:endParaRPr>
        </a:p>
      </dsp:txBody>
      <dsp:txXfrm rot="-5400000">
        <a:off x="3099816" y="2132999"/>
        <a:ext cx="5473619" cy="687000"/>
      </dsp:txXfrm>
    </dsp:sp>
    <dsp:sp modelId="{E0118EAD-20D7-46B2-9F56-003D4558EFD5}">
      <dsp:nvSpPr>
        <dsp:cNvPr id="0" name=""/>
        <dsp:cNvSpPr/>
      </dsp:nvSpPr>
      <dsp:spPr>
        <a:xfrm>
          <a:off x="0" y="2000668"/>
          <a:ext cx="3099816" cy="951662"/>
        </a:xfrm>
        <a:prstGeom prst="roundRect">
          <a:avLst/>
        </a:prstGeom>
        <a:solidFill>
          <a:schemeClr val="accent4">
            <a:hueOff val="-2232386"/>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b="1" kern="1200" dirty="0" smtClean="0">
              <a:latin typeface="Calibri" pitchFamily="34" charset="0"/>
              <a:cs typeface="Calibri" pitchFamily="34" charset="0"/>
            </a:rPr>
            <a:t>Value Added </a:t>
          </a:r>
          <a:endParaRPr lang="en-US" sz="3600" kern="1200" dirty="0">
            <a:latin typeface="Calibri" pitchFamily="34" charset="0"/>
            <a:cs typeface="Calibri" pitchFamily="34" charset="0"/>
          </a:endParaRPr>
        </a:p>
      </dsp:txBody>
      <dsp:txXfrm>
        <a:off x="46456" y="2047124"/>
        <a:ext cx="3006904" cy="858750"/>
      </dsp:txXfrm>
    </dsp:sp>
    <dsp:sp modelId="{E9E8D9CE-12D3-41F5-AE66-16C248A57155}">
      <dsp:nvSpPr>
        <dsp:cNvPr id="0" name=""/>
        <dsp:cNvSpPr/>
      </dsp:nvSpPr>
      <dsp:spPr>
        <a:xfrm rot="5400000">
          <a:off x="5474542" y="720353"/>
          <a:ext cx="761330" cy="5510784"/>
        </a:xfrm>
        <a:prstGeom prst="round2SameRect">
          <a:avLst/>
        </a:prstGeom>
        <a:solidFill>
          <a:schemeClr val="accent4">
            <a:tint val="40000"/>
            <a:alpha val="90000"/>
            <a:hueOff val="-2959279"/>
            <a:satOff val="16618"/>
            <a:lumOff val="1056"/>
            <a:alphaOff val="0"/>
          </a:schemeClr>
        </a:solidFill>
        <a:ln w="25400" cap="flat" cmpd="sng" algn="ctr">
          <a:solidFill>
            <a:schemeClr val="accent4">
              <a:tint val="40000"/>
              <a:alpha val="90000"/>
              <a:hueOff val="-2959279"/>
              <a:satOff val="16618"/>
              <a:lumOff val="105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latin typeface="Calibri" pitchFamily="34" charset="0"/>
              <a:cs typeface="Calibri" pitchFamily="34" charset="0"/>
            </a:rPr>
            <a:t>Not a passive investment; investors typically have say in major policy &amp; strategic decisions; board representation</a:t>
          </a:r>
          <a:endParaRPr lang="en-US" sz="1800" kern="1200" dirty="0">
            <a:latin typeface="Calibri" pitchFamily="34" charset="0"/>
            <a:cs typeface="Calibri" pitchFamily="34" charset="0"/>
          </a:endParaRPr>
        </a:p>
      </dsp:txBody>
      <dsp:txXfrm rot="-5400000">
        <a:off x="3099816" y="3132245"/>
        <a:ext cx="5473619" cy="687000"/>
      </dsp:txXfrm>
    </dsp:sp>
    <dsp:sp modelId="{512A4F3D-AA69-490E-8F75-CA3E27635358}">
      <dsp:nvSpPr>
        <dsp:cNvPr id="0" name=""/>
        <dsp:cNvSpPr/>
      </dsp:nvSpPr>
      <dsp:spPr>
        <a:xfrm>
          <a:off x="0" y="2999914"/>
          <a:ext cx="3099816" cy="951662"/>
        </a:xfrm>
        <a:prstGeom prst="roundRect">
          <a:avLst/>
        </a:prstGeom>
        <a:solidFill>
          <a:schemeClr val="accent4">
            <a:hueOff val="-3348579"/>
            <a:satOff val="20174"/>
            <a:lumOff val="161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b="1" kern="1200" dirty="0" smtClean="0">
              <a:latin typeface="Calibri" pitchFamily="34" charset="0"/>
              <a:cs typeface="Calibri" pitchFamily="34" charset="0"/>
            </a:rPr>
            <a:t>Hands On </a:t>
          </a:r>
          <a:endParaRPr lang="en-US" sz="3600" kern="1200" dirty="0">
            <a:latin typeface="Calibri" pitchFamily="34" charset="0"/>
            <a:cs typeface="Calibri" pitchFamily="34" charset="0"/>
          </a:endParaRPr>
        </a:p>
      </dsp:txBody>
      <dsp:txXfrm>
        <a:off x="46456" y="3046370"/>
        <a:ext cx="3006904" cy="858750"/>
      </dsp:txXfrm>
    </dsp:sp>
    <dsp:sp modelId="{AEB95914-E8FD-4A14-A6B6-732BB4A214D8}">
      <dsp:nvSpPr>
        <dsp:cNvPr id="0" name=""/>
        <dsp:cNvSpPr/>
      </dsp:nvSpPr>
      <dsp:spPr>
        <a:xfrm rot="5400000">
          <a:off x="5474542" y="1719599"/>
          <a:ext cx="761330" cy="5510784"/>
        </a:xfrm>
        <a:prstGeom prst="round2SameRect">
          <a:avLst/>
        </a:prstGeom>
        <a:solidFill>
          <a:schemeClr val="accent4">
            <a:tint val="40000"/>
            <a:alpha val="90000"/>
            <a:hueOff val="-3945706"/>
            <a:satOff val="22157"/>
            <a:lumOff val="1408"/>
            <a:alphaOff val="0"/>
          </a:schemeClr>
        </a:solidFill>
        <a:ln w="25400" cap="flat" cmpd="sng" algn="ctr">
          <a:solidFill>
            <a:schemeClr val="accent4">
              <a:tint val="40000"/>
              <a:alpha val="90000"/>
              <a:hueOff val="-3945706"/>
              <a:satOff val="22157"/>
              <a:lumOff val="14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latin typeface="Calibri" pitchFamily="34" charset="0"/>
              <a:cs typeface="Calibri" pitchFamily="34" charset="0"/>
            </a:rPr>
            <a:t>Private Equity; not listed or traded on public stock exchange</a:t>
          </a:r>
          <a:endParaRPr lang="en-US" sz="1800" kern="1200" dirty="0">
            <a:latin typeface="Calibri" pitchFamily="34" charset="0"/>
            <a:cs typeface="Calibri" pitchFamily="34" charset="0"/>
          </a:endParaRPr>
        </a:p>
      </dsp:txBody>
      <dsp:txXfrm rot="-5400000">
        <a:off x="3099816" y="4131491"/>
        <a:ext cx="5473619" cy="687000"/>
      </dsp:txXfrm>
    </dsp:sp>
    <dsp:sp modelId="{F39191CA-C8F1-4681-A9FE-63D14809A3F0}">
      <dsp:nvSpPr>
        <dsp:cNvPr id="0" name=""/>
        <dsp:cNvSpPr/>
      </dsp:nvSpPr>
      <dsp:spPr>
        <a:xfrm>
          <a:off x="0" y="3999160"/>
          <a:ext cx="3099816" cy="951662"/>
        </a:xfrm>
        <a:prstGeom prst="roundRect">
          <a:avLst/>
        </a:prstGeom>
        <a:solidFill>
          <a:schemeClr val="accent4">
            <a:hueOff val="-4464771"/>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b="1" kern="1200" dirty="0" smtClean="0">
              <a:latin typeface="Calibri" pitchFamily="34" charset="0"/>
              <a:cs typeface="Calibri" pitchFamily="34" charset="0"/>
            </a:rPr>
            <a:t>Illiquid</a:t>
          </a:r>
          <a:endParaRPr lang="en-US" sz="3600" kern="1200" dirty="0">
            <a:latin typeface="Calibri" pitchFamily="34" charset="0"/>
            <a:cs typeface="Calibri" pitchFamily="34" charset="0"/>
          </a:endParaRPr>
        </a:p>
      </dsp:txBody>
      <dsp:txXfrm>
        <a:off x="46456" y="4045616"/>
        <a:ext cx="3006904" cy="8587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F02027-9600-45FD-92A1-A3A88E0626DD}">
      <dsp:nvSpPr>
        <dsp:cNvPr id="0" name=""/>
        <dsp:cNvSpPr/>
      </dsp:nvSpPr>
      <dsp:spPr>
        <a:xfrm rot="5400000">
          <a:off x="5319135" y="-2123169"/>
          <a:ext cx="968513" cy="5462016"/>
        </a:xfrm>
        <a:prstGeom prst="round2Same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51435" rIns="102870" bIns="51435" numCol="1" spcCol="1270" anchor="ctr" anchorCtr="0">
          <a:noAutofit/>
        </a:bodyPr>
        <a:lstStyle/>
        <a:p>
          <a:pPr marL="228600" lvl="1" indent="-228600" algn="l" defTabSz="1200150">
            <a:lnSpc>
              <a:spcPct val="90000"/>
            </a:lnSpc>
            <a:spcBef>
              <a:spcPct val="0"/>
            </a:spcBef>
            <a:spcAft>
              <a:spcPct val="15000"/>
            </a:spcAft>
            <a:buChar char="••"/>
          </a:pPr>
          <a:r>
            <a:rPr lang="en-US" sz="2700" kern="1200" dirty="0" smtClean="0"/>
            <a:t>Get listed on a public stock exchange</a:t>
          </a:r>
          <a:endParaRPr lang="en-US" sz="2700" kern="1200" dirty="0"/>
        </a:p>
      </dsp:txBody>
      <dsp:txXfrm rot="-5400000">
        <a:off x="3072384" y="170861"/>
        <a:ext cx="5414737" cy="873955"/>
      </dsp:txXfrm>
    </dsp:sp>
    <dsp:sp modelId="{79F4103B-94F6-4AD6-8952-C4442F08F143}">
      <dsp:nvSpPr>
        <dsp:cNvPr id="0" name=""/>
        <dsp:cNvSpPr/>
      </dsp:nvSpPr>
      <dsp:spPr>
        <a:xfrm>
          <a:off x="0" y="2517"/>
          <a:ext cx="3072384" cy="1210642"/>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78105" rIns="156210" bIns="78105" numCol="1" spcCol="1270" anchor="ctr" anchorCtr="0">
          <a:noAutofit/>
        </a:bodyPr>
        <a:lstStyle/>
        <a:p>
          <a:pPr lvl="0" algn="ctr" defTabSz="1822450">
            <a:lnSpc>
              <a:spcPct val="90000"/>
            </a:lnSpc>
            <a:spcBef>
              <a:spcPct val="0"/>
            </a:spcBef>
            <a:spcAft>
              <a:spcPct val="35000"/>
            </a:spcAft>
          </a:pPr>
          <a:r>
            <a:rPr lang="en-US" sz="4100" kern="1200" dirty="0" smtClean="0"/>
            <a:t>IPO</a:t>
          </a:r>
          <a:endParaRPr lang="en-US" sz="4100" kern="1200" dirty="0"/>
        </a:p>
      </dsp:txBody>
      <dsp:txXfrm>
        <a:off x="59099" y="61616"/>
        <a:ext cx="2954186" cy="1092444"/>
      </dsp:txXfrm>
    </dsp:sp>
    <dsp:sp modelId="{2799B1E2-98C8-4128-AD88-2094A7788090}">
      <dsp:nvSpPr>
        <dsp:cNvPr id="0" name=""/>
        <dsp:cNvSpPr/>
      </dsp:nvSpPr>
      <dsp:spPr>
        <a:xfrm rot="5400000">
          <a:off x="5319135" y="-851995"/>
          <a:ext cx="968513" cy="5462016"/>
        </a:xfrm>
        <a:prstGeom prst="round2SameRect">
          <a:avLst/>
        </a:prstGeom>
        <a:solidFill>
          <a:schemeClr val="accent4">
            <a:tint val="40000"/>
            <a:alpha val="90000"/>
            <a:hueOff val="-1315235"/>
            <a:satOff val="7386"/>
            <a:lumOff val="469"/>
            <a:alphaOff val="0"/>
          </a:schemeClr>
        </a:solidFill>
        <a:ln w="25400" cap="flat" cmpd="sng" algn="ctr">
          <a:solidFill>
            <a:schemeClr val="accent4">
              <a:tint val="40000"/>
              <a:alpha val="90000"/>
              <a:hueOff val="-1315235"/>
              <a:satOff val="7386"/>
              <a:lumOff val="46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51435" rIns="102870" bIns="51435" numCol="1" spcCol="1270" anchor="ctr" anchorCtr="0">
          <a:noAutofit/>
        </a:bodyPr>
        <a:lstStyle/>
        <a:p>
          <a:pPr marL="228600" lvl="1" indent="-228600" algn="l" defTabSz="1200150">
            <a:lnSpc>
              <a:spcPct val="90000"/>
            </a:lnSpc>
            <a:spcBef>
              <a:spcPct val="0"/>
            </a:spcBef>
            <a:spcAft>
              <a:spcPct val="15000"/>
            </a:spcAft>
            <a:buChar char="••"/>
          </a:pPr>
          <a:r>
            <a:rPr lang="en-US" sz="2700" kern="1200" dirty="0" smtClean="0"/>
            <a:t>Third Parties, Mergers &amp; Acquisitions</a:t>
          </a:r>
          <a:endParaRPr lang="en-US" sz="2700" kern="1200" dirty="0"/>
        </a:p>
      </dsp:txBody>
      <dsp:txXfrm rot="-5400000">
        <a:off x="3072384" y="1442035"/>
        <a:ext cx="5414737" cy="873955"/>
      </dsp:txXfrm>
    </dsp:sp>
    <dsp:sp modelId="{0B24370B-C5A5-4A14-8D27-83D9F224B613}">
      <dsp:nvSpPr>
        <dsp:cNvPr id="0" name=""/>
        <dsp:cNvSpPr/>
      </dsp:nvSpPr>
      <dsp:spPr>
        <a:xfrm>
          <a:off x="0" y="1273691"/>
          <a:ext cx="3072384" cy="1210642"/>
        </a:xfrm>
        <a:prstGeom prst="roundRect">
          <a:avLst/>
        </a:prstGeom>
        <a:solidFill>
          <a:schemeClr val="accent4">
            <a:hueOff val="-1488257"/>
            <a:satOff val="8966"/>
            <a:lumOff val="71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78105" rIns="156210" bIns="78105" numCol="1" spcCol="1270" anchor="ctr" anchorCtr="0">
          <a:noAutofit/>
        </a:bodyPr>
        <a:lstStyle/>
        <a:p>
          <a:pPr lvl="0" algn="ctr" defTabSz="1822450">
            <a:lnSpc>
              <a:spcPct val="90000"/>
            </a:lnSpc>
            <a:spcBef>
              <a:spcPct val="0"/>
            </a:spcBef>
            <a:spcAft>
              <a:spcPct val="35000"/>
            </a:spcAft>
          </a:pPr>
          <a:r>
            <a:rPr lang="en-US" sz="4100" kern="1200" dirty="0" smtClean="0"/>
            <a:t>BUYOUT</a:t>
          </a:r>
          <a:endParaRPr lang="en-US" sz="4100" kern="1200" dirty="0"/>
        </a:p>
      </dsp:txBody>
      <dsp:txXfrm>
        <a:off x="59099" y="1332790"/>
        <a:ext cx="2954186" cy="1092444"/>
      </dsp:txXfrm>
    </dsp:sp>
    <dsp:sp modelId="{3490F373-EB29-4E41-AC8F-C60BA2764D97}">
      <dsp:nvSpPr>
        <dsp:cNvPr id="0" name=""/>
        <dsp:cNvSpPr/>
      </dsp:nvSpPr>
      <dsp:spPr>
        <a:xfrm rot="5400000">
          <a:off x="5319135" y="419179"/>
          <a:ext cx="968513" cy="5462016"/>
        </a:xfrm>
        <a:prstGeom prst="round2SameRect">
          <a:avLst/>
        </a:prstGeom>
        <a:solidFill>
          <a:schemeClr val="accent4">
            <a:tint val="40000"/>
            <a:alpha val="90000"/>
            <a:hueOff val="-2630471"/>
            <a:satOff val="14771"/>
            <a:lumOff val="939"/>
            <a:alphaOff val="0"/>
          </a:schemeClr>
        </a:solidFill>
        <a:ln w="25400" cap="flat" cmpd="sng" algn="ctr">
          <a:solidFill>
            <a:schemeClr val="accent4">
              <a:tint val="40000"/>
              <a:alpha val="90000"/>
              <a:hueOff val="-2630471"/>
              <a:satOff val="14771"/>
              <a:lumOff val="93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51435" rIns="102870" bIns="51435" numCol="1" spcCol="1270" anchor="ctr" anchorCtr="0">
          <a:noAutofit/>
        </a:bodyPr>
        <a:lstStyle/>
        <a:p>
          <a:pPr marL="228600" lvl="1" indent="-228600" algn="l" defTabSz="1200150">
            <a:lnSpc>
              <a:spcPct val="90000"/>
            </a:lnSpc>
            <a:spcBef>
              <a:spcPct val="0"/>
            </a:spcBef>
            <a:spcAft>
              <a:spcPct val="15000"/>
            </a:spcAft>
            <a:buChar char="••"/>
          </a:pPr>
          <a:r>
            <a:rPr lang="en-US" sz="2700" kern="1200" dirty="0" smtClean="0"/>
            <a:t>By other investors; next stage of VC; other sources of financing</a:t>
          </a:r>
          <a:endParaRPr lang="en-US" sz="2700" kern="1200" dirty="0"/>
        </a:p>
      </dsp:txBody>
      <dsp:txXfrm rot="-5400000">
        <a:off x="3072384" y="2713210"/>
        <a:ext cx="5414737" cy="873955"/>
      </dsp:txXfrm>
    </dsp:sp>
    <dsp:sp modelId="{5E56C911-C8A0-42B2-BB70-6DCDD391D2E3}">
      <dsp:nvSpPr>
        <dsp:cNvPr id="0" name=""/>
        <dsp:cNvSpPr/>
      </dsp:nvSpPr>
      <dsp:spPr>
        <a:xfrm>
          <a:off x="0" y="2544866"/>
          <a:ext cx="3072384" cy="1210642"/>
        </a:xfrm>
        <a:prstGeom prst="roundRect">
          <a:avLst/>
        </a:prstGeom>
        <a:solidFill>
          <a:schemeClr val="accent4">
            <a:hueOff val="-2976514"/>
            <a:satOff val="17933"/>
            <a:lumOff val="14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78105" rIns="156210" bIns="78105" numCol="1" spcCol="1270" anchor="ctr" anchorCtr="0">
          <a:noAutofit/>
        </a:bodyPr>
        <a:lstStyle/>
        <a:p>
          <a:pPr lvl="0" algn="ctr" defTabSz="1822450">
            <a:lnSpc>
              <a:spcPct val="90000"/>
            </a:lnSpc>
            <a:spcBef>
              <a:spcPct val="0"/>
            </a:spcBef>
            <a:spcAft>
              <a:spcPct val="35000"/>
            </a:spcAft>
          </a:pPr>
          <a:r>
            <a:rPr lang="en-US" sz="4100" kern="1200" dirty="0" smtClean="0"/>
            <a:t>TAKEOUT</a:t>
          </a:r>
          <a:endParaRPr lang="en-US" sz="4100" kern="1200" dirty="0"/>
        </a:p>
      </dsp:txBody>
      <dsp:txXfrm>
        <a:off x="59099" y="2603965"/>
        <a:ext cx="2954186" cy="1092444"/>
      </dsp:txXfrm>
    </dsp:sp>
    <dsp:sp modelId="{3B58E5B9-004D-4F1D-B3C5-BA651AC8C792}">
      <dsp:nvSpPr>
        <dsp:cNvPr id="0" name=""/>
        <dsp:cNvSpPr/>
      </dsp:nvSpPr>
      <dsp:spPr>
        <a:xfrm rot="5400000">
          <a:off x="5319135" y="1690353"/>
          <a:ext cx="968513" cy="5462016"/>
        </a:xfrm>
        <a:prstGeom prst="round2SameRect">
          <a:avLst/>
        </a:prstGeom>
        <a:solidFill>
          <a:schemeClr val="accent4">
            <a:tint val="40000"/>
            <a:alpha val="90000"/>
            <a:hueOff val="-3945706"/>
            <a:satOff val="22157"/>
            <a:lumOff val="1408"/>
            <a:alphaOff val="0"/>
          </a:schemeClr>
        </a:solidFill>
        <a:ln w="25400" cap="flat" cmpd="sng" algn="ctr">
          <a:solidFill>
            <a:schemeClr val="accent4">
              <a:tint val="40000"/>
              <a:alpha val="90000"/>
              <a:hueOff val="-3945706"/>
              <a:satOff val="22157"/>
              <a:lumOff val="14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51435" rIns="102870" bIns="51435" numCol="1" spcCol="1270" anchor="ctr" anchorCtr="0">
          <a:noAutofit/>
        </a:bodyPr>
        <a:lstStyle/>
        <a:p>
          <a:pPr marL="228600" lvl="1" indent="-228600" algn="l" defTabSz="1200150">
            <a:lnSpc>
              <a:spcPct val="90000"/>
            </a:lnSpc>
            <a:spcBef>
              <a:spcPct val="0"/>
            </a:spcBef>
            <a:spcAft>
              <a:spcPct val="15000"/>
            </a:spcAft>
            <a:buChar char="••"/>
          </a:pPr>
          <a:r>
            <a:rPr lang="en-US" sz="2700" kern="1200" dirty="0" smtClean="0"/>
            <a:t>Owner(s) buy back company stock from VC</a:t>
          </a:r>
          <a:endParaRPr lang="en-US" sz="2700" kern="1200" dirty="0"/>
        </a:p>
      </dsp:txBody>
      <dsp:txXfrm rot="-5400000">
        <a:off x="3072384" y="3984384"/>
        <a:ext cx="5414737" cy="873955"/>
      </dsp:txXfrm>
    </dsp:sp>
    <dsp:sp modelId="{37C5ECAC-E138-4086-B983-8A09FEBA2B3C}">
      <dsp:nvSpPr>
        <dsp:cNvPr id="0" name=""/>
        <dsp:cNvSpPr/>
      </dsp:nvSpPr>
      <dsp:spPr>
        <a:xfrm>
          <a:off x="0" y="3816040"/>
          <a:ext cx="3072384" cy="1210642"/>
        </a:xfrm>
        <a:prstGeom prst="roundRect">
          <a:avLst/>
        </a:prstGeom>
        <a:solidFill>
          <a:schemeClr val="accent4">
            <a:hueOff val="-4464771"/>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78105" rIns="156210" bIns="78105" numCol="1" spcCol="1270" anchor="ctr" anchorCtr="0">
          <a:noAutofit/>
        </a:bodyPr>
        <a:lstStyle/>
        <a:p>
          <a:pPr lvl="0" algn="ctr" defTabSz="1822450">
            <a:lnSpc>
              <a:spcPct val="90000"/>
            </a:lnSpc>
            <a:spcBef>
              <a:spcPct val="0"/>
            </a:spcBef>
            <a:spcAft>
              <a:spcPct val="35000"/>
            </a:spcAft>
          </a:pPr>
          <a:r>
            <a:rPr lang="en-US" sz="4100" kern="1200" dirty="0" smtClean="0"/>
            <a:t>BUY BACK</a:t>
          </a:r>
          <a:endParaRPr lang="en-US" sz="4100" kern="1200" dirty="0"/>
        </a:p>
      </dsp:txBody>
      <dsp:txXfrm>
        <a:off x="59099" y="3875139"/>
        <a:ext cx="2954186" cy="109244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286704-9AA4-41F1-BC7D-C341C450BBBC}">
      <dsp:nvSpPr>
        <dsp:cNvPr id="0" name=""/>
        <dsp:cNvSpPr/>
      </dsp:nvSpPr>
      <dsp:spPr>
        <a:xfrm>
          <a:off x="5153920" y="2438398"/>
          <a:ext cx="3456679" cy="1706180"/>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2976514"/>
              <a:satOff val="17933"/>
              <a:lumOff val="143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t" anchorCtr="0">
          <a:noAutofit/>
        </a:bodyPr>
        <a:lstStyle/>
        <a:p>
          <a:pPr marL="114300" lvl="1" indent="-114300" algn="l" defTabSz="533400">
            <a:lnSpc>
              <a:spcPct val="90000"/>
            </a:lnSpc>
            <a:spcBef>
              <a:spcPct val="0"/>
            </a:spcBef>
            <a:spcAft>
              <a:spcPct val="15000"/>
            </a:spcAft>
            <a:buChar char="••"/>
          </a:pPr>
          <a:r>
            <a:rPr lang="en-US" sz="1200" b="1" kern="1200" dirty="0" smtClean="0"/>
            <a:t>IT SERVICES</a:t>
          </a:r>
          <a:endParaRPr lang="en-US" sz="1200" b="1" kern="1200" dirty="0"/>
        </a:p>
        <a:p>
          <a:pPr marL="114300" lvl="1" indent="-114300" algn="l" defTabSz="533400">
            <a:lnSpc>
              <a:spcPct val="90000"/>
            </a:lnSpc>
            <a:spcBef>
              <a:spcPct val="0"/>
            </a:spcBef>
            <a:spcAft>
              <a:spcPct val="15000"/>
            </a:spcAft>
            <a:buChar char="••"/>
          </a:pPr>
          <a:r>
            <a:rPr lang="en-US" sz="1200" b="1" kern="1200" dirty="0" smtClean="0"/>
            <a:t>ENTERTAINMENT</a:t>
          </a:r>
          <a:endParaRPr lang="en-US" sz="1200" b="1" kern="1200" dirty="0"/>
        </a:p>
        <a:p>
          <a:pPr marL="114300" lvl="1" indent="-114300" algn="l" defTabSz="533400">
            <a:lnSpc>
              <a:spcPct val="90000"/>
            </a:lnSpc>
            <a:spcBef>
              <a:spcPct val="0"/>
            </a:spcBef>
            <a:spcAft>
              <a:spcPct val="15000"/>
            </a:spcAft>
            <a:buChar char="••"/>
          </a:pPr>
          <a:r>
            <a:rPr lang="en-US" sz="1200" b="1" kern="1200" dirty="0" smtClean="0"/>
            <a:t>CARNIVAL</a:t>
          </a:r>
          <a:endParaRPr lang="en-US" sz="1200" b="1" kern="1200" dirty="0"/>
        </a:p>
        <a:p>
          <a:pPr marL="114300" lvl="1" indent="-114300" algn="l" defTabSz="533400">
            <a:lnSpc>
              <a:spcPct val="90000"/>
            </a:lnSpc>
            <a:spcBef>
              <a:spcPct val="0"/>
            </a:spcBef>
            <a:spcAft>
              <a:spcPct val="15000"/>
            </a:spcAft>
            <a:buChar char="••"/>
          </a:pPr>
          <a:r>
            <a:rPr lang="en-US" sz="1200" b="1" kern="1200" dirty="0" smtClean="0"/>
            <a:t>MANUFACTURING</a:t>
          </a:r>
          <a:endParaRPr lang="en-US" sz="1200" b="1" kern="1200" dirty="0"/>
        </a:p>
        <a:p>
          <a:pPr marL="114300" lvl="1" indent="-114300" algn="l" defTabSz="533400">
            <a:lnSpc>
              <a:spcPct val="90000"/>
            </a:lnSpc>
            <a:spcBef>
              <a:spcPct val="0"/>
            </a:spcBef>
            <a:spcAft>
              <a:spcPct val="15000"/>
            </a:spcAft>
            <a:buChar char="••"/>
          </a:pPr>
          <a:r>
            <a:rPr lang="en-US" sz="1200" b="1" kern="1200" dirty="0" smtClean="0"/>
            <a:t>DOWNSTREAM ENERGY</a:t>
          </a:r>
          <a:endParaRPr lang="en-US" sz="1200" b="1" kern="1200" dirty="0"/>
        </a:p>
        <a:p>
          <a:pPr marL="114300" lvl="1" indent="-114300" algn="l" defTabSz="533400">
            <a:lnSpc>
              <a:spcPct val="90000"/>
            </a:lnSpc>
            <a:spcBef>
              <a:spcPct val="0"/>
            </a:spcBef>
            <a:spcAft>
              <a:spcPct val="15000"/>
            </a:spcAft>
            <a:buChar char="••"/>
          </a:pPr>
          <a:r>
            <a:rPr lang="en-US" sz="1200" b="1" kern="1200" dirty="0" smtClean="0"/>
            <a:t>VALUE –ADDED  SERVICES</a:t>
          </a:r>
          <a:endParaRPr lang="en-US" sz="1200" b="1" kern="1200" dirty="0"/>
        </a:p>
      </dsp:txBody>
      <dsp:txXfrm>
        <a:off x="6228403" y="2902422"/>
        <a:ext cx="2344717" cy="1204677"/>
      </dsp:txXfrm>
    </dsp:sp>
    <dsp:sp modelId="{631376A7-2BDC-44A1-A916-2A71192AD254}">
      <dsp:nvSpPr>
        <dsp:cNvPr id="0" name=""/>
        <dsp:cNvSpPr/>
      </dsp:nvSpPr>
      <dsp:spPr>
        <a:xfrm>
          <a:off x="131746" y="2326791"/>
          <a:ext cx="3297254" cy="1719465"/>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4464771"/>
              <a:satOff val="26899"/>
              <a:lumOff val="215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n-US" sz="1400" b="1" kern="1200" dirty="0" smtClean="0">
              <a:latin typeface="Calibri" pitchFamily="34" charset="0"/>
              <a:cs typeface="Calibri" pitchFamily="34" charset="0"/>
            </a:rPr>
            <a:t>CRITICAL MASS</a:t>
          </a:r>
          <a:endParaRPr lang="en-US" sz="1400" b="1" kern="1200" dirty="0">
            <a:latin typeface="Calibri" pitchFamily="34" charset="0"/>
            <a:cs typeface="Calibri" pitchFamily="34" charset="0"/>
          </a:endParaRPr>
        </a:p>
        <a:p>
          <a:pPr marL="114300" lvl="1" indent="-114300" algn="l" defTabSz="622300">
            <a:lnSpc>
              <a:spcPct val="90000"/>
            </a:lnSpc>
            <a:spcBef>
              <a:spcPct val="0"/>
            </a:spcBef>
            <a:spcAft>
              <a:spcPct val="15000"/>
            </a:spcAft>
            <a:buChar char="••"/>
          </a:pPr>
          <a:r>
            <a:rPr lang="en-US" sz="1400" b="1" kern="1200" dirty="0" smtClean="0">
              <a:latin typeface="Calibri" pitchFamily="34" charset="0"/>
              <a:cs typeface="Calibri" pitchFamily="34" charset="0"/>
            </a:rPr>
            <a:t>DOMESTIC - Local</a:t>
          </a:r>
          <a:endParaRPr lang="en-US" sz="1400" b="1" kern="1200" dirty="0">
            <a:latin typeface="Calibri" pitchFamily="34" charset="0"/>
            <a:cs typeface="Calibri" pitchFamily="34" charset="0"/>
          </a:endParaRPr>
        </a:p>
        <a:p>
          <a:pPr marL="114300" lvl="1" indent="-114300" algn="l" defTabSz="622300">
            <a:lnSpc>
              <a:spcPct val="90000"/>
            </a:lnSpc>
            <a:spcBef>
              <a:spcPct val="0"/>
            </a:spcBef>
            <a:spcAft>
              <a:spcPct val="15000"/>
            </a:spcAft>
            <a:buChar char="••"/>
          </a:pPr>
          <a:r>
            <a:rPr lang="en-US" sz="1400" b="1" kern="1200" dirty="0" smtClean="0">
              <a:latin typeface="Calibri" pitchFamily="34" charset="0"/>
              <a:cs typeface="Calibri" pitchFamily="34" charset="0"/>
            </a:rPr>
            <a:t>CARICOM - $800 M</a:t>
          </a:r>
          <a:endParaRPr lang="en-US" sz="1400" b="1" kern="1200" dirty="0">
            <a:latin typeface="Calibri" pitchFamily="34" charset="0"/>
            <a:cs typeface="Calibri" pitchFamily="34" charset="0"/>
          </a:endParaRPr>
        </a:p>
        <a:p>
          <a:pPr marL="114300" lvl="1" indent="-114300" algn="l" defTabSz="622300">
            <a:lnSpc>
              <a:spcPct val="90000"/>
            </a:lnSpc>
            <a:spcBef>
              <a:spcPct val="0"/>
            </a:spcBef>
            <a:spcAft>
              <a:spcPct val="15000"/>
            </a:spcAft>
            <a:buChar char="••"/>
          </a:pPr>
          <a:r>
            <a:rPr lang="en-US" sz="1400" b="1" kern="1200" dirty="0" smtClean="0">
              <a:latin typeface="Calibri" pitchFamily="34" charset="0"/>
              <a:cs typeface="Calibri" pitchFamily="34" charset="0"/>
            </a:rPr>
            <a:t>TOURISM -Niches</a:t>
          </a:r>
          <a:endParaRPr lang="en-US" sz="1400" b="1" kern="1200" dirty="0">
            <a:latin typeface="Calibri" pitchFamily="34" charset="0"/>
            <a:cs typeface="Calibri" pitchFamily="34" charset="0"/>
          </a:endParaRPr>
        </a:p>
        <a:p>
          <a:pPr marL="114300" lvl="1" indent="-114300" algn="l" defTabSz="622300">
            <a:lnSpc>
              <a:spcPct val="90000"/>
            </a:lnSpc>
            <a:spcBef>
              <a:spcPct val="0"/>
            </a:spcBef>
            <a:spcAft>
              <a:spcPct val="15000"/>
            </a:spcAft>
            <a:buChar char="••"/>
          </a:pPr>
          <a:r>
            <a:rPr lang="en-US" sz="1400" b="1" kern="1200" dirty="0" smtClean="0">
              <a:latin typeface="Calibri" pitchFamily="34" charset="0"/>
              <a:cs typeface="Calibri" pitchFamily="34" charset="0"/>
            </a:rPr>
            <a:t>EXPORT – Intl Markets</a:t>
          </a:r>
          <a:endParaRPr lang="en-US" sz="1400" b="1" kern="1200" dirty="0">
            <a:latin typeface="Calibri" pitchFamily="34" charset="0"/>
            <a:cs typeface="Calibri" pitchFamily="34" charset="0"/>
          </a:endParaRPr>
        </a:p>
      </dsp:txBody>
      <dsp:txXfrm>
        <a:off x="169517" y="2794429"/>
        <a:ext cx="2232536" cy="1214057"/>
      </dsp:txXfrm>
    </dsp:sp>
    <dsp:sp modelId="{17A851DE-DE82-4A42-AE33-9B6248FBC016}">
      <dsp:nvSpPr>
        <dsp:cNvPr id="0" name=""/>
        <dsp:cNvSpPr/>
      </dsp:nvSpPr>
      <dsp:spPr>
        <a:xfrm>
          <a:off x="4762508" y="-76200"/>
          <a:ext cx="3841884" cy="2425269"/>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1488257"/>
              <a:satOff val="8966"/>
              <a:lumOff val="71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t" anchorCtr="0">
          <a:noAutofit/>
        </a:bodyPr>
        <a:lstStyle/>
        <a:p>
          <a:pPr marL="114300" lvl="1" indent="-114300" algn="l" defTabSz="533400">
            <a:lnSpc>
              <a:spcPct val="90000"/>
            </a:lnSpc>
            <a:spcBef>
              <a:spcPct val="0"/>
            </a:spcBef>
            <a:spcAft>
              <a:spcPct val="15000"/>
            </a:spcAft>
            <a:buChar char="••"/>
          </a:pPr>
          <a:r>
            <a:rPr lang="en-US" sz="1200" b="1" kern="1200" dirty="0" smtClean="0"/>
            <a:t>INCUBATORS</a:t>
          </a:r>
          <a:endParaRPr lang="en-US" sz="900" kern="1200" dirty="0"/>
        </a:p>
        <a:p>
          <a:pPr marL="114300" lvl="1" indent="-114300" algn="l" defTabSz="533400">
            <a:lnSpc>
              <a:spcPct val="90000"/>
            </a:lnSpc>
            <a:spcBef>
              <a:spcPct val="0"/>
            </a:spcBef>
            <a:spcAft>
              <a:spcPct val="15000"/>
            </a:spcAft>
            <a:buChar char="••"/>
          </a:pPr>
          <a:r>
            <a:rPr lang="en-US" sz="1200" b="1" kern="1200" dirty="0" smtClean="0"/>
            <a:t>ENTREPRENEURIAL DEVELOPMENT</a:t>
          </a:r>
        </a:p>
        <a:p>
          <a:pPr marL="114300" lvl="1" indent="-114300" algn="l" defTabSz="533400">
            <a:lnSpc>
              <a:spcPct val="90000"/>
            </a:lnSpc>
            <a:spcBef>
              <a:spcPct val="0"/>
            </a:spcBef>
            <a:spcAft>
              <a:spcPct val="15000"/>
            </a:spcAft>
            <a:buChar char="••"/>
          </a:pPr>
          <a:r>
            <a:rPr lang="en-US" sz="1200" b="1" kern="1200" dirty="0" smtClean="0"/>
            <a:t>RESEARCH &amp; DEVELOPMENT</a:t>
          </a:r>
        </a:p>
        <a:p>
          <a:pPr marL="114300" lvl="1" indent="-114300" algn="l" defTabSz="533400">
            <a:lnSpc>
              <a:spcPct val="90000"/>
            </a:lnSpc>
            <a:spcBef>
              <a:spcPct val="0"/>
            </a:spcBef>
            <a:spcAft>
              <a:spcPct val="15000"/>
            </a:spcAft>
            <a:buChar char="••"/>
          </a:pPr>
          <a:r>
            <a:rPr lang="en-US" sz="1200" b="1" kern="1200" dirty="0" smtClean="0"/>
            <a:t>SECTOR BUSINESS DEVELOPMENT</a:t>
          </a:r>
        </a:p>
        <a:p>
          <a:pPr marL="114300" lvl="1" indent="-114300" algn="l" defTabSz="533400">
            <a:lnSpc>
              <a:spcPct val="90000"/>
            </a:lnSpc>
            <a:spcBef>
              <a:spcPct val="0"/>
            </a:spcBef>
            <a:spcAft>
              <a:spcPct val="15000"/>
            </a:spcAft>
            <a:buChar char="••"/>
          </a:pPr>
          <a:r>
            <a:rPr lang="en-US" sz="1200" b="1" kern="1200" dirty="0" smtClean="0"/>
            <a:t>LATTER STAGES VENTURE CAPITAL – MEZZANINE, ETC</a:t>
          </a:r>
        </a:p>
        <a:p>
          <a:pPr marL="114300" lvl="1" indent="-114300" algn="l" defTabSz="533400">
            <a:lnSpc>
              <a:spcPct val="90000"/>
            </a:lnSpc>
            <a:spcBef>
              <a:spcPct val="0"/>
            </a:spcBef>
            <a:spcAft>
              <a:spcPct val="15000"/>
            </a:spcAft>
            <a:buChar char="••"/>
          </a:pPr>
          <a:r>
            <a:rPr lang="en-US" sz="1200" b="1" kern="1200" dirty="0" smtClean="0"/>
            <a:t>PRIVATE EQUITY</a:t>
          </a:r>
        </a:p>
        <a:p>
          <a:pPr marL="114300" lvl="1" indent="-114300" algn="l" defTabSz="533400">
            <a:lnSpc>
              <a:spcPct val="90000"/>
            </a:lnSpc>
            <a:spcBef>
              <a:spcPct val="0"/>
            </a:spcBef>
            <a:spcAft>
              <a:spcPct val="15000"/>
            </a:spcAft>
            <a:buChar char="••"/>
          </a:pPr>
          <a:r>
            <a:rPr lang="en-US" sz="1200" b="1" kern="1200" dirty="0" smtClean="0"/>
            <a:t>PROJECT FINANCING</a:t>
          </a:r>
        </a:p>
      </dsp:txBody>
      <dsp:txXfrm>
        <a:off x="5968348" y="-22925"/>
        <a:ext cx="2582769" cy="1712401"/>
      </dsp:txXfrm>
    </dsp:sp>
    <dsp:sp modelId="{1D10A961-994B-47CD-9AA7-ED3D0E48D714}">
      <dsp:nvSpPr>
        <dsp:cNvPr id="0" name=""/>
        <dsp:cNvSpPr/>
      </dsp:nvSpPr>
      <dsp:spPr>
        <a:xfrm>
          <a:off x="117876" y="-85104"/>
          <a:ext cx="4149323" cy="1935449"/>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t" anchorCtr="0">
          <a:noAutofit/>
        </a:bodyPr>
        <a:lstStyle/>
        <a:p>
          <a:pPr marL="114300" lvl="1" indent="-114300" algn="l" defTabSz="533400">
            <a:lnSpc>
              <a:spcPct val="90000"/>
            </a:lnSpc>
            <a:spcBef>
              <a:spcPct val="0"/>
            </a:spcBef>
            <a:spcAft>
              <a:spcPct val="15000"/>
            </a:spcAft>
            <a:buChar char="••"/>
          </a:pPr>
          <a:r>
            <a:rPr lang="en-US" sz="1200" b="1" kern="1200" dirty="0" smtClean="0">
              <a:latin typeface="Calibri" pitchFamily="34" charset="0"/>
              <a:cs typeface="Calibri" pitchFamily="34" charset="0"/>
            </a:rPr>
            <a:t>GOVT GRANTS</a:t>
          </a:r>
          <a:endParaRPr lang="en-US" sz="1200" b="1" kern="1200" dirty="0">
            <a:latin typeface="Calibri" pitchFamily="34" charset="0"/>
            <a:cs typeface="Calibri" pitchFamily="34" charset="0"/>
          </a:endParaRPr>
        </a:p>
        <a:p>
          <a:pPr marL="114300" lvl="1" indent="-114300" algn="l" defTabSz="533400">
            <a:lnSpc>
              <a:spcPct val="90000"/>
            </a:lnSpc>
            <a:spcBef>
              <a:spcPct val="0"/>
            </a:spcBef>
            <a:spcAft>
              <a:spcPct val="15000"/>
            </a:spcAft>
            <a:buChar char="••"/>
          </a:pPr>
          <a:r>
            <a:rPr lang="en-US" sz="1200" b="1" kern="1200" dirty="0" smtClean="0">
              <a:latin typeface="Calibri" pitchFamily="34" charset="0"/>
              <a:cs typeface="Calibri" pitchFamily="34" charset="0"/>
            </a:rPr>
            <a:t>ANGEL INDIVIDUAL INVESTORS (EQUITY AND LOANS) – PRE-SEED STAGE</a:t>
          </a:r>
          <a:endParaRPr lang="en-US" sz="1200" b="1" kern="1200" dirty="0">
            <a:latin typeface="Calibri" pitchFamily="34" charset="0"/>
            <a:cs typeface="Calibri" pitchFamily="34" charset="0"/>
          </a:endParaRPr>
        </a:p>
        <a:p>
          <a:pPr marL="114300" lvl="1" indent="-114300" algn="l" defTabSz="533400">
            <a:lnSpc>
              <a:spcPct val="90000"/>
            </a:lnSpc>
            <a:spcBef>
              <a:spcPct val="0"/>
            </a:spcBef>
            <a:spcAft>
              <a:spcPct val="15000"/>
            </a:spcAft>
            <a:buChar char="••"/>
          </a:pPr>
          <a:r>
            <a:rPr lang="en-US" sz="1200" b="1" kern="1200" dirty="0" smtClean="0">
              <a:latin typeface="Calibri" pitchFamily="34" charset="0"/>
              <a:cs typeface="Calibri" pitchFamily="34" charset="0"/>
            </a:rPr>
            <a:t>TOBAGO VCEFL – SEED &amp; EARLY STAGE INVESTMENTS</a:t>
          </a:r>
        </a:p>
        <a:p>
          <a:pPr marL="114300" lvl="1" indent="-114300" algn="l" defTabSz="533400">
            <a:lnSpc>
              <a:spcPct val="90000"/>
            </a:lnSpc>
            <a:spcBef>
              <a:spcPct val="0"/>
            </a:spcBef>
            <a:spcAft>
              <a:spcPct val="15000"/>
            </a:spcAft>
            <a:buChar char="••"/>
          </a:pPr>
          <a:r>
            <a:rPr lang="en-US" sz="1200" b="1" kern="1200" dirty="0" smtClean="0">
              <a:latin typeface="Calibri" pitchFamily="34" charset="0"/>
              <a:cs typeface="Calibri" pitchFamily="34" charset="0"/>
            </a:rPr>
            <a:t>PRIVATE VC FUNDS (ASPIRE)</a:t>
          </a:r>
        </a:p>
        <a:p>
          <a:pPr marL="114300" lvl="1" indent="-114300" algn="l" defTabSz="533400">
            <a:lnSpc>
              <a:spcPct val="90000"/>
            </a:lnSpc>
            <a:spcBef>
              <a:spcPct val="0"/>
            </a:spcBef>
            <a:spcAft>
              <a:spcPct val="15000"/>
            </a:spcAft>
            <a:buChar char="••"/>
          </a:pPr>
          <a:r>
            <a:rPr lang="en-US" sz="1200" b="1" kern="1200" dirty="0" smtClean="0">
              <a:latin typeface="Calibri" pitchFamily="34" charset="0"/>
              <a:cs typeface="Calibri" pitchFamily="34" charset="0"/>
            </a:rPr>
            <a:t>DIASPORA INVESTMENTS</a:t>
          </a:r>
        </a:p>
        <a:p>
          <a:pPr marL="114300" lvl="1" indent="-114300" algn="l" defTabSz="533400">
            <a:lnSpc>
              <a:spcPct val="90000"/>
            </a:lnSpc>
            <a:spcBef>
              <a:spcPct val="0"/>
            </a:spcBef>
            <a:spcAft>
              <a:spcPct val="15000"/>
            </a:spcAft>
            <a:buChar char="••"/>
          </a:pPr>
          <a:r>
            <a:rPr lang="en-US" sz="1200" b="1" kern="1200" dirty="0" smtClean="0">
              <a:latin typeface="Calibri" pitchFamily="34" charset="0"/>
              <a:cs typeface="Calibri" pitchFamily="34" charset="0"/>
            </a:rPr>
            <a:t>CREDIT UNION</a:t>
          </a:r>
        </a:p>
        <a:p>
          <a:pPr marL="114300" lvl="1" indent="-114300" algn="l" defTabSz="533400">
            <a:lnSpc>
              <a:spcPct val="90000"/>
            </a:lnSpc>
            <a:spcBef>
              <a:spcPct val="0"/>
            </a:spcBef>
            <a:spcAft>
              <a:spcPct val="15000"/>
            </a:spcAft>
            <a:buChar char="••"/>
          </a:pPr>
          <a:r>
            <a:rPr lang="en-US" sz="1200" b="1" kern="1200" dirty="0" smtClean="0">
              <a:latin typeface="Calibri" pitchFamily="34" charset="0"/>
              <a:cs typeface="Calibri" pitchFamily="34" charset="0"/>
            </a:rPr>
            <a:t>BANKS</a:t>
          </a:r>
          <a:endParaRPr lang="en-US" sz="1200" b="1" kern="1200" dirty="0">
            <a:latin typeface="Calibri" pitchFamily="34" charset="0"/>
            <a:cs typeface="Calibri" pitchFamily="34" charset="0"/>
          </a:endParaRPr>
        </a:p>
        <a:p>
          <a:pPr marL="114300" lvl="1" indent="-114300" algn="l" defTabSz="533400">
            <a:lnSpc>
              <a:spcPct val="90000"/>
            </a:lnSpc>
            <a:spcBef>
              <a:spcPct val="0"/>
            </a:spcBef>
            <a:spcAft>
              <a:spcPct val="15000"/>
            </a:spcAft>
            <a:buChar char="••"/>
          </a:pPr>
          <a:r>
            <a:rPr lang="en-US" sz="1200" b="1" kern="1200" dirty="0" smtClean="0">
              <a:latin typeface="Calibri" pitchFamily="34" charset="0"/>
              <a:cs typeface="Calibri" pitchFamily="34" charset="0"/>
            </a:rPr>
            <a:t>OTHER </a:t>
          </a:r>
          <a:endParaRPr lang="en-US" sz="1200" b="1" kern="1200" dirty="0">
            <a:latin typeface="Calibri" pitchFamily="34" charset="0"/>
            <a:cs typeface="Calibri" pitchFamily="34" charset="0"/>
          </a:endParaRPr>
        </a:p>
      </dsp:txBody>
      <dsp:txXfrm>
        <a:off x="160392" y="-42588"/>
        <a:ext cx="2819494" cy="1366555"/>
      </dsp:txXfrm>
    </dsp:sp>
    <dsp:sp modelId="{77973015-3E2D-49B6-9330-9A8FE3C65D8D}">
      <dsp:nvSpPr>
        <dsp:cNvPr id="0" name=""/>
        <dsp:cNvSpPr/>
      </dsp:nvSpPr>
      <dsp:spPr>
        <a:xfrm>
          <a:off x="2594367" y="308367"/>
          <a:ext cx="1672310" cy="1672310"/>
        </a:xfrm>
        <a:prstGeom prst="pieWedg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Financial</a:t>
          </a:r>
        </a:p>
        <a:p>
          <a:pPr lvl="0" algn="ctr" defTabSz="622300">
            <a:lnSpc>
              <a:spcPct val="90000"/>
            </a:lnSpc>
            <a:spcBef>
              <a:spcPct val="0"/>
            </a:spcBef>
            <a:spcAft>
              <a:spcPct val="35000"/>
            </a:spcAft>
          </a:pPr>
          <a:r>
            <a:rPr lang="en-US" sz="1400" kern="1200" dirty="0" smtClean="0"/>
            <a:t>Institutions</a:t>
          </a:r>
          <a:endParaRPr lang="en-US" sz="1400" kern="1200" dirty="0"/>
        </a:p>
      </dsp:txBody>
      <dsp:txXfrm>
        <a:off x="3084175" y="798175"/>
        <a:ext cx="1182502" cy="1182502"/>
      </dsp:txXfrm>
    </dsp:sp>
    <dsp:sp modelId="{E5A1190C-FE4C-4CE4-8074-CEABB3D34369}">
      <dsp:nvSpPr>
        <dsp:cNvPr id="0" name=""/>
        <dsp:cNvSpPr/>
      </dsp:nvSpPr>
      <dsp:spPr>
        <a:xfrm rot="5400000">
          <a:off x="4343921" y="308367"/>
          <a:ext cx="1672310" cy="1672310"/>
        </a:xfrm>
        <a:prstGeom prst="pieWedge">
          <a:avLst/>
        </a:prstGeom>
        <a:solidFill>
          <a:schemeClr val="accent4">
            <a:hueOff val="-1488257"/>
            <a:satOff val="8966"/>
            <a:lumOff val="71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Missing Elements</a:t>
          </a:r>
          <a:endParaRPr lang="en-US" sz="1400" kern="1200" dirty="0"/>
        </a:p>
      </dsp:txBody>
      <dsp:txXfrm rot="-5400000">
        <a:off x="4343921" y="798175"/>
        <a:ext cx="1182502" cy="1182502"/>
      </dsp:txXfrm>
    </dsp:sp>
    <dsp:sp modelId="{C7940E52-9726-4F07-8181-BFCDEFB61678}">
      <dsp:nvSpPr>
        <dsp:cNvPr id="0" name=""/>
        <dsp:cNvSpPr/>
      </dsp:nvSpPr>
      <dsp:spPr>
        <a:xfrm rot="10800000">
          <a:off x="4343921" y="2057921"/>
          <a:ext cx="1672310" cy="1672310"/>
        </a:xfrm>
        <a:prstGeom prst="pieWedge">
          <a:avLst/>
        </a:prstGeom>
        <a:solidFill>
          <a:schemeClr val="accent4">
            <a:hueOff val="-2976514"/>
            <a:satOff val="17933"/>
            <a:lumOff val="14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Portfolio Companies/ SME Sectors</a:t>
          </a:r>
          <a:endParaRPr lang="en-US" sz="1400" kern="1200" dirty="0"/>
        </a:p>
      </dsp:txBody>
      <dsp:txXfrm rot="10800000">
        <a:off x="4343921" y="2057921"/>
        <a:ext cx="1182502" cy="1182502"/>
      </dsp:txXfrm>
    </dsp:sp>
    <dsp:sp modelId="{67A28DBF-FDB5-4C57-9933-8EA02473BCB1}">
      <dsp:nvSpPr>
        <dsp:cNvPr id="0" name=""/>
        <dsp:cNvSpPr/>
      </dsp:nvSpPr>
      <dsp:spPr>
        <a:xfrm rot="16200000">
          <a:off x="2594367" y="2057921"/>
          <a:ext cx="1672310" cy="1672310"/>
        </a:xfrm>
        <a:prstGeom prst="pieWedge">
          <a:avLst/>
        </a:prstGeom>
        <a:solidFill>
          <a:schemeClr val="accent4">
            <a:hueOff val="-4464771"/>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Target Markets</a:t>
          </a:r>
          <a:endParaRPr lang="en-US" sz="1400" kern="1200" dirty="0"/>
        </a:p>
      </dsp:txBody>
      <dsp:txXfrm rot="5400000">
        <a:off x="3084175" y="2057921"/>
        <a:ext cx="1182502" cy="1182502"/>
      </dsp:txXfrm>
    </dsp:sp>
    <dsp:sp modelId="{4B1230CB-F6A0-4911-940F-73CDDC46ED3C}">
      <dsp:nvSpPr>
        <dsp:cNvPr id="0" name=""/>
        <dsp:cNvSpPr/>
      </dsp:nvSpPr>
      <dsp:spPr>
        <a:xfrm>
          <a:off x="4016604" y="1671706"/>
          <a:ext cx="577391" cy="502079"/>
        </a:xfrm>
        <a:prstGeom prst="circularArrow">
          <a:avLst/>
        </a:prstGeom>
        <a:solidFill>
          <a:schemeClr val="accent4">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D89F078-5ED5-488E-B2FD-27D4799E8336}">
      <dsp:nvSpPr>
        <dsp:cNvPr id="0" name=""/>
        <dsp:cNvSpPr/>
      </dsp:nvSpPr>
      <dsp:spPr>
        <a:xfrm rot="10800000">
          <a:off x="4016604" y="1864814"/>
          <a:ext cx="577391" cy="502079"/>
        </a:xfrm>
        <a:prstGeom prst="circularArrow">
          <a:avLst/>
        </a:prstGeom>
        <a:solidFill>
          <a:schemeClr val="accent4">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FBC7F6-D587-4BBF-A6B5-007CDAAFBD32}">
      <dsp:nvSpPr>
        <dsp:cNvPr id="0" name=""/>
        <dsp:cNvSpPr/>
      </dsp:nvSpPr>
      <dsp:spPr>
        <a:xfrm>
          <a:off x="0" y="112860"/>
          <a:ext cx="8534400" cy="664679"/>
        </a:xfrm>
        <a:prstGeom prst="rect">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en-US" sz="2800" kern="1200" dirty="0" smtClean="0">
              <a:latin typeface="Calibri" pitchFamily="34" charset="0"/>
              <a:cs typeface="Calibri" pitchFamily="34" charset="0"/>
            </a:rPr>
            <a:t>Management / Controlling Shareholders</a:t>
          </a:r>
          <a:endParaRPr lang="en-US" sz="2800" kern="1200" dirty="0">
            <a:latin typeface="Calibri" pitchFamily="34" charset="0"/>
            <a:cs typeface="Calibri" pitchFamily="34" charset="0"/>
          </a:endParaRPr>
        </a:p>
      </dsp:txBody>
      <dsp:txXfrm>
        <a:off x="0" y="112860"/>
        <a:ext cx="8534400" cy="664679"/>
      </dsp:txXfrm>
    </dsp:sp>
    <dsp:sp modelId="{D97A5E15-974B-4E8A-94BC-1E6A8A79E0EF}">
      <dsp:nvSpPr>
        <dsp:cNvPr id="0" name=""/>
        <dsp:cNvSpPr/>
      </dsp:nvSpPr>
      <dsp:spPr>
        <a:xfrm>
          <a:off x="0" y="777540"/>
          <a:ext cx="8534400" cy="4062599"/>
        </a:xfrm>
        <a:prstGeom prst="rect">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b="1" kern="1200" dirty="0" smtClean="0">
              <a:latin typeface="Calibri" pitchFamily="34" charset="0"/>
              <a:cs typeface="Calibri" pitchFamily="34" charset="0"/>
            </a:rPr>
            <a:t>Integrity</a:t>
          </a:r>
          <a:r>
            <a:rPr lang="en-US" sz="2000" kern="1200" dirty="0" smtClean="0">
              <a:latin typeface="Calibri" pitchFamily="34" charset="0"/>
              <a:cs typeface="Calibri" pitchFamily="34" charset="0"/>
            </a:rPr>
            <a:t> – Integrity and reputation of the business partners must be unquestionable</a:t>
          </a:r>
          <a:br>
            <a:rPr lang="en-US" sz="2000" kern="1200" dirty="0" smtClean="0">
              <a:latin typeface="Calibri" pitchFamily="34" charset="0"/>
              <a:cs typeface="Calibri" pitchFamily="34" charset="0"/>
            </a:rPr>
          </a:br>
          <a:endParaRPr lang="en-US" sz="2000" kern="1200" dirty="0">
            <a:latin typeface="Calibri" pitchFamily="34" charset="0"/>
            <a:cs typeface="Calibri" pitchFamily="34" charset="0"/>
          </a:endParaRPr>
        </a:p>
        <a:p>
          <a:pPr marL="228600" lvl="1" indent="-228600" algn="l" defTabSz="889000">
            <a:lnSpc>
              <a:spcPct val="90000"/>
            </a:lnSpc>
            <a:spcBef>
              <a:spcPct val="0"/>
            </a:spcBef>
            <a:spcAft>
              <a:spcPct val="15000"/>
            </a:spcAft>
            <a:buChar char="••"/>
          </a:pPr>
          <a:r>
            <a:rPr lang="en-US" sz="2000" b="1" kern="1200" dirty="0" smtClean="0">
              <a:latin typeface="Calibri" pitchFamily="34" charset="0"/>
              <a:cs typeface="Calibri" pitchFamily="34" charset="0"/>
            </a:rPr>
            <a:t>Entrepreneurial Passion/Enthusiasm </a:t>
          </a:r>
          <a:r>
            <a:rPr lang="en-US" sz="2000" kern="1200" dirty="0" smtClean="0">
              <a:latin typeface="Calibri" pitchFamily="34" charset="0"/>
              <a:cs typeface="Calibri" pitchFamily="34" charset="0"/>
            </a:rPr>
            <a:t>– Existing Businesses with a passion to grow or New Businesses with an entrepreneurial person</a:t>
          </a:r>
          <a:br>
            <a:rPr lang="en-US" sz="2000" kern="1200" dirty="0" smtClean="0">
              <a:latin typeface="Calibri" pitchFamily="34" charset="0"/>
              <a:cs typeface="Calibri" pitchFamily="34" charset="0"/>
            </a:rPr>
          </a:br>
          <a:endParaRPr lang="en-US" sz="2000" kern="1200" dirty="0">
            <a:latin typeface="Calibri" pitchFamily="34" charset="0"/>
            <a:cs typeface="Calibri" pitchFamily="34" charset="0"/>
          </a:endParaRPr>
        </a:p>
        <a:p>
          <a:pPr marL="228600" lvl="1" indent="-228600" algn="l" defTabSz="889000">
            <a:lnSpc>
              <a:spcPct val="90000"/>
            </a:lnSpc>
            <a:spcBef>
              <a:spcPct val="0"/>
            </a:spcBef>
            <a:spcAft>
              <a:spcPct val="15000"/>
            </a:spcAft>
            <a:buChar char="••"/>
          </a:pPr>
          <a:r>
            <a:rPr lang="en-US" sz="2000" b="1" kern="1200" dirty="0" smtClean="0">
              <a:latin typeface="Calibri" pitchFamily="34" charset="0"/>
              <a:cs typeface="Calibri" pitchFamily="34" charset="0"/>
            </a:rPr>
            <a:t>Track Record </a:t>
          </a:r>
          <a:r>
            <a:rPr lang="en-US" sz="2000" kern="1200" dirty="0" smtClean="0">
              <a:latin typeface="Calibri" pitchFamily="34" charset="0"/>
              <a:cs typeface="Calibri" pitchFamily="34" charset="0"/>
            </a:rPr>
            <a:t>– Quality and experienced owner, sponsor and management team with proven track records in relevant industries</a:t>
          </a:r>
          <a:br>
            <a:rPr lang="en-US" sz="2000" kern="1200" dirty="0" smtClean="0">
              <a:latin typeface="Calibri" pitchFamily="34" charset="0"/>
              <a:cs typeface="Calibri" pitchFamily="34" charset="0"/>
            </a:rPr>
          </a:br>
          <a:endParaRPr lang="en-US" sz="2000" kern="1200" dirty="0">
            <a:latin typeface="Calibri" pitchFamily="34" charset="0"/>
            <a:cs typeface="Calibri" pitchFamily="34" charset="0"/>
          </a:endParaRPr>
        </a:p>
        <a:p>
          <a:pPr marL="228600" lvl="1" indent="-228600" algn="l" defTabSz="889000">
            <a:lnSpc>
              <a:spcPct val="90000"/>
            </a:lnSpc>
            <a:spcBef>
              <a:spcPct val="0"/>
            </a:spcBef>
            <a:spcAft>
              <a:spcPct val="15000"/>
            </a:spcAft>
            <a:buChar char="••"/>
          </a:pPr>
          <a:r>
            <a:rPr lang="en-US" sz="2000" b="1" kern="1200" dirty="0" smtClean="0">
              <a:latin typeface="Calibri" pitchFamily="34" charset="0"/>
              <a:cs typeface="Calibri" pitchFamily="34" charset="0"/>
            </a:rPr>
            <a:t>Financial Partnership </a:t>
          </a:r>
          <a:r>
            <a:rPr lang="en-US" sz="2000" kern="1200" dirty="0" smtClean="0">
              <a:latin typeface="Calibri" pitchFamily="34" charset="0"/>
              <a:cs typeface="Calibri" pitchFamily="34" charset="0"/>
            </a:rPr>
            <a:t>– Business Owner/Entrepreneur must have a significant financial stake</a:t>
          </a:r>
          <a:br>
            <a:rPr lang="en-US" sz="2000" kern="1200" dirty="0" smtClean="0">
              <a:latin typeface="Calibri" pitchFamily="34" charset="0"/>
              <a:cs typeface="Calibri" pitchFamily="34" charset="0"/>
            </a:rPr>
          </a:br>
          <a:endParaRPr lang="en-US" sz="2000" kern="1200" dirty="0">
            <a:latin typeface="Calibri" pitchFamily="34" charset="0"/>
            <a:cs typeface="Calibri" pitchFamily="34" charset="0"/>
          </a:endParaRPr>
        </a:p>
        <a:p>
          <a:pPr marL="228600" lvl="1" indent="-228600" algn="l" defTabSz="889000">
            <a:lnSpc>
              <a:spcPct val="90000"/>
            </a:lnSpc>
            <a:spcBef>
              <a:spcPct val="0"/>
            </a:spcBef>
            <a:spcAft>
              <a:spcPct val="15000"/>
            </a:spcAft>
            <a:buChar char="••"/>
          </a:pPr>
          <a:r>
            <a:rPr lang="en-US" sz="2000" b="1" kern="1200" dirty="0" smtClean="0">
              <a:latin typeface="Calibri" pitchFamily="34" charset="0"/>
              <a:cs typeface="Calibri" pitchFamily="34" charset="0"/>
            </a:rPr>
            <a:t>Congruent Goals </a:t>
          </a:r>
          <a:r>
            <a:rPr lang="en-US" sz="2000" kern="1200" dirty="0" smtClean="0">
              <a:latin typeface="Calibri" pitchFamily="34" charset="0"/>
              <a:cs typeface="Calibri" pitchFamily="34" charset="0"/>
            </a:rPr>
            <a:t>– No conflicting goals or interests</a:t>
          </a:r>
          <a:endParaRPr lang="en-US" sz="2000" kern="1200" dirty="0">
            <a:latin typeface="Calibri" pitchFamily="34" charset="0"/>
            <a:cs typeface="Calibri" pitchFamily="34" charset="0"/>
          </a:endParaRPr>
        </a:p>
      </dsp:txBody>
      <dsp:txXfrm>
        <a:off x="0" y="777540"/>
        <a:ext cx="8534400" cy="406259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017889-21DF-4BDC-B1F1-A80B37159304}">
      <dsp:nvSpPr>
        <dsp:cNvPr id="0" name=""/>
        <dsp:cNvSpPr/>
      </dsp:nvSpPr>
      <dsp:spPr>
        <a:xfrm>
          <a:off x="41" y="157390"/>
          <a:ext cx="3987998" cy="531699"/>
        </a:xfrm>
        <a:prstGeom prst="rect">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b="1" kern="1200" dirty="0" smtClean="0"/>
            <a:t>Cash &amp; Equity</a:t>
          </a:r>
          <a:endParaRPr lang="en-US" sz="2400" b="1" kern="1200" dirty="0">
            <a:latin typeface="Calibri" pitchFamily="34" charset="0"/>
            <a:cs typeface="Calibri" pitchFamily="34" charset="0"/>
          </a:endParaRPr>
        </a:p>
      </dsp:txBody>
      <dsp:txXfrm>
        <a:off x="41" y="157390"/>
        <a:ext cx="3987998" cy="531699"/>
      </dsp:txXfrm>
    </dsp:sp>
    <dsp:sp modelId="{4304DFEA-EF3F-4926-810E-FB9CF1F09428}">
      <dsp:nvSpPr>
        <dsp:cNvPr id="0" name=""/>
        <dsp:cNvSpPr/>
      </dsp:nvSpPr>
      <dsp:spPr>
        <a:xfrm>
          <a:off x="41" y="689089"/>
          <a:ext cx="3987998" cy="4106520"/>
        </a:xfrm>
        <a:prstGeom prst="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150000"/>
            </a:lnSpc>
            <a:spcBef>
              <a:spcPct val="0"/>
            </a:spcBef>
            <a:spcAft>
              <a:spcPct val="15000"/>
            </a:spcAft>
            <a:buChar char="••"/>
          </a:pPr>
          <a:r>
            <a:rPr lang="en-US" sz="1700" kern="1200" dirty="0" smtClean="0"/>
            <a:t>Cash in exchange for equity</a:t>
          </a:r>
          <a:endParaRPr lang="en-US" sz="1700" kern="1200" dirty="0">
            <a:latin typeface="Calibri" pitchFamily="34" charset="0"/>
            <a:cs typeface="Calibri" pitchFamily="34" charset="0"/>
          </a:endParaRPr>
        </a:p>
        <a:p>
          <a:pPr marL="171450" lvl="1" indent="-171450" algn="l" defTabSz="755650">
            <a:lnSpc>
              <a:spcPct val="150000"/>
            </a:lnSpc>
            <a:spcBef>
              <a:spcPct val="0"/>
            </a:spcBef>
            <a:spcAft>
              <a:spcPct val="15000"/>
            </a:spcAft>
            <a:buChar char="••"/>
          </a:pPr>
          <a:r>
            <a:rPr lang="en-US" sz="1700" kern="1200" dirty="0" smtClean="0"/>
            <a:t>Usually in the form of common shares</a:t>
          </a:r>
          <a:endParaRPr lang="en-US" sz="1700" kern="1200" dirty="0">
            <a:latin typeface="Calibri" pitchFamily="34" charset="0"/>
            <a:cs typeface="Calibri" pitchFamily="34" charset="0"/>
          </a:endParaRPr>
        </a:p>
        <a:p>
          <a:pPr marL="171450" lvl="1" indent="-171450" algn="l" defTabSz="755650">
            <a:lnSpc>
              <a:spcPct val="150000"/>
            </a:lnSpc>
            <a:spcBef>
              <a:spcPct val="0"/>
            </a:spcBef>
            <a:spcAft>
              <a:spcPct val="15000"/>
            </a:spcAft>
            <a:buChar char="••"/>
          </a:pPr>
          <a:r>
            <a:rPr lang="en-US" sz="1700" kern="1200" dirty="0" smtClean="0"/>
            <a:t>Amount requested indicates the value you believe your company is worth</a:t>
          </a:r>
          <a:endParaRPr lang="en-US" sz="1700" kern="1200" dirty="0">
            <a:latin typeface="Calibri" pitchFamily="34" charset="0"/>
            <a:cs typeface="Calibri" pitchFamily="34" charset="0"/>
          </a:endParaRPr>
        </a:p>
        <a:p>
          <a:pPr marL="171450" lvl="1" indent="-171450" algn="l" defTabSz="755650">
            <a:lnSpc>
              <a:spcPct val="150000"/>
            </a:lnSpc>
            <a:spcBef>
              <a:spcPct val="0"/>
            </a:spcBef>
            <a:spcAft>
              <a:spcPct val="15000"/>
            </a:spcAft>
            <a:buChar char="••"/>
          </a:pPr>
          <a:r>
            <a:rPr lang="en-US" sz="1700" kern="1200" dirty="0" smtClean="0"/>
            <a:t> e.g. Asking for $500,000 in exchange for a 10% stake gives your company a $5 Million valuation </a:t>
          </a:r>
          <a:endParaRPr lang="en-US" sz="1700" kern="1200" dirty="0">
            <a:latin typeface="Calibri" pitchFamily="34" charset="0"/>
            <a:cs typeface="Calibri" pitchFamily="34" charset="0"/>
          </a:endParaRPr>
        </a:p>
      </dsp:txBody>
      <dsp:txXfrm>
        <a:off x="41" y="689089"/>
        <a:ext cx="3987998" cy="4106520"/>
      </dsp:txXfrm>
    </dsp:sp>
    <dsp:sp modelId="{6437644A-A323-4CE0-838D-EC46D7327E86}">
      <dsp:nvSpPr>
        <dsp:cNvPr id="0" name=""/>
        <dsp:cNvSpPr/>
      </dsp:nvSpPr>
      <dsp:spPr>
        <a:xfrm>
          <a:off x="4546359" y="157390"/>
          <a:ext cx="3987998" cy="531699"/>
        </a:xfrm>
        <a:prstGeom prst="rect">
          <a:avLst/>
        </a:prstGeom>
        <a:solidFill>
          <a:schemeClr val="accent4">
            <a:hueOff val="-4464771"/>
            <a:satOff val="26899"/>
            <a:lumOff val="2156"/>
            <a:alphaOff val="0"/>
          </a:schemeClr>
        </a:solidFill>
        <a:ln w="25400" cap="flat" cmpd="sng" algn="ctr">
          <a:solidFill>
            <a:schemeClr val="accent4">
              <a:hueOff val="-4464771"/>
              <a:satOff val="26899"/>
              <a:lumOff val="215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b="1" kern="1200" dirty="0" smtClean="0"/>
            <a:t>Investment</a:t>
          </a:r>
          <a:endParaRPr lang="en-US" sz="2400" b="1" kern="1200" dirty="0">
            <a:latin typeface="Calibri" pitchFamily="34" charset="0"/>
            <a:cs typeface="Calibri" pitchFamily="34" charset="0"/>
          </a:endParaRPr>
        </a:p>
      </dsp:txBody>
      <dsp:txXfrm>
        <a:off x="4546359" y="157390"/>
        <a:ext cx="3987998" cy="531699"/>
      </dsp:txXfrm>
    </dsp:sp>
    <dsp:sp modelId="{DAB15513-1173-435A-9CE3-307D9BB6266E}">
      <dsp:nvSpPr>
        <dsp:cNvPr id="0" name=""/>
        <dsp:cNvSpPr/>
      </dsp:nvSpPr>
      <dsp:spPr>
        <a:xfrm>
          <a:off x="4546359" y="689089"/>
          <a:ext cx="3987998" cy="4106520"/>
        </a:xfrm>
        <a:prstGeom prst="rect">
          <a:avLst/>
        </a:prstGeom>
        <a:solidFill>
          <a:schemeClr val="accent4">
            <a:tint val="40000"/>
            <a:alpha val="90000"/>
            <a:hueOff val="-3945706"/>
            <a:satOff val="22157"/>
            <a:lumOff val="1408"/>
            <a:alphaOff val="0"/>
          </a:schemeClr>
        </a:solidFill>
        <a:ln w="25400" cap="flat" cmpd="sng" algn="ctr">
          <a:solidFill>
            <a:schemeClr val="accent4">
              <a:tint val="40000"/>
              <a:alpha val="90000"/>
              <a:hueOff val="-3945706"/>
              <a:satOff val="22157"/>
              <a:lumOff val="14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150000"/>
            </a:lnSpc>
            <a:spcBef>
              <a:spcPct val="0"/>
            </a:spcBef>
            <a:spcAft>
              <a:spcPct val="15000"/>
            </a:spcAft>
            <a:buChar char="••"/>
          </a:pPr>
          <a:r>
            <a:rPr lang="en-US" sz="1600" kern="1200" dirty="0" smtClean="0"/>
            <a:t>Investments are usually made in stages called rounds</a:t>
          </a:r>
          <a:endParaRPr lang="en-US" sz="1600" kern="1200" dirty="0">
            <a:latin typeface="Calibri" pitchFamily="34" charset="0"/>
            <a:cs typeface="Calibri" pitchFamily="34" charset="0"/>
          </a:endParaRPr>
        </a:p>
        <a:p>
          <a:pPr marL="171450" lvl="1" indent="-171450" algn="l" defTabSz="711200">
            <a:lnSpc>
              <a:spcPct val="150000"/>
            </a:lnSpc>
            <a:spcBef>
              <a:spcPct val="0"/>
            </a:spcBef>
            <a:spcAft>
              <a:spcPct val="15000"/>
            </a:spcAft>
            <a:buChar char="••"/>
          </a:pPr>
          <a:r>
            <a:rPr lang="en-US" sz="1600" kern="1200" dirty="0" smtClean="0"/>
            <a:t>One VC may commit to make a number of staged investments</a:t>
          </a:r>
          <a:endParaRPr lang="en-US" sz="1600" kern="1200" dirty="0"/>
        </a:p>
        <a:p>
          <a:pPr marL="171450" lvl="1" indent="-171450" algn="l" defTabSz="711200">
            <a:lnSpc>
              <a:spcPct val="150000"/>
            </a:lnSpc>
            <a:spcBef>
              <a:spcPct val="0"/>
            </a:spcBef>
            <a:spcAft>
              <a:spcPct val="15000"/>
            </a:spcAft>
            <a:buChar char="••"/>
          </a:pPr>
          <a:r>
            <a:rPr lang="en-US" sz="1600" kern="1200" dirty="0" smtClean="0"/>
            <a:t>VCs often co-invest with other VCs, angels and even financiers</a:t>
          </a:r>
          <a:endParaRPr lang="en-US" sz="1600" kern="1200" dirty="0"/>
        </a:p>
        <a:p>
          <a:pPr marL="171450" lvl="1" indent="-171450" algn="l" defTabSz="711200">
            <a:lnSpc>
              <a:spcPct val="150000"/>
            </a:lnSpc>
            <a:spcBef>
              <a:spcPct val="0"/>
            </a:spcBef>
            <a:spcAft>
              <a:spcPct val="15000"/>
            </a:spcAft>
            <a:buChar char="••"/>
          </a:pPr>
          <a:r>
            <a:rPr lang="en-US" sz="1600" kern="1200" dirty="0" smtClean="0"/>
            <a:t>Investments are usually centered around milestones and/or benchmarks</a:t>
          </a:r>
          <a:endParaRPr lang="en-US" sz="1600" kern="1200" dirty="0"/>
        </a:p>
        <a:p>
          <a:pPr marL="171450" lvl="1" indent="-171450" algn="l" defTabSz="711200">
            <a:lnSpc>
              <a:spcPct val="150000"/>
            </a:lnSpc>
            <a:spcBef>
              <a:spcPct val="0"/>
            </a:spcBef>
            <a:spcAft>
              <a:spcPct val="15000"/>
            </a:spcAft>
            <a:buChar char="••"/>
          </a:pPr>
          <a:r>
            <a:rPr lang="en-US" sz="1600" kern="1200" dirty="0" smtClean="0"/>
            <a:t>Investments are typically realized only upon exits</a:t>
          </a:r>
          <a:endParaRPr lang="en-US" sz="1600" kern="1200" dirty="0"/>
        </a:p>
      </dsp:txBody>
      <dsp:txXfrm>
        <a:off x="4546359" y="689089"/>
        <a:ext cx="3987998" cy="410652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017889-21DF-4BDC-B1F1-A80B37159304}">
      <dsp:nvSpPr>
        <dsp:cNvPr id="0" name=""/>
        <dsp:cNvSpPr/>
      </dsp:nvSpPr>
      <dsp:spPr>
        <a:xfrm>
          <a:off x="41" y="17105"/>
          <a:ext cx="3987998" cy="888549"/>
        </a:xfrm>
        <a:prstGeom prst="rect">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b="1" kern="1200" dirty="0" smtClean="0">
              <a:latin typeface="Calibri" pitchFamily="34" charset="0"/>
              <a:cs typeface="Calibri" pitchFamily="34" charset="0"/>
            </a:rPr>
            <a:t>USA: (SBIC) Small Business Investment Company</a:t>
          </a:r>
          <a:endParaRPr lang="en-US" sz="2400" b="1" kern="1200" dirty="0">
            <a:latin typeface="Calibri" pitchFamily="34" charset="0"/>
            <a:cs typeface="Calibri" pitchFamily="34" charset="0"/>
          </a:endParaRPr>
        </a:p>
      </dsp:txBody>
      <dsp:txXfrm>
        <a:off x="41" y="17105"/>
        <a:ext cx="3987998" cy="888549"/>
      </dsp:txXfrm>
    </dsp:sp>
    <dsp:sp modelId="{4304DFEA-EF3F-4926-810E-FB9CF1F09428}">
      <dsp:nvSpPr>
        <dsp:cNvPr id="0" name=""/>
        <dsp:cNvSpPr/>
      </dsp:nvSpPr>
      <dsp:spPr>
        <a:xfrm>
          <a:off x="41" y="905655"/>
          <a:ext cx="3987998" cy="3344439"/>
        </a:xfrm>
        <a:prstGeom prst="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smtClean="0">
              <a:latin typeface="Calibri" pitchFamily="34" charset="0"/>
              <a:cs typeface="Calibri" pitchFamily="34" charset="0"/>
            </a:rPr>
            <a:t>Government is Financial Backer of VC Funds But Not a Manager</a:t>
          </a:r>
          <a:br>
            <a:rPr lang="en-US" sz="1800" kern="1200" dirty="0" smtClean="0">
              <a:latin typeface="Calibri" pitchFamily="34" charset="0"/>
              <a:cs typeface="Calibri" pitchFamily="34" charset="0"/>
            </a:rPr>
          </a:br>
          <a:endParaRPr lang="en-US" sz="1800" kern="1200" dirty="0">
            <a:latin typeface="Calibri" pitchFamily="34" charset="0"/>
            <a:cs typeface="Calibri" pitchFamily="34" charset="0"/>
          </a:endParaRPr>
        </a:p>
        <a:p>
          <a:pPr marL="171450" lvl="1" indent="-171450" algn="l" defTabSz="800100">
            <a:lnSpc>
              <a:spcPct val="90000"/>
            </a:lnSpc>
            <a:spcBef>
              <a:spcPct val="0"/>
            </a:spcBef>
            <a:spcAft>
              <a:spcPct val="15000"/>
            </a:spcAft>
            <a:buChar char="••"/>
          </a:pPr>
          <a:r>
            <a:rPr lang="en-US" sz="1800" kern="1200" smtClean="0">
              <a:latin typeface="Calibri" pitchFamily="34" charset="0"/>
              <a:cs typeface="Calibri" pitchFamily="34" charset="0"/>
            </a:rPr>
            <a:t>SBIC Model Since 1959 has been Model for Rest of the World</a:t>
          </a:r>
          <a:br>
            <a:rPr lang="en-US" sz="1800" kern="1200" smtClean="0">
              <a:latin typeface="Calibri" pitchFamily="34" charset="0"/>
              <a:cs typeface="Calibri" pitchFamily="34" charset="0"/>
            </a:rPr>
          </a:br>
          <a:endParaRPr lang="en-US" sz="1800" kern="1200" dirty="0">
            <a:latin typeface="Calibri" pitchFamily="34" charset="0"/>
            <a:cs typeface="Calibri" pitchFamily="34" charset="0"/>
          </a:endParaRPr>
        </a:p>
        <a:p>
          <a:pPr marL="171450" lvl="1" indent="-171450" algn="l" defTabSz="800100">
            <a:lnSpc>
              <a:spcPct val="90000"/>
            </a:lnSpc>
            <a:spcBef>
              <a:spcPct val="0"/>
            </a:spcBef>
            <a:spcAft>
              <a:spcPct val="15000"/>
            </a:spcAft>
            <a:buChar char="••"/>
          </a:pPr>
          <a:r>
            <a:rPr lang="en-US" sz="1800" kern="1200" dirty="0" smtClean="0">
              <a:latin typeface="Calibri" pitchFamily="34" charset="0"/>
              <a:cs typeface="Calibri" pitchFamily="34" charset="0"/>
            </a:rPr>
            <a:t>Private Fund Manager Raises Capital Commitments Independently but is Supported by the Gov’t Through Equity Contributions</a:t>
          </a:r>
          <a:endParaRPr lang="en-US" sz="1800" kern="1200" dirty="0">
            <a:latin typeface="Calibri" pitchFamily="34" charset="0"/>
            <a:cs typeface="Calibri" pitchFamily="34" charset="0"/>
          </a:endParaRPr>
        </a:p>
      </dsp:txBody>
      <dsp:txXfrm>
        <a:off x="41" y="905655"/>
        <a:ext cx="3987998" cy="3344439"/>
      </dsp:txXfrm>
    </dsp:sp>
    <dsp:sp modelId="{6437644A-A323-4CE0-838D-EC46D7327E86}">
      <dsp:nvSpPr>
        <dsp:cNvPr id="0" name=""/>
        <dsp:cNvSpPr/>
      </dsp:nvSpPr>
      <dsp:spPr>
        <a:xfrm>
          <a:off x="4546359" y="17105"/>
          <a:ext cx="3987998" cy="888549"/>
        </a:xfrm>
        <a:prstGeom prst="rect">
          <a:avLst/>
        </a:prstGeom>
        <a:solidFill>
          <a:schemeClr val="accent4">
            <a:hueOff val="-4464771"/>
            <a:satOff val="26899"/>
            <a:lumOff val="2156"/>
            <a:alphaOff val="0"/>
          </a:schemeClr>
        </a:solidFill>
        <a:ln w="25400" cap="flat" cmpd="sng" algn="ctr">
          <a:solidFill>
            <a:schemeClr val="accent4">
              <a:hueOff val="-4464771"/>
              <a:satOff val="26899"/>
              <a:lumOff val="215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b="1" kern="1200" smtClean="0">
              <a:latin typeface="Calibri" pitchFamily="34" charset="0"/>
              <a:cs typeface="Calibri" pitchFamily="34" charset="0"/>
            </a:rPr>
            <a:t>Israel: Yozma Venture Capital Funds</a:t>
          </a:r>
          <a:endParaRPr lang="en-US" sz="2400" b="1" kern="1200" dirty="0">
            <a:latin typeface="Calibri" pitchFamily="34" charset="0"/>
            <a:cs typeface="Calibri" pitchFamily="34" charset="0"/>
          </a:endParaRPr>
        </a:p>
      </dsp:txBody>
      <dsp:txXfrm>
        <a:off x="4546359" y="17105"/>
        <a:ext cx="3987998" cy="888549"/>
      </dsp:txXfrm>
    </dsp:sp>
    <dsp:sp modelId="{DAB15513-1173-435A-9CE3-307D9BB6266E}">
      <dsp:nvSpPr>
        <dsp:cNvPr id="0" name=""/>
        <dsp:cNvSpPr/>
      </dsp:nvSpPr>
      <dsp:spPr>
        <a:xfrm>
          <a:off x="4546359" y="905655"/>
          <a:ext cx="3987998" cy="3344439"/>
        </a:xfrm>
        <a:prstGeom prst="rect">
          <a:avLst/>
        </a:prstGeom>
        <a:solidFill>
          <a:schemeClr val="accent4">
            <a:tint val="40000"/>
            <a:alpha val="90000"/>
            <a:hueOff val="-3945706"/>
            <a:satOff val="22157"/>
            <a:lumOff val="1408"/>
            <a:alphaOff val="0"/>
          </a:schemeClr>
        </a:solidFill>
        <a:ln w="25400" cap="flat" cmpd="sng" algn="ctr">
          <a:solidFill>
            <a:schemeClr val="accent4">
              <a:tint val="40000"/>
              <a:alpha val="90000"/>
              <a:hueOff val="-3945706"/>
              <a:satOff val="22157"/>
              <a:lumOff val="14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smtClean="0">
              <a:latin typeface="Calibri" pitchFamily="34" charset="0"/>
              <a:cs typeface="Calibri" pitchFamily="34" charset="0"/>
            </a:rPr>
            <a:t>Highly Successful “Drop-Down Funds” have Managed Over US$220M with Direct Investments in over 40 Portfolio Companies</a:t>
          </a:r>
          <a:endParaRPr lang="en-US" sz="1800" kern="1200" dirty="0">
            <a:latin typeface="Calibri" pitchFamily="34" charset="0"/>
            <a:cs typeface="Calibri" pitchFamily="34" charset="0"/>
          </a:endParaRPr>
        </a:p>
        <a:p>
          <a:pPr marL="171450" lvl="1" indent="-171450" algn="l" defTabSz="800100">
            <a:lnSpc>
              <a:spcPct val="90000"/>
            </a:lnSpc>
            <a:spcBef>
              <a:spcPct val="0"/>
            </a:spcBef>
            <a:spcAft>
              <a:spcPct val="15000"/>
            </a:spcAft>
            <a:buChar char="••"/>
          </a:pPr>
          <a:r>
            <a:rPr lang="en-US" sz="1800" kern="1200" dirty="0" smtClean="0">
              <a:latin typeface="Calibri" pitchFamily="34" charset="0"/>
              <a:cs typeface="Calibri" pitchFamily="34" charset="0"/>
            </a:rPr>
            <a:t>Government Initiative in 1993 Offering Attractive Tax Incentives to Foreign VC Investment Firms Plus Matching VC Funds by the </a:t>
          </a:r>
          <a:r>
            <a:rPr lang="en-US" sz="1800" kern="1200" dirty="0" err="1" smtClean="0">
              <a:latin typeface="Calibri" pitchFamily="34" charset="0"/>
              <a:cs typeface="Calibri" pitchFamily="34" charset="0"/>
            </a:rPr>
            <a:t>Govt</a:t>
          </a:r>
          <a:endParaRPr lang="en-US" sz="1800" kern="1200" dirty="0">
            <a:latin typeface="Calibri" pitchFamily="34" charset="0"/>
            <a:cs typeface="Calibri" pitchFamily="34" charset="0"/>
          </a:endParaRPr>
        </a:p>
        <a:p>
          <a:pPr marL="171450" lvl="1" indent="-171450" algn="l" defTabSz="800100">
            <a:lnSpc>
              <a:spcPct val="90000"/>
            </a:lnSpc>
            <a:spcBef>
              <a:spcPct val="0"/>
            </a:spcBef>
            <a:spcAft>
              <a:spcPct val="15000"/>
            </a:spcAft>
            <a:buChar char="••"/>
          </a:pPr>
          <a:r>
            <a:rPr lang="en-US" sz="1800" kern="1200" dirty="0" smtClean="0">
              <a:latin typeface="Calibri" pitchFamily="34" charset="0"/>
              <a:cs typeface="Calibri" pitchFamily="34" charset="0"/>
            </a:rPr>
            <a:t>Has Been Able to Attract International Venture Capital Funds to Co-invest in Israel</a:t>
          </a:r>
          <a:endParaRPr lang="en-US" sz="1800" kern="1200" dirty="0">
            <a:latin typeface="Calibri" pitchFamily="34" charset="0"/>
            <a:cs typeface="Calibri" pitchFamily="34" charset="0"/>
          </a:endParaRPr>
        </a:p>
        <a:p>
          <a:pPr marL="171450" lvl="1" indent="-171450" algn="l" defTabSz="800100">
            <a:lnSpc>
              <a:spcPct val="90000"/>
            </a:lnSpc>
            <a:spcBef>
              <a:spcPct val="0"/>
            </a:spcBef>
            <a:spcAft>
              <a:spcPct val="15000"/>
            </a:spcAft>
            <a:buChar char="••"/>
          </a:pPr>
          <a:endParaRPr lang="en-US" sz="1800" kern="1200" dirty="0">
            <a:latin typeface="Calibri" pitchFamily="34" charset="0"/>
            <a:cs typeface="Calibri" pitchFamily="34" charset="0"/>
          </a:endParaRPr>
        </a:p>
      </dsp:txBody>
      <dsp:txXfrm>
        <a:off x="4546359" y="905655"/>
        <a:ext cx="3987998" cy="334443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017889-21DF-4BDC-B1F1-A80B37159304}">
      <dsp:nvSpPr>
        <dsp:cNvPr id="0" name=""/>
        <dsp:cNvSpPr/>
      </dsp:nvSpPr>
      <dsp:spPr>
        <a:xfrm>
          <a:off x="41" y="24030"/>
          <a:ext cx="3987998" cy="874699"/>
        </a:xfrm>
        <a:prstGeom prst="rect">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b="1" kern="1200" dirty="0" smtClean="0">
              <a:latin typeface="Calibri" pitchFamily="34" charset="0"/>
              <a:cs typeface="Calibri" pitchFamily="34" charset="0"/>
            </a:rPr>
            <a:t>VENTURE CAPITAL RESULTS IN ISRAEL SINCE 1993</a:t>
          </a:r>
          <a:endParaRPr lang="en-US" sz="2400" b="1" kern="1200" dirty="0">
            <a:latin typeface="Calibri" pitchFamily="34" charset="0"/>
            <a:cs typeface="Calibri" pitchFamily="34" charset="0"/>
          </a:endParaRPr>
        </a:p>
      </dsp:txBody>
      <dsp:txXfrm>
        <a:off x="41" y="24030"/>
        <a:ext cx="3987998" cy="874699"/>
      </dsp:txXfrm>
    </dsp:sp>
    <dsp:sp modelId="{4304DFEA-EF3F-4926-810E-FB9CF1F09428}">
      <dsp:nvSpPr>
        <dsp:cNvPr id="0" name=""/>
        <dsp:cNvSpPr/>
      </dsp:nvSpPr>
      <dsp:spPr>
        <a:xfrm>
          <a:off x="41" y="898730"/>
          <a:ext cx="3987998" cy="3344439"/>
        </a:xfrm>
        <a:prstGeom prst="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smtClean="0">
              <a:latin typeface="Calibri" pitchFamily="34" charset="0"/>
              <a:cs typeface="Calibri" pitchFamily="34" charset="0"/>
            </a:rPr>
            <a:t>Over 70 VC Funds and 220 International Funds that Invests a Total of Over $6.7B in Israel</a:t>
          </a:r>
          <a:endParaRPr lang="en-US" sz="1900" kern="1200" dirty="0">
            <a:latin typeface="Calibri" pitchFamily="34" charset="0"/>
            <a:cs typeface="Calibri" pitchFamily="34" charset="0"/>
          </a:endParaRPr>
        </a:p>
        <a:p>
          <a:pPr marL="171450" lvl="1" indent="-171450" algn="l" defTabSz="844550">
            <a:lnSpc>
              <a:spcPct val="90000"/>
            </a:lnSpc>
            <a:spcBef>
              <a:spcPct val="0"/>
            </a:spcBef>
            <a:spcAft>
              <a:spcPct val="15000"/>
            </a:spcAft>
            <a:buChar char="••"/>
          </a:pPr>
          <a:r>
            <a:rPr lang="en-US" sz="1900" kern="1200" dirty="0" smtClean="0">
              <a:latin typeface="Calibri" pitchFamily="34" charset="0"/>
              <a:cs typeface="Calibri" pitchFamily="34" charset="0"/>
            </a:rPr>
            <a:t>14 International VC Funds in Israel</a:t>
          </a:r>
          <a:endParaRPr lang="en-US" sz="1900" kern="1200" dirty="0">
            <a:latin typeface="Calibri" pitchFamily="34" charset="0"/>
            <a:cs typeface="Calibri" pitchFamily="34" charset="0"/>
          </a:endParaRPr>
        </a:p>
        <a:p>
          <a:pPr marL="171450" lvl="1" indent="-171450" algn="l" defTabSz="844550">
            <a:lnSpc>
              <a:spcPct val="90000"/>
            </a:lnSpc>
            <a:spcBef>
              <a:spcPct val="0"/>
            </a:spcBef>
            <a:spcAft>
              <a:spcPct val="15000"/>
            </a:spcAft>
            <a:buChar char="••"/>
          </a:pPr>
          <a:r>
            <a:rPr lang="en-US" sz="1900" kern="1200" dirty="0" smtClean="0">
              <a:latin typeface="Calibri" pitchFamily="34" charset="0"/>
              <a:cs typeface="Calibri" pitchFamily="34" charset="0"/>
            </a:rPr>
            <a:t>Over 800 Companies Launched</a:t>
          </a:r>
          <a:endParaRPr lang="en-US" sz="1900" kern="1200" dirty="0">
            <a:latin typeface="Calibri" pitchFamily="34" charset="0"/>
            <a:cs typeface="Calibri" pitchFamily="34" charset="0"/>
          </a:endParaRPr>
        </a:p>
        <a:p>
          <a:pPr marL="171450" lvl="1" indent="-171450" algn="l" defTabSz="844550">
            <a:lnSpc>
              <a:spcPct val="90000"/>
            </a:lnSpc>
            <a:spcBef>
              <a:spcPct val="0"/>
            </a:spcBef>
            <a:spcAft>
              <a:spcPct val="15000"/>
            </a:spcAft>
            <a:buChar char="••"/>
          </a:pPr>
          <a:r>
            <a:rPr lang="en-US" sz="1900" kern="1200" dirty="0" smtClean="0">
              <a:latin typeface="Calibri" pitchFamily="34" charset="0"/>
              <a:cs typeface="Calibri" pitchFamily="34" charset="0"/>
            </a:rPr>
            <a:t>Second Only to the USA in Private Equity Capital as a Share to GDP</a:t>
          </a:r>
          <a:endParaRPr lang="en-US" sz="1900" kern="1200" dirty="0">
            <a:latin typeface="Calibri" pitchFamily="34" charset="0"/>
            <a:cs typeface="Calibri" pitchFamily="34" charset="0"/>
          </a:endParaRPr>
        </a:p>
        <a:p>
          <a:pPr marL="171450" lvl="1" indent="-171450" algn="l" defTabSz="844550">
            <a:lnSpc>
              <a:spcPct val="90000"/>
            </a:lnSpc>
            <a:spcBef>
              <a:spcPct val="0"/>
            </a:spcBef>
            <a:spcAft>
              <a:spcPct val="15000"/>
            </a:spcAft>
            <a:buChar char="••"/>
          </a:pPr>
          <a:r>
            <a:rPr lang="en-US" sz="1900" kern="1200" dirty="0" smtClean="0">
              <a:latin typeface="Calibri" pitchFamily="34" charset="0"/>
              <a:cs typeface="Calibri" pitchFamily="34" charset="0"/>
            </a:rPr>
            <a:t>Over 85 Successful Exits Via Mergers &amp; </a:t>
          </a:r>
          <a:r>
            <a:rPr lang="en-US" sz="1900" kern="1200" dirty="0" err="1" smtClean="0">
              <a:latin typeface="Calibri" pitchFamily="34" charset="0"/>
              <a:cs typeface="Calibri" pitchFamily="34" charset="0"/>
            </a:rPr>
            <a:t>Acquistions</a:t>
          </a:r>
          <a:r>
            <a:rPr lang="en-US" sz="1900" kern="1200" dirty="0" smtClean="0">
              <a:latin typeface="Calibri" pitchFamily="34" charset="0"/>
              <a:cs typeface="Calibri" pitchFamily="34" charset="0"/>
            </a:rPr>
            <a:t> Totaling $5.2B</a:t>
          </a:r>
          <a:endParaRPr lang="en-US" sz="1900" kern="1200" dirty="0">
            <a:latin typeface="Calibri" pitchFamily="34" charset="0"/>
            <a:cs typeface="Calibri" pitchFamily="34" charset="0"/>
          </a:endParaRPr>
        </a:p>
      </dsp:txBody>
      <dsp:txXfrm>
        <a:off x="41" y="898730"/>
        <a:ext cx="3987998" cy="3344439"/>
      </dsp:txXfrm>
    </dsp:sp>
    <dsp:sp modelId="{6437644A-A323-4CE0-838D-EC46D7327E86}">
      <dsp:nvSpPr>
        <dsp:cNvPr id="0" name=""/>
        <dsp:cNvSpPr/>
      </dsp:nvSpPr>
      <dsp:spPr>
        <a:xfrm>
          <a:off x="4546359" y="24030"/>
          <a:ext cx="3987998" cy="874699"/>
        </a:xfrm>
        <a:prstGeom prst="rect">
          <a:avLst/>
        </a:prstGeom>
        <a:solidFill>
          <a:schemeClr val="accent4">
            <a:hueOff val="-4464771"/>
            <a:satOff val="26899"/>
            <a:lumOff val="2156"/>
            <a:alphaOff val="0"/>
          </a:schemeClr>
        </a:solidFill>
        <a:ln w="25400" cap="flat" cmpd="sng" algn="ctr">
          <a:solidFill>
            <a:schemeClr val="accent4">
              <a:hueOff val="-4464771"/>
              <a:satOff val="26899"/>
              <a:lumOff val="215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b="1" kern="1200" dirty="0" smtClean="0">
              <a:latin typeface="Calibri" pitchFamily="34" charset="0"/>
              <a:cs typeface="Calibri" pitchFamily="34" charset="0"/>
            </a:rPr>
            <a:t>YOZMA Keys to Success</a:t>
          </a:r>
          <a:endParaRPr lang="en-US" sz="2400" b="1" kern="1200" dirty="0">
            <a:latin typeface="Calibri" pitchFamily="34" charset="0"/>
            <a:cs typeface="Calibri" pitchFamily="34" charset="0"/>
          </a:endParaRPr>
        </a:p>
      </dsp:txBody>
      <dsp:txXfrm>
        <a:off x="4546359" y="24030"/>
        <a:ext cx="3987998" cy="874699"/>
      </dsp:txXfrm>
    </dsp:sp>
    <dsp:sp modelId="{DAB15513-1173-435A-9CE3-307D9BB6266E}">
      <dsp:nvSpPr>
        <dsp:cNvPr id="0" name=""/>
        <dsp:cNvSpPr/>
      </dsp:nvSpPr>
      <dsp:spPr>
        <a:xfrm>
          <a:off x="4546359" y="898730"/>
          <a:ext cx="3987998" cy="3344439"/>
        </a:xfrm>
        <a:prstGeom prst="rect">
          <a:avLst/>
        </a:prstGeom>
        <a:solidFill>
          <a:schemeClr val="accent4">
            <a:tint val="40000"/>
            <a:alpha val="90000"/>
            <a:hueOff val="-3945706"/>
            <a:satOff val="22157"/>
            <a:lumOff val="1408"/>
            <a:alphaOff val="0"/>
          </a:schemeClr>
        </a:solidFill>
        <a:ln w="25400" cap="flat" cmpd="sng" algn="ctr">
          <a:solidFill>
            <a:schemeClr val="accent4">
              <a:tint val="40000"/>
              <a:alpha val="90000"/>
              <a:hueOff val="-3945706"/>
              <a:satOff val="22157"/>
              <a:lumOff val="14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smtClean="0">
              <a:latin typeface="Calibri" pitchFamily="34" charset="0"/>
              <a:cs typeface="Calibri" pitchFamily="34" charset="0"/>
            </a:rPr>
            <a:t>Developed Formal &amp; Informal Links to Israel’s Leading Technological Institutions</a:t>
          </a:r>
          <a:endParaRPr lang="en-US" sz="1900" kern="1200" dirty="0">
            <a:latin typeface="Calibri" pitchFamily="34" charset="0"/>
            <a:cs typeface="Calibri" pitchFamily="34" charset="0"/>
          </a:endParaRPr>
        </a:p>
        <a:p>
          <a:pPr marL="171450" lvl="1" indent="-171450" algn="l" defTabSz="844550">
            <a:lnSpc>
              <a:spcPct val="90000"/>
            </a:lnSpc>
            <a:spcBef>
              <a:spcPct val="0"/>
            </a:spcBef>
            <a:spcAft>
              <a:spcPct val="15000"/>
            </a:spcAft>
            <a:buChar char="••"/>
          </a:pPr>
          <a:r>
            <a:rPr lang="en-US" sz="1900" kern="1200" dirty="0" smtClean="0">
              <a:latin typeface="Calibri" pitchFamily="34" charset="0"/>
              <a:cs typeface="Calibri" pitchFamily="34" charset="0"/>
            </a:rPr>
            <a:t>Working Relationship with Top-Tier International VC Funds</a:t>
          </a:r>
          <a:endParaRPr lang="en-US" sz="1900" kern="1200" dirty="0">
            <a:latin typeface="Calibri" pitchFamily="34" charset="0"/>
            <a:cs typeface="Calibri" pitchFamily="34" charset="0"/>
          </a:endParaRPr>
        </a:p>
        <a:p>
          <a:pPr marL="171450" lvl="1" indent="-171450" algn="l" defTabSz="844550">
            <a:lnSpc>
              <a:spcPct val="90000"/>
            </a:lnSpc>
            <a:spcBef>
              <a:spcPct val="0"/>
            </a:spcBef>
            <a:spcAft>
              <a:spcPct val="15000"/>
            </a:spcAft>
            <a:buChar char="••"/>
          </a:pPr>
          <a:r>
            <a:rPr lang="en-US" sz="1900" kern="1200" dirty="0" smtClean="0">
              <a:latin typeface="Calibri" pitchFamily="34" charset="0"/>
              <a:cs typeface="Calibri" pitchFamily="34" charset="0"/>
            </a:rPr>
            <a:t>Network of Technology Incubators</a:t>
          </a:r>
          <a:endParaRPr lang="en-US" sz="1900" kern="1200" dirty="0">
            <a:latin typeface="Calibri" pitchFamily="34" charset="0"/>
            <a:cs typeface="Calibri" pitchFamily="34" charset="0"/>
          </a:endParaRPr>
        </a:p>
        <a:p>
          <a:pPr marL="171450" lvl="1" indent="-171450" algn="l" defTabSz="844550">
            <a:lnSpc>
              <a:spcPct val="90000"/>
            </a:lnSpc>
            <a:spcBef>
              <a:spcPct val="0"/>
            </a:spcBef>
            <a:spcAft>
              <a:spcPct val="15000"/>
            </a:spcAft>
            <a:buChar char="••"/>
          </a:pPr>
          <a:r>
            <a:rPr lang="en-US" sz="1900" kern="1200" dirty="0" smtClean="0">
              <a:latin typeface="Calibri" pitchFamily="34" charset="0"/>
              <a:cs typeface="Calibri" pitchFamily="34" charset="0"/>
            </a:rPr>
            <a:t>Leadership in Scientific Community</a:t>
          </a:r>
          <a:endParaRPr lang="en-US" sz="1900" kern="1200" dirty="0">
            <a:latin typeface="Calibri" pitchFamily="34" charset="0"/>
            <a:cs typeface="Calibri" pitchFamily="34" charset="0"/>
          </a:endParaRPr>
        </a:p>
        <a:p>
          <a:pPr marL="171450" lvl="1" indent="-171450" algn="l" defTabSz="844550">
            <a:lnSpc>
              <a:spcPct val="90000"/>
            </a:lnSpc>
            <a:spcBef>
              <a:spcPct val="0"/>
            </a:spcBef>
            <a:spcAft>
              <a:spcPct val="15000"/>
            </a:spcAft>
            <a:buChar char="••"/>
          </a:pPr>
          <a:r>
            <a:rPr lang="en-US" sz="1900" kern="1200" dirty="0" smtClean="0">
              <a:latin typeface="Calibri" pitchFamily="34" charset="0"/>
              <a:cs typeface="Calibri" pitchFamily="34" charset="0"/>
            </a:rPr>
            <a:t>Strong Network of Angel Investors, Industry Insiders, Lawyers, Accountants, </a:t>
          </a:r>
          <a:r>
            <a:rPr lang="en-US" sz="1900" kern="1200" dirty="0" err="1" smtClean="0">
              <a:latin typeface="Calibri" pitchFamily="34" charset="0"/>
              <a:cs typeface="Calibri" pitchFamily="34" charset="0"/>
            </a:rPr>
            <a:t>Govt</a:t>
          </a:r>
          <a:r>
            <a:rPr lang="en-US" sz="1900" kern="1200" dirty="0" smtClean="0">
              <a:latin typeface="Calibri" pitchFamily="34" charset="0"/>
              <a:cs typeface="Calibri" pitchFamily="34" charset="0"/>
            </a:rPr>
            <a:t> Agencies and Academics</a:t>
          </a:r>
          <a:endParaRPr lang="en-US" sz="1900" kern="1200" dirty="0">
            <a:latin typeface="Calibri" pitchFamily="34" charset="0"/>
            <a:cs typeface="Calibri" pitchFamily="34" charset="0"/>
          </a:endParaRPr>
        </a:p>
      </dsp:txBody>
      <dsp:txXfrm>
        <a:off x="4546359" y="898730"/>
        <a:ext cx="3987998" cy="3344439"/>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ycle4#1">
  <dgm:title val=""/>
  <dgm:desc val=""/>
  <dgm:catLst>
    <dgm:cat type="relationship" pri="26000"/>
    <dgm:cat type="cycle" pri="13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0DE7436-CB41-4CE6-8BD6-CABB175B9AE0}" type="datetimeFigureOut">
              <a:rPr lang="en-US" smtClean="0"/>
              <a:t>11/4/14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E19714C-EA4F-403E-9297-56DF33968CB9}" type="slidenum">
              <a:rPr lang="en-US" smtClean="0"/>
              <a:t>‹#›</a:t>
            </a:fld>
            <a:endParaRPr lang="en-US"/>
          </a:p>
        </p:txBody>
      </p:sp>
    </p:spTree>
    <p:extLst>
      <p:ext uri="{BB962C8B-B14F-4D97-AF65-F5344CB8AC3E}">
        <p14:creationId xmlns:p14="http://schemas.microsoft.com/office/powerpoint/2010/main" val="36619723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BF2D87-17D4-4A17-8011-16FC1E9CAB17}" type="datetimeFigureOut">
              <a:rPr lang="en-US" smtClean="0"/>
              <a:pPr/>
              <a:t>11/4/14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E90334-1FC3-49A5-88E2-81676843017B}" type="slidenum">
              <a:rPr lang="en-US" smtClean="0"/>
              <a:pPr/>
              <a:t>‹#›</a:t>
            </a:fld>
            <a:endParaRPr lang="en-US"/>
          </a:p>
        </p:txBody>
      </p:sp>
    </p:spTree>
    <p:extLst>
      <p:ext uri="{BB962C8B-B14F-4D97-AF65-F5344CB8AC3E}">
        <p14:creationId xmlns:p14="http://schemas.microsoft.com/office/powerpoint/2010/main" val="42305919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04800" y="4191000"/>
            <a:ext cx="6400800" cy="4267200"/>
          </a:xfrm>
        </p:spPr>
        <p:txBody>
          <a:bodyPr/>
          <a:lstStyle/>
          <a:p>
            <a:r>
              <a:rPr lang="en-US" sz="1400" dirty="0" smtClean="0"/>
              <a:t>Good Morning…</a:t>
            </a:r>
          </a:p>
          <a:p>
            <a:endParaRPr lang="en-US" sz="1400" dirty="0" smtClean="0"/>
          </a:p>
          <a:p>
            <a:r>
              <a:rPr lang="en-US" sz="1500" dirty="0" smtClean="0"/>
              <a:t>Twenty years ago the Government of Trinidad and Tobago enacted the Venture Capital Act of 1994. Two years later the Venture Capital Incentive Program was established. I was the first Administrator</a:t>
            </a:r>
            <a:r>
              <a:rPr lang="en-US" sz="1500" baseline="0" dirty="0" smtClean="0"/>
              <a:t> of that program. The goal of the VCIP was to stimulate the SME sector through equity investments by venture capital companies formed under the Act. The way it worked was that the government provided a tax credit incentive equal to the marginal tax rate (which was then 30%) to investors investing in venture capital companies. In exchange their investments had to remain for a minimum of 5 years up to a maximum of ten years – without taking majority ownership in the SMEs. The long term goal ultimately was to create a sustainable venture capital industry that would not only help SMEs but also offer an alternative financial instrument which could help further develop our capital markets while yielding economic diversification and increased employment in our productive sectors.</a:t>
            </a:r>
          </a:p>
          <a:p>
            <a:endParaRPr lang="en-US" sz="1500" baseline="0" dirty="0" smtClean="0"/>
          </a:p>
          <a:p>
            <a:r>
              <a:rPr lang="en-US" sz="1500" baseline="0" dirty="0" smtClean="0"/>
              <a:t>We are now 20 years later today and we can say unequivocally that we have not achieved that goal or come anywhere close. Yet venture capital is as topical and relevant as ever. Today I want to chat with you to see if we can understand the role that venture capital has played here in Trinidad &amp; Tobago during the past 20 years and how we can navigate successfully from this point.</a:t>
            </a:r>
            <a:endParaRPr lang="en-US" sz="1500" dirty="0"/>
          </a:p>
        </p:txBody>
      </p:sp>
      <p:sp>
        <p:nvSpPr>
          <p:cNvPr id="4" name="Slide Number Placeholder 3"/>
          <p:cNvSpPr>
            <a:spLocks noGrp="1"/>
          </p:cNvSpPr>
          <p:nvPr>
            <p:ph type="sldNum" sz="quarter" idx="10"/>
          </p:nvPr>
        </p:nvSpPr>
        <p:spPr/>
        <p:txBody>
          <a:bodyPr/>
          <a:lstStyle/>
          <a:p>
            <a:fld id="{ADE90334-1FC3-49A5-88E2-81676843017B}" type="slidenum">
              <a:rPr lang="en-US" smtClean="0"/>
              <a:pPr/>
              <a:t>1</a:t>
            </a:fld>
            <a:endParaRPr lang="en-US"/>
          </a:p>
        </p:txBody>
      </p:sp>
    </p:spTree>
    <p:extLst>
      <p:ext uri="{BB962C8B-B14F-4D97-AF65-F5344CB8AC3E}">
        <p14:creationId xmlns:p14="http://schemas.microsoft.com/office/powerpoint/2010/main" val="17530128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DE90334-1FC3-49A5-88E2-81676843017B}" type="slidenum">
              <a:rPr lang="en-US" smtClean="0"/>
              <a:pPr/>
              <a:t>10</a:t>
            </a:fld>
            <a:endParaRPr lang="en-US"/>
          </a:p>
        </p:txBody>
      </p:sp>
    </p:spTree>
    <p:extLst>
      <p:ext uri="{BB962C8B-B14F-4D97-AF65-F5344CB8AC3E}">
        <p14:creationId xmlns:p14="http://schemas.microsoft.com/office/powerpoint/2010/main" val="29029042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DE90334-1FC3-49A5-88E2-81676843017B}" type="slidenum">
              <a:rPr lang="en-US" smtClean="0"/>
              <a:pPr/>
              <a:t>11</a:t>
            </a:fld>
            <a:endParaRPr lang="en-US"/>
          </a:p>
        </p:txBody>
      </p:sp>
    </p:spTree>
    <p:extLst>
      <p:ext uri="{BB962C8B-B14F-4D97-AF65-F5344CB8AC3E}">
        <p14:creationId xmlns:p14="http://schemas.microsoft.com/office/powerpoint/2010/main" val="10954402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smtClean="0"/>
              <a:t>At this time I want us</a:t>
            </a:r>
            <a:r>
              <a:rPr lang="en-US" sz="1600" baseline="0" dirty="0" smtClean="0"/>
              <a:t> to take a look at some alternative models utilized to successful initiate and develop venture capital elsewhere in the world during the same period we have been discussing. This model has the government as a central figure, not only as a facilitator of incentives but also as a direct investor into VC funds. Note though that while the government invests it does not fund manage or hold any kind of managerial or political control over these funds. That is the role for the professional fund managers as will be seen in upcoming slides.</a:t>
            </a:r>
            <a:endParaRPr lang="en-US" sz="1600" dirty="0"/>
          </a:p>
        </p:txBody>
      </p:sp>
      <p:sp>
        <p:nvSpPr>
          <p:cNvPr id="4" name="Slide Number Placeholder 3"/>
          <p:cNvSpPr>
            <a:spLocks noGrp="1"/>
          </p:cNvSpPr>
          <p:nvPr>
            <p:ph type="sldNum" sz="quarter" idx="10"/>
          </p:nvPr>
        </p:nvSpPr>
        <p:spPr/>
        <p:txBody>
          <a:bodyPr/>
          <a:lstStyle/>
          <a:p>
            <a:fld id="{ADE90334-1FC3-49A5-88E2-81676843017B}" type="slidenum">
              <a:rPr lang="en-US" smtClean="0"/>
              <a:pPr/>
              <a:t>12</a:t>
            </a:fld>
            <a:endParaRPr lang="en-US"/>
          </a:p>
        </p:txBody>
      </p:sp>
    </p:spTree>
    <p:extLst>
      <p:ext uri="{BB962C8B-B14F-4D97-AF65-F5344CB8AC3E}">
        <p14:creationId xmlns:p14="http://schemas.microsoft.com/office/powerpoint/2010/main" val="12818708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DE90334-1FC3-49A5-88E2-81676843017B}" type="slidenum">
              <a:rPr lang="en-US" smtClean="0"/>
              <a:pPr/>
              <a:t>13</a:t>
            </a:fld>
            <a:endParaRPr lang="en-US"/>
          </a:p>
        </p:txBody>
      </p:sp>
    </p:spTree>
    <p:extLst>
      <p:ext uri="{BB962C8B-B14F-4D97-AF65-F5344CB8AC3E}">
        <p14:creationId xmlns:p14="http://schemas.microsoft.com/office/powerpoint/2010/main" val="12818708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600" dirty="0" smtClean="0"/>
              <a:t>A successful portfolio may entail having to sift through hundreds of proposals to select ten(10) companies.</a:t>
            </a:r>
          </a:p>
          <a:p>
            <a:pPr marL="228600" indent="-228600">
              <a:buAutoNum type="arabicPeriod"/>
            </a:pPr>
            <a:r>
              <a:rPr lang="en-US" sz="1600" dirty="0" smtClean="0"/>
              <a:t>Two or three companies (the stars) may generate sufficiently high returns to raise the entire portfolio’s ROI (traditional view). The reality is that while not all of the portfolio companies will be stars, it is important to have a well balanced portfolio with sound risk management assessment. </a:t>
            </a:r>
          </a:p>
          <a:p>
            <a:pPr marL="228600" indent="-228600">
              <a:buAutoNum type="arabicPeriod"/>
            </a:pPr>
            <a:r>
              <a:rPr lang="en-US" sz="1600" dirty="0" smtClean="0"/>
              <a:t>Managing a VC portfolio is a specialized skill that must not be underestimated</a:t>
            </a:r>
            <a:r>
              <a:rPr lang="en-US" dirty="0" smtClean="0"/>
              <a:t>.</a:t>
            </a:r>
            <a:endParaRPr lang="en-US" dirty="0"/>
          </a:p>
        </p:txBody>
      </p:sp>
      <p:sp>
        <p:nvSpPr>
          <p:cNvPr id="4" name="Slide Number Placeholder 3"/>
          <p:cNvSpPr>
            <a:spLocks noGrp="1"/>
          </p:cNvSpPr>
          <p:nvPr>
            <p:ph type="sldNum" sz="quarter" idx="10"/>
          </p:nvPr>
        </p:nvSpPr>
        <p:spPr/>
        <p:txBody>
          <a:bodyPr/>
          <a:lstStyle/>
          <a:p>
            <a:fld id="{ADE90334-1FC3-49A5-88E2-81676843017B}" type="slidenum">
              <a:rPr lang="en-US" smtClean="0"/>
              <a:pPr/>
              <a:t>14</a:t>
            </a:fld>
            <a:endParaRPr lang="en-US"/>
          </a:p>
        </p:txBody>
      </p:sp>
    </p:spTree>
    <p:extLst>
      <p:ext uri="{BB962C8B-B14F-4D97-AF65-F5344CB8AC3E}">
        <p14:creationId xmlns:p14="http://schemas.microsoft.com/office/powerpoint/2010/main" val="7597870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DE90334-1FC3-49A5-88E2-81676843017B}" type="slidenum">
              <a:rPr lang="en-US" smtClean="0"/>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E90334-1FC3-49A5-88E2-81676843017B}" type="slidenum">
              <a:rPr lang="en-US" smtClean="0"/>
              <a:pPr/>
              <a:t>18</a:t>
            </a:fld>
            <a:endParaRPr lang="en-US"/>
          </a:p>
        </p:txBody>
      </p:sp>
    </p:spTree>
    <p:extLst>
      <p:ext uri="{BB962C8B-B14F-4D97-AF65-F5344CB8AC3E}">
        <p14:creationId xmlns:p14="http://schemas.microsoft.com/office/powerpoint/2010/main" val="3138576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600" dirty="0" smtClean="0"/>
              <a:t>If the recommended amount of 5% of pensions funds</a:t>
            </a:r>
            <a:r>
              <a:rPr lang="en-US" sz="1600" baseline="0" dirty="0" smtClean="0"/>
              <a:t> were allowed to be invested in VC funds there would have been a pool of over $2B available today. Even at the level of 1.5% that amount would have been close to $700M (equivalent to the failed Life Sport Program).</a:t>
            </a:r>
          </a:p>
          <a:p>
            <a:pPr marL="228600" indent="-228600">
              <a:buAutoNum type="arabicPeriod"/>
            </a:pPr>
            <a:r>
              <a:rPr lang="en-US" sz="1600" baseline="0" dirty="0" smtClean="0"/>
              <a:t>Build an entrenched culture of innovation (from CEPEP… URP…and other make work programs to active development, financial and physical hands on investment to the Arts, Carnival, Value-added Service Industries -TTCSI leading from in front, and even Down-streamed Energy businesses.)</a:t>
            </a:r>
            <a:endParaRPr lang="en-US" sz="1600" dirty="0"/>
          </a:p>
        </p:txBody>
      </p:sp>
      <p:sp>
        <p:nvSpPr>
          <p:cNvPr id="4" name="Slide Number Placeholder 3"/>
          <p:cNvSpPr>
            <a:spLocks noGrp="1"/>
          </p:cNvSpPr>
          <p:nvPr>
            <p:ph type="sldNum" sz="quarter" idx="10"/>
          </p:nvPr>
        </p:nvSpPr>
        <p:spPr/>
        <p:txBody>
          <a:bodyPr/>
          <a:lstStyle/>
          <a:p>
            <a:fld id="{ADE90334-1FC3-49A5-88E2-81676843017B}" type="slidenum">
              <a:rPr lang="en-US" smtClean="0"/>
              <a:pPr/>
              <a:t>20</a:t>
            </a:fld>
            <a:endParaRPr lang="en-US"/>
          </a:p>
        </p:txBody>
      </p:sp>
    </p:spTree>
    <p:extLst>
      <p:ext uri="{BB962C8B-B14F-4D97-AF65-F5344CB8AC3E}">
        <p14:creationId xmlns:p14="http://schemas.microsoft.com/office/powerpoint/2010/main" val="1928128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3962400"/>
          </a:xfrm>
        </p:spPr>
        <p:txBody>
          <a:bodyPr/>
          <a:lstStyle/>
          <a:p>
            <a:pPr marL="228600" indent="-228600">
              <a:buAutoNum type="arabicPeriod"/>
            </a:pPr>
            <a:r>
              <a:rPr lang="en-US" sz="1600" dirty="0" smtClean="0"/>
              <a:t>The 7 Companies are Republic Bank, FCB, WITCO, </a:t>
            </a:r>
            <a:r>
              <a:rPr lang="en-US" sz="1600" dirty="0" err="1" smtClean="0"/>
              <a:t>Scotiabank</a:t>
            </a:r>
            <a:r>
              <a:rPr lang="en-US" sz="1600" dirty="0" smtClean="0"/>
              <a:t>, NEL,</a:t>
            </a:r>
            <a:r>
              <a:rPr lang="en-US" sz="1600" baseline="0" dirty="0" smtClean="0"/>
              <a:t> ANSA MCAL and MASSY.</a:t>
            </a:r>
          </a:p>
          <a:p>
            <a:pPr marL="228600" indent="-228600">
              <a:buAutoNum type="arabicPeriod"/>
            </a:pPr>
            <a:r>
              <a:rPr lang="en-US" sz="1600" baseline="0" dirty="0" smtClean="0"/>
              <a:t>In 2012 the manufacturing sector employed 46,000 people (less than 8%) and contributed 9% to real GDP</a:t>
            </a:r>
          </a:p>
          <a:p>
            <a:pPr marL="228600" indent="-228600">
              <a:buAutoNum type="arabicPeriod"/>
            </a:pPr>
            <a:r>
              <a:rPr lang="en-US" sz="1600" baseline="0" dirty="0" smtClean="0"/>
              <a:t>1 active VCC under the VC Act – THA VCEL established 2 years ago but no investment into SME as yet.</a:t>
            </a:r>
          </a:p>
          <a:p>
            <a:pPr marL="228600" indent="-228600">
              <a:buAutoNum type="arabicPeriod"/>
            </a:pPr>
            <a:r>
              <a:rPr lang="en-US" sz="1600" baseline="0" dirty="0" smtClean="0"/>
              <a:t>Carnival is now a year-long, all-inclusive industry with increased utilization of ICT, innovation and marketing reach that exceeds over US$100M in revenues. (ACS)</a:t>
            </a:r>
          </a:p>
          <a:p>
            <a:pPr marL="228600" indent="-228600">
              <a:buAutoNum type="arabicPeriod"/>
            </a:pPr>
            <a:endParaRPr lang="en-US" sz="1600" dirty="0"/>
          </a:p>
        </p:txBody>
      </p:sp>
      <p:sp>
        <p:nvSpPr>
          <p:cNvPr id="4" name="Slide Number Placeholder 3"/>
          <p:cNvSpPr>
            <a:spLocks noGrp="1"/>
          </p:cNvSpPr>
          <p:nvPr>
            <p:ph type="sldNum" sz="quarter" idx="10"/>
          </p:nvPr>
        </p:nvSpPr>
        <p:spPr/>
        <p:txBody>
          <a:bodyPr/>
          <a:lstStyle/>
          <a:p>
            <a:fld id="{ADE90334-1FC3-49A5-88E2-81676843017B}" type="slidenum">
              <a:rPr lang="en-US" smtClean="0"/>
              <a:pPr/>
              <a:t>2</a:t>
            </a:fld>
            <a:endParaRPr lang="en-US"/>
          </a:p>
        </p:txBody>
      </p:sp>
    </p:spTree>
    <p:extLst>
      <p:ext uri="{BB962C8B-B14F-4D97-AF65-F5344CB8AC3E}">
        <p14:creationId xmlns:p14="http://schemas.microsoft.com/office/powerpoint/2010/main" val="32292314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smtClean="0"/>
              <a:t>When I first moved back to Trinidad I started a company called RBD together with a fellow HLS graduate, Elizabeth </a:t>
            </a:r>
            <a:r>
              <a:rPr lang="en-US" sz="1600" dirty="0" err="1" smtClean="0"/>
              <a:t>Mannette</a:t>
            </a:r>
            <a:r>
              <a:rPr lang="en-US" sz="1600" dirty="0" smtClean="0"/>
              <a:t>. RBD was our acronym for Reverse Brain Drain and our purpose was to establish</a:t>
            </a:r>
            <a:r>
              <a:rPr lang="en-US" sz="1600" baseline="0" dirty="0" smtClean="0"/>
              <a:t> venture capital operations in T&amp;T and the region and make world-winning deals. We were pretty pleased with ourselves I remember. But then we would get either one of two responses from everyone we approached… “venture who???” Or “venture/vulture capital!!? Nah boy… </a:t>
            </a:r>
            <a:r>
              <a:rPr lang="en-US" sz="1600" baseline="0" dirty="0" err="1" smtClean="0"/>
              <a:t>Dat’s</a:t>
            </a:r>
            <a:r>
              <a:rPr lang="en-US" sz="1600" baseline="0" dirty="0" smtClean="0"/>
              <a:t> too risky!” Well it took us less than a year to fully realize that we intrepid venture capitalists were in desperate need of venture capital ourselves.</a:t>
            </a:r>
            <a:endParaRPr lang="en-US" sz="1600" dirty="0"/>
          </a:p>
        </p:txBody>
      </p:sp>
      <p:sp>
        <p:nvSpPr>
          <p:cNvPr id="4" name="Slide Number Placeholder 3"/>
          <p:cNvSpPr>
            <a:spLocks noGrp="1"/>
          </p:cNvSpPr>
          <p:nvPr>
            <p:ph type="sldNum" sz="quarter" idx="10"/>
          </p:nvPr>
        </p:nvSpPr>
        <p:spPr/>
        <p:txBody>
          <a:bodyPr/>
          <a:lstStyle/>
          <a:p>
            <a:fld id="{ADE90334-1FC3-49A5-88E2-81676843017B}" type="slidenum">
              <a:rPr lang="en-US" smtClean="0"/>
              <a:pPr/>
              <a:t>3</a:t>
            </a:fld>
            <a:endParaRPr lang="en-US"/>
          </a:p>
        </p:txBody>
      </p:sp>
    </p:spTree>
    <p:extLst>
      <p:ext uri="{BB962C8B-B14F-4D97-AF65-F5344CB8AC3E}">
        <p14:creationId xmlns:p14="http://schemas.microsoft.com/office/powerpoint/2010/main" val="670867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DE90334-1FC3-49A5-88E2-81676843017B}" type="slidenum">
              <a:rPr lang="en-US" smtClean="0"/>
              <a:pPr/>
              <a:t>4</a:t>
            </a:fld>
            <a:endParaRPr lang="en-US"/>
          </a:p>
        </p:txBody>
      </p:sp>
    </p:spTree>
    <p:extLst>
      <p:ext uri="{BB962C8B-B14F-4D97-AF65-F5344CB8AC3E}">
        <p14:creationId xmlns:p14="http://schemas.microsoft.com/office/powerpoint/2010/main" val="4107234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DE90334-1FC3-49A5-88E2-81676843017B}" type="slidenum">
              <a:rPr lang="en-US" smtClean="0"/>
              <a:pPr/>
              <a:t>5</a:t>
            </a:fld>
            <a:endParaRPr lang="en-US"/>
          </a:p>
        </p:txBody>
      </p:sp>
    </p:spTree>
    <p:extLst>
      <p:ext uri="{BB962C8B-B14F-4D97-AF65-F5344CB8AC3E}">
        <p14:creationId xmlns:p14="http://schemas.microsoft.com/office/powerpoint/2010/main" val="2561166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DE90334-1FC3-49A5-88E2-81676843017B}" type="slidenum">
              <a:rPr lang="en-US" smtClean="0"/>
              <a:pPr/>
              <a:t>6</a:t>
            </a:fld>
            <a:endParaRPr lang="en-US"/>
          </a:p>
        </p:txBody>
      </p:sp>
    </p:spTree>
    <p:extLst>
      <p:ext uri="{BB962C8B-B14F-4D97-AF65-F5344CB8AC3E}">
        <p14:creationId xmlns:p14="http://schemas.microsoft.com/office/powerpoint/2010/main" val="41795471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smtClean="0"/>
              <a:t>Like most things there is an interdependence between the various elements for successful development. In this case I call it the financial ecosystem. Very simply what this chart illustrates is that a program like the VCIP or even one or two individual VC funds cannot exist in isolation with the rest of the financial and developmental universe. There are also different stages in the life cycles that require nuanced interventions relative to the others. One incentive program or a number of development initiatives operating without linkages will ultimately fail.</a:t>
            </a:r>
          </a:p>
          <a:p>
            <a:endParaRPr lang="en-US" sz="1600" dirty="0" smtClean="0"/>
          </a:p>
          <a:p>
            <a:r>
              <a:rPr lang="en-US" sz="1600" dirty="0" err="1" smtClean="0"/>
              <a:t>Caricom</a:t>
            </a:r>
            <a:r>
              <a:rPr lang="en-US" sz="1600" dirty="0" smtClean="0"/>
              <a:t> provides a market of over $800 M for T&amp;T exports</a:t>
            </a:r>
          </a:p>
          <a:p>
            <a:endParaRPr lang="en-US" sz="160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ADE90334-1FC3-49A5-88E2-81676843017B}" type="slidenum">
              <a:rPr lang="en-US" smtClean="0"/>
              <a:pPr/>
              <a:t>7</a:t>
            </a:fld>
            <a:endParaRPr lang="en-US"/>
          </a:p>
        </p:txBody>
      </p:sp>
    </p:spTree>
    <p:extLst>
      <p:ext uri="{BB962C8B-B14F-4D97-AF65-F5344CB8AC3E}">
        <p14:creationId xmlns:p14="http://schemas.microsoft.com/office/powerpoint/2010/main" val="18255767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600" dirty="0" smtClean="0"/>
              <a:t>Some</a:t>
            </a:r>
            <a:r>
              <a:rPr lang="en-US" sz="1600" baseline="0" dirty="0" smtClean="0"/>
              <a:t> can be overburdened with debt which stymies their growth and can eventually lead to failure.</a:t>
            </a:r>
          </a:p>
          <a:p>
            <a:pPr marL="228600" indent="-228600">
              <a:buAutoNum type="arabicPeriod"/>
            </a:pPr>
            <a:r>
              <a:rPr lang="en-US" sz="1600" baseline="0" dirty="0" smtClean="0"/>
              <a:t>Lack of Cash Flow is the single leading determinant of SMEs failure within the first 4 to 7 years.</a:t>
            </a:r>
            <a:endParaRPr lang="en-US" sz="1600" dirty="0"/>
          </a:p>
        </p:txBody>
      </p:sp>
      <p:sp>
        <p:nvSpPr>
          <p:cNvPr id="4" name="Slide Number Placeholder 3"/>
          <p:cNvSpPr>
            <a:spLocks noGrp="1"/>
          </p:cNvSpPr>
          <p:nvPr>
            <p:ph type="sldNum" sz="quarter" idx="10"/>
          </p:nvPr>
        </p:nvSpPr>
        <p:spPr/>
        <p:txBody>
          <a:bodyPr/>
          <a:lstStyle/>
          <a:p>
            <a:fld id="{ADE90334-1FC3-49A5-88E2-81676843017B}" type="slidenum">
              <a:rPr lang="en-US" smtClean="0"/>
              <a:pPr/>
              <a:t>8</a:t>
            </a:fld>
            <a:endParaRPr lang="en-US"/>
          </a:p>
        </p:txBody>
      </p:sp>
    </p:spTree>
    <p:extLst>
      <p:ext uri="{BB962C8B-B14F-4D97-AF65-F5344CB8AC3E}">
        <p14:creationId xmlns:p14="http://schemas.microsoft.com/office/powerpoint/2010/main" val="7405281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2AC7AD4-1059-4B4E-B218-7348A0BD5269}"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8600" y="685800"/>
            <a:ext cx="8686800" cy="1475293"/>
          </a:xfrm>
          <a:prstGeom prst="rect">
            <a:avLst/>
          </a:prstGeom>
        </p:spPr>
        <p:txBody>
          <a:bodyPr/>
          <a:lstStyle>
            <a:lvl1pPr>
              <a:defRPr/>
            </a:lvl1pPr>
          </a:lstStyle>
          <a:p>
            <a:pPr lvl="0"/>
            <a:r>
              <a:rPr lang="en-US" noProof="0" smtClean="0"/>
              <a:t>Click to edit Master title style</a:t>
            </a:r>
          </a:p>
        </p:txBody>
      </p:sp>
      <p:sp>
        <p:nvSpPr>
          <p:cNvPr id="3075" name="Rectangle 3"/>
          <p:cNvSpPr>
            <a:spLocks noGrp="1" noChangeArrowheads="1"/>
          </p:cNvSpPr>
          <p:nvPr>
            <p:ph type="subTitle" idx="1"/>
          </p:nvPr>
        </p:nvSpPr>
        <p:spPr>
          <a:xfrm>
            <a:off x="228601" y="2362200"/>
            <a:ext cx="5943600" cy="1219200"/>
          </a:xfrm>
          <a:prstGeom prst="rect">
            <a:avLst/>
          </a:prstGeom>
        </p:spPr>
        <p:txBody>
          <a:bodyPr/>
          <a:lstStyle>
            <a:lvl1pPr marL="0" indent="0" algn="l">
              <a:buFontTx/>
              <a:buNone/>
              <a:defRPr/>
            </a:lvl1pPr>
          </a:lstStyle>
          <a:p>
            <a:pPr lvl="0"/>
            <a:r>
              <a:rPr lang="en-US" noProof="0" smtClean="0"/>
              <a:t>Click to edit Master subtitle style</a:t>
            </a:r>
          </a:p>
        </p:txBody>
      </p:sp>
      <p:sp>
        <p:nvSpPr>
          <p:cNvPr id="8" name="Date Placeholder 1"/>
          <p:cNvSpPr>
            <a:spLocks noGrp="1"/>
          </p:cNvSpPr>
          <p:nvPr>
            <p:ph type="dt" sz="half" idx="2"/>
          </p:nvPr>
        </p:nvSpPr>
        <p:spPr>
          <a:xfrm>
            <a:off x="228600" y="6355950"/>
            <a:ext cx="2133695" cy="365779"/>
          </a:xfrm>
          <a:prstGeom prst="rect">
            <a:avLst/>
          </a:prstGeom>
        </p:spPr>
        <p:txBody>
          <a:bodyPr vert="horz" lIns="82479" tIns="41239" rIns="82479" bIns="41239" rtlCol="0" anchor="ctr"/>
          <a:lstStyle>
            <a:lvl1pPr algn="l">
              <a:defRPr sz="1100">
                <a:solidFill>
                  <a:schemeClr val="tx1">
                    <a:tint val="75000"/>
                  </a:schemeClr>
                </a:solidFill>
                <a:latin typeface="+mj-lt"/>
              </a:defRPr>
            </a:lvl1pPr>
          </a:lstStyle>
          <a:p>
            <a:fld id="{E8EB519F-5639-4AC5-87A0-27153F696EEA}" type="datetimeFigureOut">
              <a:rPr lang="en-US" smtClean="0"/>
              <a:pPr/>
              <a:t>11/4/14</a:t>
            </a:fld>
            <a:endParaRPr lang="en-US"/>
          </a:p>
        </p:txBody>
      </p:sp>
      <p:sp>
        <p:nvSpPr>
          <p:cNvPr id="9" name="Footer Placeholder 2"/>
          <p:cNvSpPr>
            <a:spLocks noGrp="1"/>
          </p:cNvSpPr>
          <p:nvPr>
            <p:ph type="ftr" sz="quarter" idx="3"/>
          </p:nvPr>
        </p:nvSpPr>
        <p:spPr>
          <a:xfrm>
            <a:off x="3124748" y="6355950"/>
            <a:ext cx="2894504" cy="365779"/>
          </a:xfrm>
          <a:prstGeom prst="rect">
            <a:avLst/>
          </a:prstGeom>
        </p:spPr>
        <p:txBody>
          <a:bodyPr vert="horz" lIns="82479" tIns="41239" rIns="82479" bIns="41239" rtlCol="0" anchor="ctr"/>
          <a:lstStyle>
            <a:lvl1pPr algn="ctr">
              <a:defRPr sz="1100">
                <a:solidFill>
                  <a:schemeClr val="tx1">
                    <a:tint val="75000"/>
                  </a:schemeClr>
                </a:solidFill>
                <a:latin typeface="+mj-lt"/>
              </a:defRPr>
            </a:lvl1pPr>
          </a:lstStyle>
          <a:p>
            <a:endParaRPr lang="en-US" dirty="0"/>
          </a:p>
        </p:txBody>
      </p:sp>
      <p:sp>
        <p:nvSpPr>
          <p:cNvPr id="10" name="Slide Number Placeholder 3"/>
          <p:cNvSpPr>
            <a:spLocks noGrp="1"/>
          </p:cNvSpPr>
          <p:nvPr>
            <p:ph type="sldNum" sz="quarter" idx="4"/>
          </p:nvPr>
        </p:nvSpPr>
        <p:spPr>
          <a:xfrm>
            <a:off x="6774533" y="6355950"/>
            <a:ext cx="2133695" cy="365779"/>
          </a:xfrm>
          <a:prstGeom prst="rect">
            <a:avLst/>
          </a:prstGeom>
        </p:spPr>
        <p:txBody>
          <a:bodyPr vert="horz" lIns="82479" tIns="41239" rIns="82479" bIns="41239" rtlCol="0" anchor="ctr"/>
          <a:lstStyle>
            <a:lvl1pPr algn="r">
              <a:defRPr sz="1100">
                <a:solidFill>
                  <a:schemeClr val="tx1">
                    <a:tint val="75000"/>
                  </a:schemeClr>
                </a:solidFill>
                <a:latin typeface="+mj-lt"/>
              </a:defRPr>
            </a:lvl1pPr>
          </a:lstStyle>
          <a:p>
            <a:fld id="{E541D8B6-41AD-4787-800A-AFB8068171B0}" type="slidenum">
              <a:rPr lang="en-US" smtClean="0"/>
              <a:pPr/>
              <a:t>‹#›</a:t>
            </a:fld>
            <a:endParaRPr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86400" y="152400"/>
            <a:ext cx="3581400" cy="914400"/>
          </a:xfrm>
          <a:prstGeom prst="rect">
            <a:avLst/>
          </a:prstGeom>
        </p:spPr>
      </p:pic>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228600" y="1292308"/>
            <a:ext cx="8686800" cy="4270292"/>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
          <p:cNvSpPr>
            <a:spLocks noGrp="1"/>
          </p:cNvSpPr>
          <p:nvPr>
            <p:ph type="dt" sz="half" idx="2"/>
          </p:nvPr>
        </p:nvSpPr>
        <p:spPr>
          <a:xfrm>
            <a:off x="228600" y="6355950"/>
            <a:ext cx="2133695" cy="365779"/>
          </a:xfrm>
          <a:prstGeom prst="rect">
            <a:avLst/>
          </a:prstGeom>
        </p:spPr>
        <p:txBody>
          <a:bodyPr vert="horz" lIns="82479" tIns="41239" rIns="82479" bIns="41239" rtlCol="0" anchor="ctr"/>
          <a:lstStyle>
            <a:lvl1pPr algn="l">
              <a:defRPr sz="1100">
                <a:solidFill>
                  <a:schemeClr val="tx1">
                    <a:tint val="75000"/>
                  </a:schemeClr>
                </a:solidFill>
                <a:latin typeface="+mj-lt"/>
              </a:defRPr>
            </a:lvl1pPr>
          </a:lstStyle>
          <a:p>
            <a:fld id="{E8EB519F-5639-4AC5-87A0-27153F696EEA}" type="datetimeFigureOut">
              <a:rPr lang="en-US" smtClean="0"/>
              <a:pPr/>
              <a:t>11/4/14</a:t>
            </a:fld>
            <a:endParaRPr lang="en-US"/>
          </a:p>
        </p:txBody>
      </p:sp>
      <p:sp>
        <p:nvSpPr>
          <p:cNvPr id="8" name="Footer Placeholder 2"/>
          <p:cNvSpPr>
            <a:spLocks noGrp="1"/>
          </p:cNvSpPr>
          <p:nvPr>
            <p:ph type="ftr" sz="quarter" idx="3"/>
          </p:nvPr>
        </p:nvSpPr>
        <p:spPr>
          <a:xfrm>
            <a:off x="3124748" y="6355950"/>
            <a:ext cx="2894504" cy="365779"/>
          </a:xfrm>
          <a:prstGeom prst="rect">
            <a:avLst/>
          </a:prstGeom>
        </p:spPr>
        <p:txBody>
          <a:bodyPr vert="horz" lIns="82479" tIns="41239" rIns="82479" bIns="41239" rtlCol="0" anchor="ctr"/>
          <a:lstStyle>
            <a:lvl1pPr algn="ctr">
              <a:defRPr sz="1100">
                <a:solidFill>
                  <a:schemeClr val="tx1">
                    <a:tint val="75000"/>
                  </a:schemeClr>
                </a:solidFill>
                <a:latin typeface="+mj-lt"/>
              </a:defRPr>
            </a:lvl1pPr>
          </a:lstStyle>
          <a:p>
            <a:endParaRPr lang="en-US" dirty="0"/>
          </a:p>
        </p:txBody>
      </p:sp>
      <p:sp>
        <p:nvSpPr>
          <p:cNvPr id="9" name="Slide Number Placeholder 3"/>
          <p:cNvSpPr>
            <a:spLocks noGrp="1"/>
          </p:cNvSpPr>
          <p:nvPr>
            <p:ph type="sldNum" sz="quarter" idx="4"/>
          </p:nvPr>
        </p:nvSpPr>
        <p:spPr>
          <a:xfrm>
            <a:off x="6774533" y="6355950"/>
            <a:ext cx="2133695" cy="365779"/>
          </a:xfrm>
          <a:prstGeom prst="rect">
            <a:avLst/>
          </a:prstGeom>
        </p:spPr>
        <p:txBody>
          <a:bodyPr vert="horz" lIns="82479" tIns="41239" rIns="82479" bIns="41239" rtlCol="0" anchor="ctr"/>
          <a:lstStyle>
            <a:lvl1pPr algn="r">
              <a:defRPr sz="1100">
                <a:solidFill>
                  <a:schemeClr val="tx1">
                    <a:tint val="75000"/>
                  </a:schemeClr>
                </a:solidFill>
                <a:latin typeface="+mj-lt"/>
              </a:defRPr>
            </a:lvl1pPr>
          </a:lstStyle>
          <a:p>
            <a:fld id="{E541D8B6-41AD-4787-800A-AFB8068171B0}" type="slidenum">
              <a:rPr lang="en-US" smtClean="0"/>
              <a:pPr/>
              <a:t>‹#›</a:t>
            </a:fld>
            <a:endParaRPr lang="en-US"/>
          </a:p>
        </p:txBody>
      </p:sp>
      <p:sp>
        <p:nvSpPr>
          <p:cNvPr id="10" name="Title Placeholder 4"/>
          <p:cNvSpPr>
            <a:spLocks noGrp="1"/>
          </p:cNvSpPr>
          <p:nvPr>
            <p:ph type="title"/>
          </p:nvPr>
        </p:nvSpPr>
        <p:spPr>
          <a:xfrm>
            <a:off x="228600" y="76200"/>
            <a:ext cx="86868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extLst>
      <p:ext uri="{BB962C8B-B14F-4D97-AF65-F5344CB8AC3E}">
        <p14:creationId xmlns:p14="http://schemas.microsoft.com/office/powerpoint/2010/main" val="3120714916"/>
      </p:ext>
    </p:extLst>
  </p:cSld>
  <p:clrMapOvr>
    <a:masterClrMapping/>
  </p:clrMapOvr>
  <p:transition xmlns:p14="http://schemas.microsoft.com/office/powerpoint/2010/mai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3337" y="127553"/>
            <a:ext cx="1942063" cy="5413531"/>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127553"/>
            <a:ext cx="6629400" cy="5413531"/>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
          <p:cNvSpPr>
            <a:spLocks noGrp="1"/>
          </p:cNvSpPr>
          <p:nvPr>
            <p:ph type="dt" sz="half" idx="2"/>
          </p:nvPr>
        </p:nvSpPr>
        <p:spPr>
          <a:xfrm>
            <a:off x="228600" y="6355950"/>
            <a:ext cx="2133695" cy="365779"/>
          </a:xfrm>
          <a:prstGeom prst="rect">
            <a:avLst/>
          </a:prstGeom>
        </p:spPr>
        <p:txBody>
          <a:bodyPr vert="horz" lIns="82479" tIns="41239" rIns="82479" bIns="41239" rtlCol="0" anchor="ctr"/>
          <a:lstStyle>
            <a:lvl1pPr algn="l">
              <a:defRPr sz="1100">
                <a:solidFill>
                  <a:schemeClr val="tx1">
                    <a:tint val="75000"/>
                  </a:schemeClr>
                </a:solidFill>
                <a:latin typeface="+mj-lt"/>
              </a:defRPr>
            </a:lvl1pPr>
          </a:lstStyle>
          <a:p>
            <a:fld id="{E8EB519F-5639-4AC5-87A0-27153F696EEA}" type="datetimeFigureOut">
              <a:rPr lang="en-US" smtClean="0"/>
              <a:pPr/>
              <a:t>11/4/14</a:t>
            </a:fld>
            <a:endParaRPr lang="en-US"/>
          </a:p>
        </p:txBody>
      </p:sp>
      <p:sp>
        <p:nvSpPr>
          <p:cNvPr id="8" name="Footer Placeholder 2"/>
          <p:cNvSpPr>
            <a:spLocks noGrp="1"/>
          </p:cNvSpPr>
          <p:nvPr>
            <p:ph type="ftr" sz="quarter" idx="3"/>
          </p:nvPr>
        </p:nvSpPr>
        <p:spPr>
          <a:xfrm>
            <a:off x="3124748" y="6355950"/>
            <a:ext cx="2894504" cy="365779"/>
          </a:xfrm>
          <a:prstGeom prst="rect">
            <a:avLst/>
          </a:prstGeom>
        </p:spPr>
        <p:txBody>
          <a:bodyPr vert="horz" lIns="82479" tIns="41239" rIns="82479" bIns="41239" rtlCol="0" anchor="ctr"/>
          <a:lstStyle>
            <a:lvl1pPr algn="ctr">
              <a:defRPr sz="1100">
                <a:solidFill>
                  <a:schemeClr val="tx1">
                    <a:tint val="75000"/>
                  </a:schemeClr>
                </a:solidFill>
                <a:latin typeface="+mj-lt"/>
              </a:defRPr>
            </a:lvl1pPr>
          </a:lstStyle>
          <a:p>
            <a:endParaRPr lang="en-US" dirty="0"/>
          </a:p>
        </p:txBody>
      </p:sp>
      <p:sp>
        <p:nvSpPr>
          <p:cNvPr id="9" name="Slide Number Placeholder 3"/>
          <p:cNvSpPr>
            <a:spLocks noGrp="1"/>
          </p:cNvSpPr>
          <p:nvPr>
            <p:ph type="sldNum" sz="quarter" idx="4"/>
          </p:nvPr>
        </p:nvSpPr>
        <p:spPr>
          <a:xfrm>
            <a:off x="6774533" y="6355950"/>
            <a:ext cx="2133695" cy="365779"/>
          </a:xfrm>
          <a:prstGeom prst="rect">
            <a:avLst/>
          </a:prstGeom>
        </p:spPr>
        <p:txBody>
          <a:bodyPr vert="horz" lIns="82479" tIns="41239" rIns="82479" bIns="41239" rtlCol="0" anchor="ctr"/>
          <a:lstStyle>
            <a:lvl1pPr algn="r">
              <a:defRPr sz="1100">
                <a:solidFill>
                  <a:schemeClr val="tx1">
                    <a:tint val="75000"/>
                  </a:schemeClr>
                </a:solidFill>
                <a:latin typeface="+mj-lt"/>
              </a:defRPr>
            </a:lvl1pPr>
          </a:lstStyle>
          <a:p>
            <a:fld id="{E541D8B6-41AD-4787-800A-AFB8068171B0}" type="slidenum">
              <a:rPr lang="en-US" smtClean="0"/>
              <a:pPr/>
              <a:t>‹#›</a:t>
            </a:fld>
            <a:endParaRPr lang="en-US"/>
          </a:p>
        </p:txBody>
      </p:sp>
    </p:spTree>
    <p:extLst>
      <p:ext uri="{BB962C8B-B14F-4D97-AF65-F5344CB8AC3E}">
        <p14:creationId xmlns:p14="http://schemas.microsoft.com/office/powerpoint/2010/main" val="2862370022"/>
      </p:ext>
    </p:extLst>
  </p:cSld>
  <p:clrMapOvr>
    <a:masterClrMapping/>
  </p:clrMapOvr>
  <p:transition xmlns:p14="http://schemas.microsoft.com/office/powerpoint/2010/mai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93854"/>
            <a:ext cx="8686799" cy="4421146"/>
          </a:xfrm>
          <a:prstGeom prst="rect">
            <a:avLst/>
          </a:prstGeom>
        </p:spPr>
        <p:txBody>
          <a:bodyPr/>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
          <p:cNvSpPr>
            <a:spLocks noGrp="1"/>
          </p:cNvSpPr>
          <p:nvPr>
            <p:ph type="dt" sz="half" idx="2"/>
          </p:nvPr>
        </p:nvSpPr>
        <p:spPr>
          <a:xfrm>
            <a:off x="228600" y="6355950"/>
            <a:ext cx="2133695" cy="365779"/>
          </a:xfrm>
          <a:prstGeom prst="rect">
            <a:avLst/>
          </a:prstGeom>
        </p:spPr>
        <p:txBody>
          <a:bodyPr vert="horz" lIns="82479" tIns="41239" rIns="82479" bIns="41239" rtlCol="0" anchor="ctr"/>
          <a:lstStyle>
            <a:lvl1pPr algn="l">
              <a:defRPr sz="1100">
                <a:solidFill>
                  <a:schemeClr val="tx1">
                    <a:tint val="75000"/>
                  </a:schemeClr>
                </a:solidFill>
                <a:latin typeface="+mj-lt"/>
              </a:defRPr>
            </a:lvl1pPr>
          </a:lstStyle>
          <a:p>
            <a:fld id="{E8EB519F-5639-4AC5-87A0-27153F696EEA}" type="datetimeFigureOut">
              <a:rPr lang="en-US" smtClean="0"/>
              <a:pPr/>
              <a:t>11/4/14</a:t>
            </a:fld>
            <a:endParaRPr lang="en-US"/>
          </a:p>
        </p:txBody>
      </p:sp>
      <p:sp>
        <p:nvSpPr>
          <p:cNvPr id="8" name="Footer Placeholder 2"/>
          <p:cNvSpPr>
            <a:spLocks noGrp="1"/>
          </p:cNvSpPr>
          <p:nvPr>
            <p:ph type="ftr" sz="quarter" idx="3"/>
          </p:nvPr>
        </p:nvSpPr>
        <p:spPr>
          <a:xfrm>
            <a:off x="3124748" y="6355950"/>
            <a:ext cx="2894504" cy="365779"/>
          </a:xfrm>
          <a:prstGeom prst="rect">
            <a:avLst/>
          </a:prstGeom>
        </p:spPr>
        <p:txBody>
          <a:bodyPr vert="horz" lIns="82479" tIns="41239" rIns="82479" bIns="41239" rtlCol="0" anchor="ctr"/>
          <a:lstStyle>
            <a:lvl1pPr algn="ctr">
              <a:defRPr sz="1100">
                <a:solidFill>
                  <a:schemeClr val="tx1">
                    <a:tint val="75000"/>
                  </a:schemeClr>
                </a:solidFill>
                <a:latin typeface="+mj-lt"/>
              </a:defRPr>
            </a:lvl1pPr>
          </a:lstStyle>
          <a:p>
            <a:endParaRPr lang="en-US" dirty="0"/>
          </a:p>
        </p:txBody>
      </p:sp>
      <p:sp>
        <p:nvSpPr>
          <p:cNvPr id="9" name="Slide Number Placeholder 3"/>
          <p:cNvSpPr>
            <a:spLocks noGrp="1"/>
          </p:cNvSpPr>
          <p:nvPr>
            <p:ph type="sldNum" sz="quarter" idx="4"/>
          </p:nvPr>
        </p:nvSpPr>
        <p:spPr>
          <a:xfrm>
            <a:off x="6774533" y="6355950"/>
            <a:ext cx="2133695" cy="365779"/>
          </a:xfrm>
          <a:prstGeom prst="rect">
            <a:avLst/>
          </a:prstGeom>
        </p:spPr>
        <p:txBody>
          <a:bodyPr vert="horz" lIns="82479" tIns="41239" rIns="82479" bIns="41239" rtlCol="0" anchor="ctr"/>
          <a:lstStyle>
            <a:lvl1pPr algn="r">
              <a:defRPr sz="1100">
                <a:solidFill>
                  <a:schemeClr val="tx1">
                    <a:tint val="75000"/>
                  </a:schemeClr>
                </a:solidFill>
                <a:latin typeface="+mj-lt"/>
              </a:defRPr>
            </a:lvl1pPr>
          </a:lstStyle>
          <a:p>
            <a:fld id="{E541D8B6-41AD-4787-800A-AFB8068171B0}" type="slidenum">
              <a:rPr lang="en-US" smtClean="0"/>
              <a:pPr/>
              <a:t>‹#›</a:t>
            </a:fld>
            <a:endParaRPr lang="en-US"/>
          </a:p>
        </p:txBody>
      </p:sp>
      <p:sp>
        <p:nvSpPr>
          <p:cNvPr id="10" name="Title Placeholder 4"/>
          <p:cNvSpPr>
            <a:spLocks noGrp="1"/>
          </p:cNvSpPr>
          <p:nvPr>
            <p:ph type="title"/>
          </p:nvPr>
        </p:nvSpPr>
        <p:spPr>
          <a:xfrm>
            <a:off x="228600" y="76200"/>
            <a:ext cx="86868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extLst>
      <p:ext uri="{BB962C8B-B14F-4D97-AF65-F5344CB8AC3E}">
        <p14:creationId xmlns:p14="http://schemas.microsoft.com/office/powerpoint/2010/main" val="2700435361"/>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 y="4319812"/>
            <a:ext cx="8686800" cy="1362706"/>
          </a:xfrm>
          <a:prstGeom prst="rect">
            <a:avLst/>
          </a:prstGeom>
        </p:spPr>
        <p:txBody>
          <a:bodyPr anchor="t"/>
          <a:lstStyle>
            <a:lvl1pPr algn="l">
              <a:defRPr sz="3600" b="1" cap="all"/>
            </a:lvl1pPr>
          </a:lstStyle>
          <a:p>
            <a:r>
              <a:rPr lang="en-US" smtClean="0"/>
              <a:t>Click to edit Master title style</a:t>
            </a:r>
            <a:endParaRPr lang="en-US"/>
          </a:p>
        </p:txBody>
      </p:sp>
      <p:sp>
        <p:nvSpPr>
          <p:cNvPr id="3" name="Text Placeholder 2"/>
          <p:cNvSpPr>
            <a:spLocks noGrp="1"/>
          </p:cNvSpPr>
          <p:nvPr>
            <p:ph type="body" idx="1"/>
          </p:nvPr>
        </p:nvSpPr>
        <p:spPr>
          <a:xfrm>
            <a:off x="228600" y="2819400"/>
            <a:ext cx="8686800" cy="1500412"/>
          </a:xfrm>
          <a:prstGeom prst="rect">
            <a:avLst/>
          </a:prstGeom>
        </p:spPr>
        <p:txBody>
          <a:bodyPr anchor="b"/>
          <a:lstStyle>
            <a:lvl1pPr marL="0" indent="0">
              <a:buNone/>
              <a:defRPr sz="1800"/>
            </a:lvl1pPr>
            <a:lvl2pPr marL="412394" indent="0">
              <a:buNone/>
              <a:defRPr sz="1600"/>
            </a:lvl2pPr>
            <a:lvl3pPr marL="824789" indent="0">
              <a:buNone/>
              <a:defRPr sz="1400"/>
            </a:lvl3pPr>
            <a:lvl4pPr marL="1237183" indent="0">
              <a:buNone/>
              <a:defRPr sz="1300"/>
            </a:lvl4pPr>
            <a:lvl5pPr marL="1649578" indent="0">
              <a:buNone/>
              <a:defRPr sz="1300"/>
            </a:lvl5pPr>
            <a:lvl6pPr marL="2061972" indent="0">
              <a:buNone/>
              <a:defRPr sz="1300"/>
            </a:lvl6pPr>
            <a:lvl7pPr marL="2474366" indent="0">
              <a:buNone/>
              <a:defRPr sz="1300"/>
            </a:lvl7pPr>
            <a:lvl8pPr marL="2886761" indent="0">
              <a:buNone/>
              <a:defRPr sz="1300"/>
            </a:lvl8pPr>
            <a:lvl9pPr marL="3299155" indent="0">
              <a:buNone/>
              <a:defRPr sz="1300"/>
            </a:lvl9pPr>
          </a:lstStyle>
          <a:p>
            <a:pPr lvl="0"/>
            <a:r>
              <a:rPr lang="en-US" smtClean="0"/>
              <a:t>Click to edit Master text styles</a:t>
            </a:r>
          </a:p>
        </p:txBody>
      </p:sp>
      <p:sp>
        <p:nvSpPr>
          <p:cNvPr id="7" name="Date Placeholder 1"/>
          <p:cNvSpPr>
            <a:spLocks noGrp="1"/>
          </p:cNvSpPr>
          <p:nvPr>
            <p:ph type="dt" sz="half" idx="2"/>
          </p:nvPr>
        </p:nvSpPr>
        <p:spPr>
          <a:xfrm>
            <a:off x="228600" y="6355950"/>
            <a:ext cx="2133695" cy="365779"/>
          </a:xfrm>
          <a:prstGeom prst="rect">
            <a:avLst/>
          </a:prstGeom>
        </p:spPr>
        <p:txBody>
          <a:bodyPr vert="horz" lIns="82479" tIns="41239" rIns="82479" bIns="41239" rtlCol="0" anchor="ctr"/>
          <a:lstStyle>
            <a:lvl1pPr algn="l">
              <a:defRPr sz="1100">
                <a:solidFill>
                  <a:schemeClr val="tx1">
                    <a:tint val="75000"/>
                  </a:schemeClr>
                </a:solidFill>
                <a:latin typeface="+mj-lt"/>
              </a:defRPr>
            </a:lvl1pPr>
          </a:lstStyle>
          <a:p>
            <a:fld id="{E8EB519F-5639-4AC5-87A0-27153F696EEA}" type="datetimeFigureOut">
              <a:rPr lang="en-US" smtClean="0"/>
              <a:pPr/>
              <a:t>11/4/14</a:t>
            </a:fld>
            <a:endParaRPr lang="en-US"/>
          </a:p>
        </p:txBody>
      </p:sp>
      <p:sp>
        <p:nvSpPr>
          <p:cNvPr id="8" name="Footer Placeholder 2"/>
          <p:cNvSpPr>
            <a:spLocks noGrp="1"/>
          </p:cNvSpPr>
          <p:nvPr>
            <p:ph type="ftr" sz="quarter" idx="3"/>
          </p:nvPr>
        </p:nvSpPr>
        <p:spPr>
          <a:xfrm>
            <a:off x="3124748" y="6355950"/>
            <a:ext cx="2894504" cy="365779"/>
          </a:xfrm>
          <a:prstGeom prst="rect">
            <a:avLst/>
          </a:prstGeom>
        </p:spPr>
        <p:txBody>
          <a:bodyPr vert="horz" lIns="82479" tIns="41239" rIns="82479" bIns="41239" rtlCol="0" anchor="ctr"/>
          <a:lstStyle>
            <a:lvl1pPr algn="ctr">
              <a:defRPr sz="1100">
                <a:solidFill>
                  <a:schemeClr val="tx1">
                    <a:tint val="75000"/>
                  </a:schemeClr>
                </a:solidFill>
                <a:latin typeface="+mj-lt"/>
              </a:defRPr>
            </a:lvl1pPr>
          </a:lstStyle>
          <a:p>
            <a:endParaRPr lang="en-US" dirty="0"/>
          </a:p>
        </p:txBody>
      </p:sp>
      <p:sp>
        <p:nvSpPr>
          <p:cNvPr id="9" name="Slide Number Placeholder 3"/>
          <p:cNvSpPr>
            <a:spLocks noGrp="1"/>
          </p:cNvSpPr>
          <p:nvPr>
            <p:ph type="sldNum" sz="quarter" idx="4"/>
          </p:nvPr>
        </p:nvSpPr>
        <p:spPr>
          <a:xfrm>
            <a:off x="6774533" y="6355950"/>
            <a:ext cx="2133695" cy="365779"/>
          </a:xfrm>
          <a:prstGeom prst="rect">
            <a:avLst/>
          </a:prstGeom>
        </p:spPr>
        <p:txBody>
          <a:bodyPr vert="horz" lIns="82479" tIns="41239" rIns="82479" bIns="41239" rtlCol="0" anchor="ctr"/>
          <a:lstStyle>
            <a:lvl1pPr algn="r">
              <a:defRPr sz="1100">
                <a:solidFill>
                  <a:schemeClr val="tx1">
                    <a:tint val="75000"/>
                  </a:schemeClr>
                </a:solidFill>
                <a:latin typeface="+mj-lt"/>
              </a:defRPr>
            </a:lvl1pPr>
          </a:lstStyle>
          <a:p>
            <a:fld id="{E541D8B6-41AD-4787-800A-AFB8068171B0}" type="slidenum">
              <a:rPr lang="en-US" smtClean="0"/>
              <a:pPr/>
              <a:t>‹#›</a:t>
            </a:fld>
            <a:endParaRPr lang="en-US"/>
          </a:p>
        </p:txBody>
      </p:sp>
    </p:spTree>
    <p:extLst>
      <p:ext uri="{BB962C8B-B14F-4D97-AF65-F5344CB8AC3E}">
        <p14:creationId xmlns:p14="http://schemas.microsoft.com/office/powerpoint/2010/main" val="1583487689"/>
      </p:ext>
    </p:extLst>
  </p:cSld>
  <p:clrMapOvr>
    <a:masterClrMapping/>
  </p:clrMapOvr>
  <p:transition xmlns:p14="http://schemas.microsoft.com/office/powerpoint/2010/main" spd="slow"/>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28601" y="1295400"/>
            <a:ext cx="4274756" cy="4419600"/>
          </a:xfrm>
          <a:prstGeom prst="rect">
            <a:avLst/>
          </a:prstGeo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0644" y="1295400"/>
            <a:ext cx="4274755" cy="4419600"/>
          </a:xfrm>
          <a:prstGeom prst="rect">
            <a:avLst/>
          </a:prstGeo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1"/>
          <p:cNvSpPr>
            <a:spLocks noGrp="1"/>
          </p:cNvSpPr>
          <p:nvPr>
            <p:ph type="dt" sz="half" idx="10"/>
          </p:nvPr>
        </p:nvSpPr>
        <p:spPr>
          <a:xfrm>
            <a:off x="228600" y="6355950"/>
            <a:ext cx="2133695" cy="365779"/>
          </a:xfrm>
          <a:prstGeom prst="rect">
            <a:avLst/>
          </a:prstGeom>
        </p:spPr>
        <p:txBody>
          <a:bodyPr vert="horz" lIns="82479" tIns="41239" rIns="82479" bIns="41239" rtlCol="0" anchor="ctr"/>
          <a:lstStyle>
            <a:lvl1pPr algn="l">
              <a:defRPr sz="1100">
                <a:solidFill>
                  <a:schemeClr val="tx1">
                    <a:tint val="75000"/>
                  </a:schemeClr>
                </a:solidFill>
                <a:latin typeface="+mj-lt"/>
              </a:defRPr>
            </a:lvl1pPr>
          </a:lstStyle>
          <a:p>
            <a:fld id="{E8EB519F-5639-4AC5-87A0-27153F696EEA}" type="datetimeFigureOut">
              <a:rPr lang="en-US" smtClean="0"/>
              <a:pPr/>
              <a:t>11/4/14</a:t>
            </a:fld>
            <a:endParaRPr lang="en-US"/>
          </a:p>
        </p:txBody>
      </p:sp>
      <p:sp>
        <p:nvSpPr>
          <p:cNvPr id="9" name="Footer Placeholder 2"/>
          <p:cNvSpPr>
            <a:spLocks noGrp="1"/>
          </p:cNvSpPr>
          <p:nvPr>
            <p:ph type="ftr" sz="quarter" idx="3"/>
          </p:nvPr>
        </p:nvSpPr>
        <p:spPr>
          <a:xfrm>
            <a:off x="3124748" y="6355950"/>
            <a:ext cx="2894504" cy="365779"/>
          </a:xfrm>
          <a:prstGeom prst="rect">
            <a:avLst/>
          </a:prstGeom>
        </p:spPr>
        <p:txBody>
          <a:bodyPr vert="horz" lIns="82479" tIns="41239" rIns="82479" bIns="41239" rtlCol="0" anchor="ctr"/>
          <a:lstStyle>
            <a:lvl1pPr algn="ctr">
              <a:defRPr sz="1100">
                <a:solidFill>
                  <a:schemeClr val="tx1">
                    <a:tint val="75000"/>
                  </a:schemeClr>
                </a:solidFill>
                <a:latin typeface="+mj-lt"/>
              </a:defRPr>
            </a:lvl1pPr>
          </a:lstStyle>
          <a:p>
            <a:endParaRPr lang="en-US" dirty="0"/>
          </a:p>
        </p:txBody>
      </p:sp>
      <p:sp>
        <p:nvSpPr>
          <p:cNvPr id="10" name="Slide Number Placeholder 3"/>
          <p:cNvSpPr>
            <a:spLocks noGrp="1"/>
          </p:cNvSpPr>
          <p:nvPr>
            <p:ph type="sldNum" sz="quarter" idx="4"/>
          </p:nvPr>
        </p:nvSpPr>
        <p:spPr>
          <a:xfrm>
            <a:off x="6774533" y="6355950"/>
            <a:ext cx="2133695" cy="365779"/>
          </a:xfrm>
          <a:prstGeom prst="rect">
            <a:avLst/>
          </a:prstGeom>
        </p:spPr>
        <p:txBody>
          <a:bodyPr vert="horz" lIns="82479" tIns="41239" rIns="82479" bIns="41239" rtlCol="0" anchor="ctr"/>
          <a:lstStyle>
            <a:lvl1pPr algn="r">
              <a:defRPr sz="1100">
                <a:solidFill>
                  <a:schemeClr val="tx1">
                    <a:tint val="75000"/>
                  </a:schemeClr>
                </a:solidFill>
                <a:latin typeface="+mj-lt"/>
              </a:defRPr>
            </a:lvl1pPr>
          </a:lstStyle>
          <a:p>
            <a:fld id="{E541D8B6-41AD-4787-800A-AFB8068171B0}" type="slidenum">
              <a:rPr lang="en-US" smtClean="0"/>
              <a:pPr/>
              <a:t>‹#›</a:t>
            </a:fld>
            <a:endParaRPr lang="en-US"/>
          </a:p>
        </p:txBody>
      </p:sp>
      <p:sp>
        <p:nvSpPr>
          <p:cNvPr id="11" name="Title Placeholder 4"/>
          <p:cNvSpPr>
            <a:spLocks noGrp="1"/>
          </p:cNvSpPr>
          <p:nvPr>
            <p:ph type="title"/>
          </p:nvPr>
        </p:nvSpPr>
        <p:spPr>
          <a:xfrm>
            <a:off x="228600" y="76200"/>
            <a:ext cx="86868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extLst>
      <p:ext uri="{BB962C8B-B14F-4D97-AF65-F5344CB8AC3E}">
        <p14:creationId xmlns:p14="http://schemas.microsoft.com/office/powerpoint/2010/main" val="188226639"/>
      </p:ext>
    </p:extLst>
  </p:cSld>
  <p:clrMapOvr>
    <a:masterClrMapping/>
  </p:clrMapOvr>
  <p:transition xmlns:p14="http://schemas.microsoft.com/office/powerpoint/2010/main" spd="slow"/>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8601" y="1283748"/>
            <a:ext cx="4269036" cy="639755"/>
          </a:xfrm>
          <a:prstGeom prst="rect">
            <a:avLst/>
          </a:prstGeom>
        </p:spPr>
        <p:txBody>
          <a:bodyPr anchor="b"/>
          <a:lstStyle>
            <a:lvl1pPr marL="0" indent="0">
              <a:buNone/>
              <a:defRPr sz="2200" b="1"/>
            </a:lvl1pPr>
            <a:lvl2pPr marL="412394" indent="0">
              <a:buNone/>
              <a:defRPr sz="1800" b="1"/>
            </a:lvl2pPr>
            <a:lvl3pPr marL="824789" indent="0">
              <a:buNone/>
              <a:defRPr sz="1600" b="1"/>
            </a:lvl3pPr>
            <a:lvl4pPr marL="1237183" indent="0">
              <a:buNone/>
              <a:defRPr sz="1400" b="1"/>
            </a:lvl4pPr>
            <a:lvl5pPr marL="1649578" indent="0">
              <a:buNone/>
              <a:defRPr sz="1400" b="1"/>
            </a:lvl5pPr>
            <a:lvl6pPr marL="2061972" indent="0">
              <a:buNone/>
              <a:defRPr sz="1400" b="1"/>
            </a:lvl6pPr>
            <a:lvl7pPr marL="2474366" indent="0">
              <a:buNone/>
              <a:defRPr sz="1400" b="1"/>
            </a:lvl7pPr>
            <a:lvl8pPr marL="2886761" indent="0">
              <a:buNone/>
              <a:defRPr sz="1400" b="1"/>
            </a:lvl8pPr>
            <a:lvl9pPr marL="3299155" indent="0">
              <a:buNone/>
              <a:defRPr sz="1400" b="1"/>
            </a:lvl9pPr>
          </a:lstStyle>
          <a:p>
            <a:pPr lvl="0"/>
            <a:r>
              <a:rPr lang="en-US" smtClean="0"/>
              <a:t>Click to edit Master text styles</a:t>
            </a:r>
          </a:p>
        </p:txBody>
      </p:sp>
      <p:sp>
        <p:nvSpPr>
          <p:cNvPr id="4" name="Content Placeholder 3"/>
          <p:cNvSpPr>
            <a:spLocks noGrp="1"/>
          </p:cNvSpPr>
          <p:nvPr>
            <p:ph sz="half" idx="2"/>
          </p:nvPr>
        </p:nvSpPr>
        <p:spPr>
          <a:xfrm>
            <a:off x="228601" y="1923503"/>
            <a:ext cx="4269036" cy="3715297"/>
          </a:xfrm>
          <a:prstGeom prst="rect">
            <a:avLst/>
          </a:prstGeo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4934" y="1283748"/>
            <a:ext cx="4270465" cy="639755"/>
          </a:xfrm>
          <a:prstGeom prst="rect">
            <a:avLst/>
          </a:prstGeom>
        </p:spPr>
        <p:txBody>
          <a:bodyPr anchor="b"/>
          <a:lstStyle>
            <a:lvl1pPr marL="0" indent="0">
              <a:buNone/>
              <a:defRPr sz="2200" b="1"/>
            </a:lvl1pPr>
            <a:lvl2pPr marL="412394" indent="0">
              <a:buNone/>
              <a:defRPr sz="1800" b="1"/>
            </a:lvl2pPr>
            <a:lvl3pPr marL="824789" indent="0">
              <a:buNone/>
              <a:defRPr sz="1600" b="1"/>
            </a:lvl3pPr>
            <a:lvl4pPr marL="1237183" indent="0">
              <a:buNone/>
              <a:defRPr sz="1400" b="1"/>
            </a:lvl4pPr>
            <a:lvl5pPr marL="1649578" indent="0">
              <a:buNone/>
              <a:defRPr sz="1400" b="1"/>
            </a:lvl5pPr>
            <a:lvl6pPr marL="2061972" indent="0">
              <a:buNone/>
              <a:defRPr sz="1400" b="1"/>
            </a:lvl6pPr>
            <a:lvl7pPr marL="2474366" indent="0">
              <a:buNone/>
              <a:defRPr sz="1400" b="1"/>
            </a:lvl7pPr>
            <a:lvl8pPr marL="2886761" indent="0">
              <a:buNone/>
              <a:defRPr sz="1400" b="1"/>
            </a:lvl8pPr>
            <a:lvl9pPr marL="3299155" indent="0">
              <a:buNone/>
              <a:defRPr sz="1400" b="1"/>
            </a:lvl9pPr>
          </a:lstStyle>
          <a:p>
            <a:pPr lvl="0"/>
            <a:r>
              <a:rPr lang="en-US" smtClean="0"/>
              <a:t>Click to edit Master text styles</a:t>
            </a:r>
          </a:p>
        </p:txBody>
      </p:sp>
      <p:sp>
        <p:nvSpPr>
          <p:cNvPr id="6" name="Content Placeholder 5"/>
          <p:cNvSpPr>
            <a:spLocks noGrp="1"/>
          </p:cNvSpPr>
          <p:nvPr>
            <p:ph sz="quarter" idx="4"/>
          </p:nvPr>
        </p:nvSpPr>
        <p:spPr>
          <a:xfrm>
            <a:off x="4644934" y="1923503"/>
            <a:ext cx="4270465" cy="3715297"/>
          </a:xfrm>
          <a:prstGeom prst="rect">
            <a:avLst/>
          </a:prstGeo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Date Placeholder 1"/>
          <p:cNvSpPr>
            <a:spLocks noGrp="1"/>
          </p:cNvSpPr>
          <p:nvPr>
            <p:ph type="dt" sz="half" idx="10"/>
          </p:nvPr>
        </p:nvSpPr>
        <p:spPr>
          <a:xfrm>
            <a:off x="228600" y="6355950"/>
            <a:ext cx="2133695" cy="365779"/>
          </a:xfrm>
          <a:prstGeom prst="rect">
            <a:avLst/>
          </a:prstGeom>
        </p:spPr>
        <p:txBody>
          <a:bodyPr vert="horz" lIns="82479" tIns="41239" rIns="82479" bIns="41239" rtlCol="0" anchor="ctr"/>
          <a:lstStyle>
            <a:lvl1pPr algn="l">
              <a:defRPr sz="1100">
                <a:solidFill>
                  <a:schemeClr val="tx1">
                    <a:tint val="75000"/>
                  </a:schemeClr>
                </a:solidFill>
                <a:latin typeface="+mj-lt"/>
              </a:defRPr>
            </a:lvl1pPr>
          </a:lstStyle>
          <a:p>
            <a:fld id="{E8EB519F-5639-4AC5-87A0-27153F696EEA}" type="datetimeFigureOut">
              <a:rPr lang="en-US" smtClean="0"/>
              <a:pPr/>
              <a:t>11/4/14</a:t>
            </a:fld>
            <a:endParaRPr lang="en-US"/>
          </a:p>
        </p:txBody>
      </p:sp>
      <p:sp>
        <p:nvSpPr>
          <p:cNvPr id="11" name="Footer Placeholder 2"/>
          <p:cNvSpPr>
            <a:spLocks noGrp="1"/>
          </p:cNvSpPr>
          <p:nvPr>
            <p:ph type="ftr" sz="quarter" idx="11"/>
          </p:nvPr>
        </p:nvSpPr>
        <p:spPr>
          <a:xfrm>
            <a:off x="3124748" y="6355950"/>
            <a:ext cx="2894504" cy="365779"/>
          </a:xfrm>
          <a:prstGeom prst="rect">
            <a:avLst/>
          </a:prstGeom>
        </p:spPr>
        <p:txBody>
          <a:bodyPr vert="horz" lIns="82479" tIns="41239" rIns="82479" bIns="41239" rtlCol="0" anchor="ctr"/>
          <a:lstStyle>
            <a:lvl1pPr algn="ctr">
              <a:defRPr sz="1100">
                <a:solidFill>
                  <a:schemeClr val="tx1">
                    <a:tint val="75000"/>
                  </a:schemeClr>
                </a:solidFill>
                <a:latin typeface="+mj-lt"/>
              </a:defRPr>
            </a:lvl1pPr>
          </a:lstStyle>
          <a:p>
            <a:endParaRPr lang="en-US" dirty="0"/>
          </a:p>
        </p:txBody>
      </p:sp>
      <p:sp>
        <p:nvSpPr>
          <p:cNvPr id="12" name="Slide Number Placeholder 3"/>
          <p:cNvSpPr>
            <a:spLocks noGrp="1"/>
          </p:cNvSpPr>
          <p:nvPr>
            <p:ph type="sldNum" sz="quarter" idx="12"/>
          </p:nvPr>
        </p:nvSpPr>
        <p:spPr>
          <a:xfrm>
            <a:off x="6774533" y="6355950"/>
            <a:ext cx="2133695" cy="365779"/>
          </a:xfrm>
          <a:prstGeom prst="rect">
            <a:avLst/>
          </a:prstGeom>
        </p:spPr>
        <p:txBody>
          <a:bodyPr vert="horz" lIns="82479" tIns="41239" rIns="82479" bIns="41239" rtlCol="0" anchor="ctr"/>
          <a:lstStyle>
            <a:lvl1pPr algn="r">
              <a:defRPr sz="1100">
                <a:solidFill>
                  <a:schemeClr val="tx1">
                    <a:tint val="75000"/>
                  </a:schemeClr>
                </a:solidFill>
                <a:latin typeface="+mj-lt"/>
              </a:defRPr>
            </a:lvl1pPr>
          </a:lstStyle>
          <a:p>
            <a:fld id="{E541D8B6-41AD-4787-800A-AFB8068171B0}" type="slidenum">
              <a:rPr lang="en-US" smtClean="0"/>
              <a:pPr/>
              <a:t>‹#›</a:t>
            </a:fld>
            <a:endParaRPr lang="en-US"/>
          </a:p>
        </p:txBody>
      </p:sp>
      <p:sp>
        <p:nvSpPr>
          <p:cNvPr id="13" name="Title Placeholder 4"/>
          <p:cNvSpPr>
            <a:spLocks noGrp="1"/>
          </p:cNvSpPr>
          <p:nvPr>
            <p:ph type="title"/>
          </p:nvPr>
        </p:nvSpPr>
        <p:spPr>
          <a:xfrm>
            <a:off x="228600" y="76200"/>
            <a:ext cx="86868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extLst>
      <p:ext uri="{BB962C8B-B14F-4D97-AF65-F5344CB8AC3E}">
        <p14:creationId xmlns:p14="http://schemas.microsoft.com/office/powerpoint/2010/main" val="938940417"/>
      </p:ext>
    </p:extLst>
  </p:cSld>
  <p:clrMapOvr>
    <a:masterClrMapping/>
  </p:clrMapOvr>
  <p:transition xmlns:p14="http://schemas.microsoft.com/office/powerpoint/2010/main" spd="slow"/>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Date Placeholder 1"/>
          <p:cNvSpPr>
            <a:spLocks noGrp="1"/>
          </p:cNvSpPr>
          <p:nvPr>
            <p:ph type="dt" sz="half" idx="2"/>
          </p:nvPr>
        </p:nvSpPr>
        <p:spPr>
          <a:xfrm>
            <a:off x="228600" y="6355950"/>
            <a:ext cx="2133695" cy="365779"/>
          </a:xfrm>
          <a:prstGeom prst="rect">
            <a:avLst/>
          </a:prstGeom>
        </p:spPr>
        <p:txBody>
          <a:bodyPr vert="horz" lIns="82479" tIns="41239" rIns="82479" bIns="41239" rtlCol="0" anchor="ctr"/>
          <a:lstStyle>
            <a:lvl1pPr algn="l">
              <a:defRPr sz="1100">
                <a:solidFill>
                  <a:schemeClr val="tx1">
                    <a:tint val="75000"/>
                  </a:schemeClr>
                </a:solidFill>
                <a:latin typeface="+mj-lt"/>
              </a:defRPr>
            </a:lvl1pPr>
          </a:lstStyle>
          <a:p>
            <a:fld id="{E8EB519F-5639-4AC5-87A0-27153F696EEA}" type="datetimeFigureOut">
              <a:rPr lang="en-US" smtClean="0"/>
              <a:pPr/>
              <a:t>11/4/14</a:t>
            </a:fld>
            <a:endParaRPr lang="en-US"/>
          </a:p>
        </p:txBody>
      </p:sp>
      <p:sp>
        <p:nvSpPr>
          <p:cNvPr id="7" name="Footer Placeholder 2"/>
          <p:cNvSpPr>
            <a:spLocks noGrp="1"/>
          </p:cNvSpPr>
          <p:nvPr>
            <p:ph type="ftr" sz="quarter" idx="3"/>
          </p:nvPr>
        </p:nvSpPr>
        <p:spPr>
          <a:xfrm>
            <a:off x="3124748" y="6355950"/>
            <a:ext cx="2894504" cy="365779"/>
          </a:xfrm>
          <a:prstGeom prst="rect">
            <a:avLst/>
          </a:prstGeom>
        </p:spPr>
        <p:txBody>
          <a:bodyPr vert="horz" lIns="82479" tIns="41239" rIns="82479" bIns="41239" rtlCol="0" anchor="ctr"/>
          <a:lstStyle>
            <a:lvl1pPr algn="ctr">
              <a:defRPr sz="1100">
                <a:solidFill>
                  <a:schemeClr val="tx1">
                    <a:tint val="75000"/>
                  </a:schemeClr>
                </a:solidFill>
                <a:latin typeface="+mj-lt"/>
              </a:defRPr>
            </a:lvl1pPr>
          </a:lstStyle>
          <a:p>
            <a:endParaRPr lang="en-US" dirty="0"/>
          </a:p>
        </p:txBody>
      </p:sp>
      <p:sp>
        <p:nvSpPr>
          <p:cNvPr id="8" name="Slide Number Placeholder 3"/>
          <p:cNvSpPr>
            <a:spLocks noGrp="1"/>
          </p:cNvSpPr>
          <p:nvPr>
            <p:ph type="sldNum" sz="quarter" idx="4"/>
          </p:nvPr>
        </p:nvSpPr>
        <p:spPr>
          <a:xfrm>
            <a:off x="6774533" y="6355950"/>
            <a:ext cx="2133695" cy="365779"/>
          </a:xfrm>
          <a:prstGeom prst="rect">
            <a:avLst/>
          </a:prstGeom>
        </p:spPr>
        <p:txBody>
          <a:bodyPr vert="horz" lIns="82479" tIns="41239" rIns="82479" bIns="41239" rtlCol="0" anchor="ctr"/>
          <a:lstStyle>
            <a:lvl1pPr algn="r">
              <a:defRPr sz="1100">
                <a:solidFill>
                  <a:schemeClr val="tx1">
                    <a:tint val="75000"/>
                  </a:schemeClr>
                </a:solidFill>
                <a:latin typeface="+mj-lt"/>
              </a:defRPr>
            </a:lvl1pPr>
          </a:lstStyle>
          <a:p>
            <a:fld id="{E541D8B6-41AD-4787-800A-AFB8068171B0}" type="slidenum">
              <a:rPr lang="en-US" smtClean="0"/>
              <a:pPr/>
              <a:t>‹#›</a:t>
            </a:fld>
            <a:endParaRPr lang="en-US"/>
          </a:p>
        </p:txBody>
      </p:sp>
      <p:sp>
        <p:nvSpPr>
          <p:cNvPr id="9" name="Title Placeholder 4"/>
          <p:cNvSpPr>
            <a:spLocks noGrp="1"/>
          </p:cNvSpPr>
          <p:nvPr>
            <p:ph type="title"/>
          </p:nvPr>
        </p:nvSpPr>
        <p:spPr>
          <a:xfrm>
            <a:off x="228600" y="76200"/>
            <a:ext cx="86868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extLst>
      <p:ext uri="{BB962C8B-B14F-4D97-AF65-F5344CB8AC3E}">
        <p14:creationId xmlns:p14="http://schemas.microsoft.com/office/powerpoint/2010/main" val="3376333902"/>
      </p:ext>
    </p:extLst>
  </p:cSld>
  <p:clrMapOvr>
    <a:masterClrMapping/>
  </p:clrMapOvr>
  <p:transition xmlns:p14="http://schemas.microsoft.com/office/powerpoint/2010/mai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1"/>
          <p:cNvSpPr>
            <a:spLocks noGrp="1"/>
          </p:cNvSpPr>
          <p:nvPr>
            <p:ph type="dt" sz="half" idx="2"/>
          </p:nvPr>
        </p:nvSpPr>
        <p:spPr>
          <a:xfrm>
            <a:off x="228600" y="6355950"/>
            <a:ext cx="2133695" cy="365779"/>
          </a:xfrm>
          <a:prstGeom prst="rect">
            <a:avLst/>
          </a:prstGeom>
        </p:spPr>
        <p:txBody>
          <a:bodyPr vert="horz" lIns="82479" tIns="41239" rIns="82479" bIns="41239" rtlCol="0" anchor="ctr"/>
          <a:lstStyle>
            <a:lvl1pPr algn="l">
              <a:defRPr sz="1100">
                <a:solidFill>
                  <a:schemeClr val="tx1">
                    <a:tint val="75000"/>
                  </a:schemeClr>
                </a:solidFill>
                <a:latin typeface="+mj-lt"/>
              </a:defRPr>
            </a:lvl1pPr>
          </a:lstStyle>
          <a:p>
            <a:fld id="{E8EB519F-5639-4AC5-87A0-27153F696EEA}" type="datetimeFigureOut">
              <a:rPr lang="en-US" smtClean="0"/>
              <a:pPr/>
              <a:t>11/4/14</a:t>
            </a:fld>
            <a:endParaRPr lang="en-US"/>
          </a:p>
        </p:txBody>
      </p:sp>
      <p:sp>
        <p:nvSpPr>
          <p:cNvPr id="6" name="Footer Placeholder 2"/>
          <p:cNvSpPr>
            <a:spLocks noGrp="1"/>
          </p:cNvSpPr>
          <p:nvPr>
            <p:ph type="ftr" sz="quarter" idx="3"/>
          </p:nvPr>
        </p:nvSpPr>
        <p:spPr>
          <a:xfrm>
            <a:off x="3124748" y="6355950"/>
            <a:ext cx="2894504" cy="365779"/>
          </a:xfrm>
          <a:prstGeom prst="rect">
            <a:avLst/>
          </a:prstGeom>
        </p:spPr>
        <p:txBody>
          <a:bodyPr vert="horz" lIns="82479" tIns="41239" rIns="82479" bIns="41239" rtlCol="0" anchor="ctr"/>
          <a:lstStyle>
            <a:lvl1pPr algn="ctr">
              <a:defRPr sz="1100">
                <a:solidFill>
                  <a:schemeClr val="tx1">
                    <a:tint val="75000"/>
                  </a:schemeClr>
                </a:solidFill>
                <a:latin typeface="+mj-lt"/>
              </a:defRPr>
            </a:lvl1pPr>
          </a:lstStyle>
          <a:p>
            <a:endParaRPr lang="en-US" dirty="0"/>
          </a:p>
        </p:txBody>
      </p:sp>
      <p:sp>
        <p:nvSpPr>
          <p:cNvPr id="7" name="Slide Number Placeholder 3"/>
          <p:cNvSpPr>
            <a:spLocks noGrp="1"/>
          </p:cNvSpPr>
          <p:nvPr>
            <p:ph type="sldNum" sz="quarter" idx="4"/>
          </p:nvPr>
        </p:nvSpPr>
        <p:spPr>
          <a:xfrm>
            <a:off x="6774533" y="6355950"/>
            <a:ext cx="2133695" cy="365779"/>
          </a:xfrm>
          <a:prstGeom prst="rect">
            <a:avLst/>
          </a:prstGeom>
        </p:spPr>
        <p:txBody>
          <a:bodyPr vert="horz" lIns="82479" tIns="41239" rIns="82479" bIns="41239" rtlCol="0" anchor="ctr"/>
          <a:lstStyle>
            <a:lvl1pPr algn="r">
              <a:defRPr sz="1100">
                <a:solidFill>
                  <a:schemeClr val="tx1">
                    <a:tint val="75000"/>
                  </a:schemeClr>
                </a:solidFill>
                <a:latin typeface="+mj-lt"/>
              </a:defRPr>
            </a:lvl1pPr>
          </a:lstStyle>
          <a:p>
            <a:fld id="{E541D8B6-41AD-4787-800A-AFB8068171B0}" type="slidenum">
              <a:rPr lang="en-US" smtClean="0"/>
              <a:pPr/>
              <a:t>‹#›</a:t>
            </a:fld>
            <a:endParaRPr lang="en-US"/>
          </a:p>
        </p:txBody>
      </p:sp>
    </p:spTree>
    <p:extLst>
      <p:ext uri="{BB962C8B-B14F-4D97-AF65-F5344CB8AC3E}">
        <p14:creationId xmlns:p14="http://schemas.microsoft.com/office/powerpoint/2010/main" val="3090197344"/>
      </p:ext>
    </p:extLst>
  </p:cSld>
  <p:clrMapOvr>
    <a:masterClrMapping/>
  </p:clrMapOvr>
  <p:transition xmlns:p14="http://schemas.microsoft.com/office/powerpoint/2010/mai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8600" y="272542"/>
            <a:ext cx="3236511" cy="1161887"/>
          </a:xfrm>
          <a:prstGeom prst="rect">
            <a:avLst/>
          </a:prstGeom>
        </p:spPr>
        <p:txBody>
          <a:bodyPr anchor="b"/>
          <a:lstStyle>
            <a:lvl1pPr algn="l">
              <a:defRPr sz="1800" b="1"/>
            </a:lvl1pPr>
          </a:lstStyle>
          <a:p>
            <a:r>
              <a:rPr lang="en-US" smtClean="0"/>
              <a:t>Click to edit Master title style</a:t>
            </a:r>
            <a:endParaRPr lang="en-US" dirty="0"/>
          </a:p>
        </p:txBody>
      </p:sp>
      <p:sp>
        <p:nvSpPr>
          <p:cNvPr id="3" name="Content Placeholder 2"/>
          <p:cNvSpPr>
            <a:spLocks noGrp="1"/>
          </p:cNvSpPr>
          <p:nvPr>
            <p:ph idx="1"/>
          </p:nvPr>
        </p:nvSpPr>
        <p:spPr>
          <a:xfrm>
            <a:off x="3575226" y="272541"/>
            <a:ext cx="5340173" cy="5366259"/>
          </a:xfrm>
          <a:prstGeom prst="rect">
            <a:avLst/>
          </a:prstGeom>
        </p:spPr>
        <p:txBody>
          <a:bodyPr/>
          <a:lstStyle>
            <a:lvl1pPr>
              <a:defRPr sz="2900"/>
            </a:lvl1pPr>
            <a:lvl2pPr>
              <a:defRPr sz="25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28600" y="1434428"/>
            <a:ext cx="3236511" cy="4813972"/>
          </a:xfrm>
          <a:prstGeom prst="rect">
            <a:avLst/>
          </a:prstGeom>
        </p:spPr>
        <p:txBody>
          <a:bodyPr/>
          <a:lstStyle>
            <a:lvl1pPr marL="0" indent="0">
              <a:buNone/>
              <a:defRPr sz="1300"/>
            </a:lvl1pPr>
            <a:lvl2pPr marL="412394" indent="0">
              <a:buNone/>
              <a:defRPr sz="1100"/>
            </a:lvl2pPr>
            <a:lvl3pPr marL="824789" indent="0">
              <a:buNone/>
              <a:defRPr sz="900"/>
            </a:lvl3pPr>
            <a:lvl4pPr marL="1237183" indent="0">
              <a:buNone/>
              <a:defRPr sz="800"/>
            </a:lvl4pPr>
            <a:lvl5pPr marL="1649578" indent="0">
              <a:buNone/>
              <a:defRPr sz="800"/>
            </a:lvl5pPr>
            <a:lvl6pPr marL="2061972" indent="0">
              <a:buNone/>
              <a:defRPr sz="800"/>
            </a:lvl6pPr>
            <a:lvl7pPr marL="2474366" indent="0">
              <a:buNone/>
              <a:defRPr sz="800"/>
            </a:lvl7pPr>
            <a:lvl8pPr marL="2886761" indent="0">
              <a:buNone/>
              <a:defRPr sz="800"/>
            </a:lvl8pPr>
            <a:lvl9pPr marL="3299155" indent="0">
              <a:buNone/>
              <a:defRPr sz="800"/>
            </a:lvl9pPr>
          </a:lstStyle>
          <a:p>
            <a:pPr lvl="0"/>
            <a:r>
              <a:rPr lang="en-US" smtClean="0"/>
              <a:t>Click to edit Master text styles</a:t>
            </a:r>
          </a:p>
        </p:txBody>
      </p:sp>
      <p:sp>
        <p:nvSpPr>
          <p:cNvPr id="8" name="Date Placeholder 1"/>
          <p:cNvSpPr>
            <a:spLocks noGrp="1"/>
          </p:cNvSpPr>
          <p:nvPr>
            <p:ph type="dt" sz="half" idx="10"/>
          </p:nvPr>
        </p:nvSpPr>
        <p:spPr>
          <a:xfrm>
            <a:off x="228600" y="6355950"/>
            <a:ext cx="2133695" cy="365779"/>
          </a:xfrm>
          <a:prstGeom prst="rect">
            <a:avLst/>
          </a:prstGeom>
        </p:spPr>
        <p:txBody>
          <a:bodyPr vert="horz" lIns="82479" tIns="41239" rIns="82479" bIns="41239" rtlCol="0" anchor="ctr"/>
          <a:lstStyle>
            <a:lvl1pPr algn="l">
              <a:defRPr sz="1100">
                <a:solidFill>
                  <a:schemeClr val="tx1">
                    <a:tint val="75000"/>
                  </a:schemeClr>
                </a:solidFill>
                <a:latin typeface="+mj-lt"/>
              </a:defRPr>
            </a:lvl1pPr>
          </a:lstStyle>
          <a:p>
            <a:fld id="{E8EB519F-5639-4AC5-87A0-27153F696EEA}" type="datetimeFigureOut">
              <a:rPr lang="en-US" smtClean="0"/>
              <a:pPr/>
              <a:t>11/4/14</a:t>
            </a:fld>
            <a:endParaRPr lang="en-US"/>
          </a:p>
        </p:txBody>
      </p:sp>
      <p:sp>
        <p:nvSpPr>
          <p:cNvPr id="9" name="Footer Placeholder 2"/>
          <p:cNvSpPr>
            <a:spLocks noGrp="1"/>
          </p:cNvSpPr>
          <p:nvPr>
            <p:ph type="ftr" sz="quarter" idx="3"/>
          </p:nvPr>
        </p:nvSpPr>
        <p:spPr>
          <a:xfrm>
            <a:off x="3124748" y="6355950"/>
            <a:ext cx="2894504" cy="365779"/>
          </a:xfrm>
          <a:prstGeom prst="rect">
            <a:avLst/>
          </a:prstGeom>
        </p:spPr>
        <p:txBody>
          <a:bodyPr vert="horz" lIns="82479" tIns="41239" rIns="82479" bIns="41239" rtlCol="0" anchor="ctr"/>
          <a:lstStyle>
            <a:lvl1pPr algn="ctr">
              <a:defRPr sz="1100">
                <a:solidFill>
                  <a:schemeClr val="tx1">
                    <a:tint val="75000"/>
                  </a:schemeClr>
                </a:solidFill>
                <a:latin typeface="+mj-lt"/>
              </a:defRPr>
            </a:lvl1pPr>
          </a:lstStyle>
          <a:p>
            <a:endParaRPr lang="en-US" dirty="0"/>
          </a:p>
        </p:txBody>
      </p:sp>
      <p:sp>
        <p:nvSpPr>
          <p:cNvPr id="10" name="Slide Number Placeholder 3"/>
          <p:cNvSpPr>
            <a:spLocks noGrp="1"/>
          </p:cNvSpPr>
          <p:nvPr>
            <p:ph type="sldNum" sz="quarter" idx="4"/>
          </p:nvPr>
        </p:nvSpPr>
        <p:spPr>
          <a:xfrm>
            <a:off x="6774533" y="6355950"/>
            <a:ext cx="2133695" cy="365779"/>
          </a:xfrm>
          <a:prstGeom prst="rect">
            <a:avLst/>
          </a:prstGeom>
        </p:spPr>
        <p:txBody>
          <a:bodyPr vert="horz" lIns="82479" tIns="41239" rIns="82479" bIns="41239" rtlCol="0" anchor="ctr"/>
          <a:lstStyle>
            <a:lvl1pPr algn="r">
              <a:defRPr sz="1100">
                <a:solidFill>
                  <a:schemeClr val="tx1">
                    <a:tint val="75000"/>
                  </a:schemeClr>
                </a:solidFill>
                <a:latin typeface="+mj-lt"/>
              </a:defRPr>
            </a:lvl1pPr>
          </a:lstStyle>
          <a:p>
            <a:fld id="{E541D8B6-41AD-4787-800A-AFB8068171B0}" type="slidenum">
              <a:rPr lang="en-US" smtClean="0"/>
              <a:pPr/>
              <a:t>‹#›</a:t>
            </a:fld>
            <a:endParaRPr lang="en-US"/>
          </a:p>
        </p:txBody>
      </p:sp>
    </p:spTree>
    <p:extLst>
      <p:ext uri="{BB962C8B-B14F-4D97-AF65-F5344CB8AC3E}">
        <p14:creationId xmlns:p14="http://schemas.microsoft.com/office/powerpoint/2010/main" val="2241127826"/>
      </p:ext>
    </p:extLst>
  </p:cSld>
  <p:clrMapOvr>
    <a:masterClrMapping/>
  </p:clrMapOvr>
  <p:transition xmlns:p14="http://schemas.microsoft.com/office/powerpoint/2010/mai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04" y="4340928"/>
            <a:ext cx="5487258" cy="566599"/>
          </a:xfrm>
          <a:prstGeom prst="rect">
            <a:avLst/>
          </a:prstGeom>
        </p:spPr>
        <p:txBody>
          <a:bodyPr anchor="b"/>
          <a:lstStyle>
            <a:lvl1pPr algn="l">
              <a:defRPr sz="1800" b="1"/>
            </a:lvl1pPr>
          </a:lstStyle>
          <a:p>
            <a:r>
              <a:rPr lang="en-US" smtClean="0"/>
              <a:t>Click to edit Master title style</a:t>
            </a:r>
            <a:endParaRPr lang="en-US"/>
          </a:p>
        </p:txBody>
      </p:sp>
      <p:sp>
        <p:nvSpPr>
          <p:cNvPr id="3" name="Picture Placeholder 2"/>
          <p:cNvSpPr>
            <a:spLocks noGrp="1"/>
          </p:cNvSpPr>
          <p:nvPr>
            <p:ph type="pic" idx="1"/>
          </p:nvPr>
        </p:nvSpPr>
        <p:spPr>
          <a:xfrm>
            <a:off x="1791904" y="152400"/>
            <a:ext cx="5487258" cy="4115373"/>
          </a:xfrm>
          <a:prstGeom prst="rect">
            <a:avLst/>
          </a:prstGeom>
        </p:spPr>
        <p:txBody>
          <a:bodyPr/>
          <a:lstStyle>
            <a:lvl1pPr marL="0" indent="0">
              <a:buNone/>
              <a:defRPr sz="2900"/>
            </a:lvl1pPr>
            <a:lvl2pPr marL="412394" indent="0">
              <a:buNone/>
              <a:defRPr sz="2500"/>
            </a:lvl2pPr>
            <a:lvl3pPr marL="824789" indent="0">
              <a:buNone/>
              <a:defRPr sz="2200"/>
            </a:lvl3pPr>
            <a:lvl4pPr marL="1237183" indent="0">
              <a:buNone/>
              <a:defRPr sz="1800"/>
            </a:lvl4pPr>
            <a:lvl5pPr marL="1649578" indent="0">
              <a:buNone/>
              <a:defRPr sz="1800"/>
            </a:lvl5pPr>
            <a:lvl6pPr marL="2061972" indent="0">
              <a:buNone/>
              <a:defRPr sz="1800"/>
            </a:lvl6pPr>
            <a:lvl7pPr marL="2474366" indent="0">
              <a:buNone/>
              <a:defRPr sz="1800"/>
            </a:lvl7pPr>
            <a:lvl8pPr marL="2886761" indent="0">
              <a:buNone/>
              <a:defRPr sz="1800"/>
            </a:lvl8pPr>
            <a:lvl9pPr marL="3299155" indent="0">
              <a:buNone/>
              <a:defRPr sz="1800"/>
            </a:lvl9pPr>
          </a:lstStyle>
          <a:p>
            <a:r>
              <a:rPr lang="en-US" smtClean="0"/>
              <a:t>Click icon to add picture</a:t>
            </a:r>
            <a:endParaRPr lang="en-US"/>
          </a:p>
        </p:txBody>
      </p:sp>
      <p:sp>
        <p:nvSpPr>
          <p:cNvPr id="4" name="Text Placeholder 3"/>
          <p:cNvSpPr>
            <a:spLocks noGrp="1"/>
          </p:cNvSpPr>
          <p:nvPr>
            <p:ph type="body" sz="half" idx="2"/>
          </p:nvPr>
        </p:nvSpPr>
        <p:spPr>
          <a:xfrm>
            <a:off x="1791904" y="4907527"/>
            <a:ext cx="5487258" cy="804714"/>
          </a:xfrm>
          <a:prstGeom prst="rect">
            <a:avLst/>
          </a:prstGeom>
        </p:spPr>
        <p:txBody>
          <a:bodyPr/>
          <a:lstStyle>
            <a:lvl1pPr marL="0" indent="0">
              <a:buNone/>
              <a:defRPr sz="1300"/>
            </a:lvl1pPr>
            <a:lvl2pPr marL="412394" indent="0">
              <a:buNone/>
              <a:defRPr sz="1100"/>
            </a:lvl2pPr>
            <a:lvl3pPr marL="824789" indent="0">
              <a:buNone/>
              <a:defRPr sz="900"/>
            </a:lvl3pPr>
            <a:lvl4pPr marL="1237183" indent="0">
              <a:buNone/>
              <a:defRPr sz="800"/>
            </a:lvl4pPr>
            <a:lvl5pPr marL="1649578" indent="0">
              <a:buNone/>
              <a:defRPr sz="800"/>
            </a:lvl5pPr>
            <a:lvl6pPr marL="2061972" indent="0">
              <a:buNone/>
              <a:defRPr sz="800"/>
            </a:lvl6pPr>
            <a:lvl7pPr marL="2474366" indent="0">
              <a:buNone/>
              <a:defRPr sz="800"/>
            </a:lvl7pPr>
            <a:lvl8pPr marL="2886761" indent="0">
              <a:buNone/>
              <a:defRPr sz="800"/>
            </a:lvl8pPr>
            <a:lvl9pPr marL="3299155" indent="0">
              <a:buNone/>
              <a:defRPr sz="800"/>
            </a:lvl9pPr>
          </a:lstStyle>
          <a:p>
            <a:pPr lvl="0"/>
            <a:r>
              <a:rPr lang="en-US" smtClean="0"/>
              <a:t>Click to edit Master text styles</a:t>
            </a:r>
          </a:p>
        </p:txBody>
      </p:sp>
      <p:sp>
        <p:nvSpPr>
          <p:cNvPr id="8" name="Date Placeholder 1"/>
          <p:cNvSpPr>
            <a:spLocks noGrp="1"/>
          </p:cNvSpPr>
          <p:nvPr>
            <p:ph type="dt" sz="half" idx="10"/>
          </p:nvPr>
        </p:nvSpPr>
        <p:spPr>
          <a:xfrm>
            <a:off x="228600" y="6355950"/>
            <a:ext cx="2133695" cy="365779"/>
          </a:xfrm>
          <a:prstGeom prst="rect">
            <a:avLst/>
          </a:prstGeom>
        </p:spPr>
        <p:txBody>
          <a:bodyPr vert="horz" lIns="82479" tIns="41239" rIns="82479" bIns="41239" rtlCol="0" anchor="ctr"/>
          <a:lstStyle>
            <a:lvl1pPr algn="l">
              <a:defRPr sz="1100">
                <a:solidFill>
                  <a:schemeClr val="tx1">
                    <a:tint val="75000"/>
                  </a:schemeClr>
                </a:solidFill>
                <a:latin typeface="+mj-lt"/>
              </a:defRPr>
            </a:lvl1pPr>
          </a:lstStyle>
          <a:p>
            <a:fld id="{E8EB519F-5639-4AC5-87A0-27153F696EEA}" type="datetimeFigureOut">
              <a:rPr lang="en-US" smtClean="0"/>
              <a:pPr/>
              <a:t>11/4/14</a:t>
            </a:fld>
            <a:endParaRPr lang="en-US"/>
          </a:p>
        </p:txBody>
      </p:sp>
      <p:sp>
        <p:nvSpPr>
          <p:cNvPr id="9" name="Footer Placeholder 2"/>
          <p:cNvSpPr>
            <a:spLocks noGrp="1"/>
          </p:cNvSpPr>
          <p:nvPr>
            <p:ph type="ftr" sz="quarter" idx="3"/>
          </p:nvPr>
        </p:nvSpPr>
        <p:spPr>
          <a:xfrm>
            <a:off x="3124748" y="6355950"/>
            <a:ext cx="2894504" cy="365779"/>
          </a:xfrm>
          <a:prstGeom prst="rect">
            <a:avLst/>
          </a:prstGeom>
        </p:spPr>
        <p:txBody>
          <a:bodyPr vert="horz" lIns="82479" tIns="41239" rIns="82479" bIns="41239" rtlCol="0" anchor="ctr"/>
          <a:lstStyle>
            <a:lvl1pPr algn="ctr">
              <a:defRPr sz="1100">
                <a:solidFill>
                  <a:schemeClr val="tx1">
                    <a:tint val="75000"/>
                  </a:schemeClr>
                </a:solidFill>
                <a:latin typeface="+mj-lt"/>
              </a:defRPr>
            </a:lvl1pPr>
          </a:lstStyle>
          <a:p>
            <a:endParaRPr lang="en-US" dirty="0"/>
          </a:p>
        </p:txBody>
      </p:sp>
      <p:sp>
        <p:nvSpPr>
          <p:cNvPr id="10" name="Slide Number Placeholder 3"/>
          <p:cNvSpPr>
            <a:spLocks noGrp="1"/>
          </p:cNvSpPr>
          <p:nvPr>
            <p:ph type="sldNum" sz="quarter" idx="4"/>
          </p:nvPr>
        </p:nvSpPr>
        <p:spPr>
          <a:xfrm>
            <a:off x="6774533" y="6355950"/>
            <a:ext cx="2133695" cy="365779"/>
          </a:xfrm>
          <a:prstGeom prst="rect">
            <a:avLst/>
          </a:prstGeom>
        </p:spPr>
        <p:txBody>
          <a:bodyPr vert="horz" lIns="82479" tIns="41239" rIns="82479" bIns="41239" rtlCol="0" anchor="ctr"/>
          <a:lstStyle>
            <a:lvl1pPr algn="r">
              <a:defRPr sz="1100">
                <a:solidFill>
                  <a:schemeClr val="tx1">
                    <a:tint val="75000"/>
                  </a:schemeClr>
                </a:solidFill>
                <a:latin typeface="+mj-lt"/>
              </a:defRPr>
            </a:lvl1pPr>
          </a:lstStyle>
          <a:p>
            <a:fld id="{E541D8B6-41AD-4787-800A-AFB8068171B0}" type="slidenum">
              <a:rPr lang="en-US" smtClean="0"/>
              <a:pPr/>
              <a:t>‹#›</a:t>
            </a:fld>
            <a:endParaRPr lang="en-US"/>
          </a:p>
        </p:txBody>
      </p:sp>
    </p:spTree>
    <p:extLst>
      <p:ext uri="{BB962C8B-B14F-4D97-AF65-F5344CB8AC3E}">
        <p14:creationId xmlns:p14="http://schemas.microsoft.com/office/powerpoint/2010/main" val="372623584"/>
      </p:ext>
    </p:extLst>
  </p:cSld>
  <p:clrMapOvr>
    <a:masterClrMapping/>
  </p:clrMapOvr>
  <p:transition xmlns:p14="http://schemas.microsoft.com/office/powerpoint/2010/main" spd="slow"/>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ectangle 13"/>
          <p:cNvSpPr/>
          <p:nvPr userDrawn="1"/>
        </p:nvSpPr>
        <p:spPr bwMode="auto">
          <a:xfrm>
            <a:off x="0" y="76200"/>
            <a:ext cx="9144000" cy="838200"/>
          </a:xfrm>
          <a:prstGeom prst="rect">
            <a:avLst/>
          </a:prstGeom>
          <a:solidFill>
            <a:srgbClr val="840660"/>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13" name="Rectangle 12"/>
          <p:cNvSpPr/>
          <p:nvPr userDrawn="1"/>
        </p:nvSpPr>
        <p:spPr bwMode="auto">
          <a:xfrm>
            <a:off x="0" y="0"/>
            <a:ext cx="9144000" cy="838200"/>
          </a:xfrm>
          <a:prstGeom prst="rect">
            <a:avLst/>
          </a:prstGeom>
          <a:solidFill>
            <a:schemeClr val="accent5">
              <a:lumMod val="75000"/>
            </a:schemeClr>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Title Placeholder 4"/>
          <p:cNvSpPr>
            <a:spLocks noGrp="1"/>
          </p:cNvSpPr>
          <p:nvPr>
            <p:ph type="title"/>
          </p:nvPr>
        </p:nvSpPr>
        <p:spPr>
          <a:xfrm>
            <a:off x="228600" y="76200"/>
            <a:ext cx="8686800" cy="762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2" name="Date Placeholder 1"/>
          <p:cNvSpPr>
            <a:spLocks noGrp="1"/>
          </p:cNvSpPr>
          <p:nvPr>
            <p:ph type="dt" sz="half" idx="2"/>
          </p:nvPr>
        </p:nvSpPr>
        <p:spPr>
          <a:xfrm>
            <a:off x="228600" y="6355950"/>
            <a:ext cx="2133695" cy="365779"/>
          </a:xfrm>
          <a:prstGeom prst="rect">
            <a:avLst/>
          </a:prstGeom>
        </p:spPr>
        <p:txBody>
          <a:bodyPr vert="horz" lIns="82479" tIns="41239" rIns="82479" bIns="41239" rtlCol="0" anchor="ctr"/>
          <a:lstStyle>
            <a:lvl1pPr algn="l">
              <a:defRPr sz="1100">
                <a:solidFill>
                  <a:schemeClr val="tx1">
                    <a:tint val="75000"/>
                  </a:schemeClr>
                </a:solidFill>
                <a:latin typeface="+mj-lt"/>
              </a:defRPr>
            </a:lvl1pPr>
          </a:lstStyle>
          <a:p>
            <a:fld id="{E8EB519F-5639-4AC5-87A0-27153F696EEA}" type="datetimeFigureOut">
              <a:rPr lang="en-US" smtClean="0"/>
              <a:pPr/>
              <a:t>11/4/14</a:t>
            </a:fld>
            <a:endParaRPr lang="en-US"/>
          </a:p>
        </p:txBody>
      </p:sp>
      <p:sp>
        <p:nvSpPr>
          <p:cNvPr id="3" name="Footer Placeholder 2"/>
          <p:cNvSpPr>
            <a:spLocks noGrp="1"/>
          </p:cNvSpPr>
          <p:nvPr>
            <p:ph type="ftr" sz="quarter" idx="3"/>
          </p:nvPr>
        </p:nvSpPr>
        <p:spPr>
          <a:xfrm>
            <a:off x="3124748" y="6355950"/>
            <a:ext cx="2894504" cy="365779"/>
          </a:xfrm>
          <a:prstGeom prst="rect">
            <a:avLst/>
          </a:prstGeom>
        </p:spPr>
        <p:txBody>
          <a:bodyPr vert="horz" lIns="82479" tIns="41239" rIns="82479" bIns="41239" rtlCol="0" anchor="ctr"/>
          <a:lstStyle>
            <a:lvl1pPr algn="ctr">
              <a:defRPr sz="1100">
                <a:solidFill>
                  <a:schemeClr val="tx1">
                    <a:tint val="75000"/>
                  </a:schemeClr>
                </a:solidFill>
                <a:latin typeface="+mj-lt"/>
              </a:defRPr>
            </a:lvl1pPr>
          </a:lstStyle>
          <a:p>
            <a:endParaRPr lang="en-US" dirty="0"/>
          </a:p>
        </p:txBody>
      </p:sp>
      <p:sp>
        <p:nvSpPr>
          <p:cNvPr id="4" name="Slide Number Placeholder 3"/>
          <p:cNvSpPr>
            <a:spLocks noGrp="1"/>
          </p:cNvSpPr>
          <p:nvPr>
            <p:ph type="sldNum" sz="quarter" idx="4"/>
          </p:nvPr>
        </p:nvSpPr>
        <p:spPr>
          <a:xfrm>
            <a:off x="6774533" y="6355950"/>
            <a:ext cx="2133695" cy="365779"/>
          </a:xfrm>
          <a:prstGeom prst="rect">
            <a:avLst/>
          </a:prstGeom>
        </p:spPr>
        <p:txBody>
          <a:bodyPr vert="horz" lIns="82479" tIns="41239" rIns="82479" bIns="41239" rtlCol="0" anchor="ctr"/>
          <a:lstStyle>
            <a:lvl1pPr algn="r">
              <a:defRPr sz="1100">
                <a:solidFill>
                  <a:schemeClr val="tx1">
                    <a:tint val="75000"/>
                  </a:schemeClr>
                </a:solidFill>
                <a:latin typeface="+mj-lt"/>
              </a:defRPr>
            </a:lvl1pPr>
          </a:lstStyle>
          <a:p>
            <a:fld id="{E541D8B6-41AD-4787-800A-AFB8068171B0}" type="slidenum">
              <a:rPr lang="en-US" smtClean="0"/>
              <a:pPr/>
              <a:t>‹#›</a:t>
            </a:fld>
            <a:endParaRPr lang="en-US"/>
          </a:p>
        </p:txBody>
      </p:sp>
      <p:sp>
        <p:nvSpPr>
          <p:cNvPr id="6" name="Text Placeholder 5"/>
          <p:cNvSpPr>
            <a:spLocks noGrp="1"/>
          </p:cNvSpPr>
          <p:nvPr>
            <p:ph type="body" idx="1"/>
          </p:nvPr>
        </p:nvSpPr>
        <p:spPr>
          <a:xfrm>
            <a:off x="228600" y="1066800"/>
            <a:ext cx="8686800" cy="50292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9" name="Pictur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6324600" y="6177064"/>
            <a:ext cx="2667000" cy="680936"/>
          </a:xfrm>
          <a:prstGeom prst="rect">
            <a:avLst/>
          </a:prstGeom>
        </p:spPr>
      </p:pic>
      <p:cxnSp>
        <p:nvCxnSpPr>
          <p:cNvPr id="12" name="Straight Connector 11"/>
          <p:cNvCxnSpPr/>
          <p:nvPr userDrawn="1"/>
        </p:nvCxnSpPr>
        <p:spPr bwMode="auto">
          <a:xfrm flipH="1">
            <a:off x="0" y="6172200"/>
            <a:ext cx="9144000" cy="0"/>
          </a:xfrm>
          <a:prstGeom prst="line">
            <a:avLst/>
          </a:prstGeom>
          <a:ln w="28575">
            <a:solidFill>
              <a:srgbClr val="840660"/>
            </a:solidFill>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accent5"/>
          </a:lnRef>
          <a:fillRef idx="0">
            <a:schemeClr val="accent5"/>
          </a:fillRef>
          <a:effectRef idx="0">
            <a:schemeClr val="accent5"/>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xmlns:p14="http://schemas.microsoft.com/office/powerpoint/2010/main" spd="slow"/>
  <p:timing>
    <p:tnLst>
      <p:par>
        <p:cTn xmlns:p14="http://schemas.microsoft.com/office/powerpoint/2010/main" id="1" dur="indefinite" restart="never" nodeType="tmRoot"/>
      </p:par>
    </p:tnLst>
  </p:timing>
  <p:txStyles>
    <p:titleStyle>
      <a:lvl1pPr algn="l" defTabSz="915001" rtl="0" eaLnBrk="1" fontAlgn="base" hangingPunct="1">
        <a:spcBef>
          <a:spcPct val="0"/>
        </a:spcBef>
        <a:spcAft>
          <a:spcPct val="0"/>
        </a:spcAft>
        <a:defRPr sz="3600" b="1">
          <a:solidFill>
            <a:schemeClr val="bg1"/>
          </a:solidFill>
          <a:latin typeface="Calibri" pitchFamily="34" charset="0"/>
          <a:ea typeface="+mj-ea"/>
          <a:cs typeface="Calibri" pitchFamily="34" charset="0"/>
        </a:defRPr>
      </a:lvl1pPr>
      <a:lvl2pPr algn="ctr" defTabSz="915001" rtl="0" eaLnBrk="1" fontAlgn="base" hangingPunct="1">
        <a:spcBef>
          <a:spcPct val="0"/>
        </a:spcBef>
        <a:spcAft>
          <a:spcPct val="0"/>
        </a:spcAft>
        <a:defRPr sz="3600">
          <a:solidFill>
            <a:schemeClr val="tx2"/>
          </a:solidFill>
          <a:latin typeface="Arial" charset="0"/>
        </a:defRPr>
      </a:lvl2pPr>
      <a:lvl3pPr algn="ctr" defTabSz="915001" rtl="0" eaLnBrk="1" fontAlgn="base" hangingPunct="1">
        <a:spcBef>
          <a:spcPct val="0"/>
        </a:spcBef>
        <a:spcAft>
          <a:spcPct val="0"/>
        </a:spcAft>
        <a:defRPr sz="3600">
          <a:solidFill>
            <a:schemeClr val="tx2"/>
          </a:solidFill>
          <a:latin typeface="Arial" charset="0"/>
        </a:defRPr>
      </a:lvl3pPr>
      <a:lvl4pPr algn="ctr" defTabSz="915001" rtl="0" eaLnBrk="1" fontAlgn="base" hangingPunct="1">
        <a:spcBef>
          <a:spcPct val="0"/>
        </a:spcBef>
        <a:spcAft>
          <a:spcPct val="0"/>
        </a:spcAft>
        <a:defRPr sz="3600">
          <a:solidFill>
            <a:schemeClr val="tx2"/>
          </a:solidFill>
          <a:latin typeface="Arial" charset="0"/>
        </a:defRPr>
      </a:lvl4pPr>
      <a:lvl5pPr algn="ctr" defTabSz="915001" rtl="0" eaLnBrk="1" fontAlgn="base" hangingPunct="1">
        <a:spcBef>
          <a:spcPct val="0"/>
        </a:spcBef>
        <a:spcAft>
          <a:spcPct val="0"/>
        </a:spcAft>
        <a:defRPr sz="3600">
          <a:solidFill>
            <a:schemeClr val="tx2"/>
          </a:solidFill>
          <a:latin typeface="Arial" charset="0"/>
        </a:defRPr>
      </a:lvl5pPr>
      <a:lvl6pPr marL="412394" algn="ctr" defTabSz="915001" rtl="0" eaLnBrk="1" fontAlgn="base" hangingPunct="1">
        <a:spcBef>
          <a:spcPct val="0"/>
        </a:spcBef>
        <a:spcAft>
          <a:spcPct val="0"/>
        </a:spcAft>
        <a:defRPr sz="3600">
          <a:solidFill>
            <a:schemeClr val="tx2"/>
          </a:solidFill>
          <a:latin typeface="Arial" charset="0"/>
        </a:defRPr>
      </a:lvl6pPr>
      <a:lvl7pPr marL="824789" algn="ctr" defTabSz="915001" rtl="0" eaLnBrk="1" fontAlgn="base" hangingPunct="1">
        <a:spcBef>
          <a:spcPct val="0"/>
        </a:spcBef>
        <a:spcAft>
          <a:spcPct val="0"/>
        </a:spcAft>
        <a:defRPr sz="3600">
          <a:solidFill>
            <a:schemeClr val="tx2"/>
          </a:solidFill>
          <a:latin typeface="Arial" charset="0"/>
        </a:defRPr>
      </a:lvl7pPr>
      <a:lvl8pPr marL="1237183" algn="ctr" defTabSz="915001" rtl="0" eaLnBrk="1" fontAlgn="base" hangingPunct="1">
        <a:spcBef>
          <a:spcPct val="0"/>
        </a:spcBef>
        <a:spcAft>
          <a:spcPct val="0"/>
        </a:spcAft>
        <a:defRPr sz="3600">
          <a:solidFill>
            <a:schemeClr val="tx2"/>
          </a:solidFill>
          <a:latin typeface="Arial" charset="0"/>
        </a:defRPr>
      </a:lvl8pPr>
      <a:lvl9pPr marL="1649578" algn="ctr" defTabSz="915001" rtl="0" eaLnBrk="1" fontAlgn="base" hangingPunct="1">
        <a:spcBef>
          <a:spcPct val="0"/>
        </a:spcBef>
        <a:spcAft>
          <a:spcPct val="0"/>
        </a:spcAft>
        <a:defRPr sz="3600">
          <a:solidFill>
            <a:schemeClr val="tx2"/>
          </a:solidFill>
          <a:latin typeface="Arial" charset="0"/>
        </a:defRPr>
      </a:lvl9pPr>
    </p:titleStyle>
    <p:bodyStyle>
      <a:lvl1pPr marL="342231" indent="-342231" algn="l" defTabSz="915001" rtl="0" eaLnBrk="1" fontAlgn="base" hangingPunct="1">
        <a:spcBef>
          <a:spcPct val="20000"/>
        </a:spcBef>
        <a:spcAft>
          <a:spcPct val="0"/>
        </a:spcAft>
        <a:buChar char="•"/>
        <a:defRPr sz="2400">
          <a:solidFill>
            <a:schemeClr val="tx1"/>
          </a:solidFill>
          <a:latin typeface="Corbel" pitchFamily="34" charset="0"/>
          <a:ea typeface="+mn-ea"/>
          <a:cs typeface="+mn-cs"/>
        </a:defRPr>
      </a:lvl1pPr>
      <a:lvl2pPr marL="743170" indent="-286385" algn="l" defTabSz="915001" rtl="0" eaLnBrk="1" fontAlgn="base" hangingPunct="1">
        <a:spcBef>
          <a:spcPct val="20000"/>
        </a:spcBef>
        <a:spcAft>
          <a:spcPct val="0"/>
        </a:spcAft>
        <a:buChar char="–"/>
        <a:defRPr sz="2100">
          <a:solidFill>
            <a:schemeClr val="tx1"/>
          </a:solidFill>
          <a:latin typeface="Corbel" pitchFamily="34" charset="0"/>
        </a:defRPr>
      </a:lvl2pPr>
      <a:lvl3pPr marL="1142676" indent="-227677" algn="l" defTabSz="915001" rtl="0" eaLnBrk="1" fontAlgn="base" hangingPunct="1">
        <a:spcBef>
          <a:spcPct val="20000"/>
        </a:spcBef>
        <a:spcAft>
          <a:spcPct val="0"/>
        </a:spcAft>
        <a:buChar char="•"/>
        <a:defRPr sz="1900">
          <a:solidFill>
            <a:schemeClr val="tx1"/>
          </a:solidFill>
          <a:latin typeface="Corbel" pitchFamily="34" charset="0"/>
        </a:defRPr>
      </a:lvl3pPr>
      <a:lvl4pPr marL="1599461" indent="-227677" algn="l" defTabSz="915001" rtl="0" eaLnBrk="1" fontAlgn="base" hangingPunct="1">
        <a:spcBef>
          <a:spcPct val="20000"/>
        </a:spcBef>
        <a:spcAft>
          <a:spcPct val="0"/>
        </a:spcAft>
        <a:buChar char="–"/>
        <a:defRPr>
          <a:solidFill>
            <a:schemeClr val="tx1"/>
          </a:solidFill>
          <a:latin typeface="Corbel" pitchFamily="34" charset="0"/>
        </a:defRPr>
      </a:lvl4pPr>
      <a:lvl5pPr marL="2057677" indent="-229108" algn="l" defTabSz="915001" rtl="0" eaLnBrk="1" fontAlgn="base" hangingPunct="1">
        <a:spcBef>
          <a:spcPct val="20000"/>
        </a:spcBef>
        <a:spcAft>
          <a:spcPct val="0"/>
        </a:spcAft>
        <a:buChar char="»"/>
        <a:defRPr>
          <a:solidFill>
            <a:schemeClr val="tx1"/>
          </a:solidFill>
          <a:latin typeface="Corbel" pitchFamily="34" charset="0"/>
        </a:defRPr>
      </a:lvl5pPr>
      <a:lvl6pPr marL="2470071" indent="-229108" algn="l" defTabSz="915001" rtl="0" eaLnBrk="1" fontAlgn="base" hangingPunct="1">
        <a:spcBef>
          <a:spcPct val="20000"/>
        </a:spcBef>
        <a:spcAft>
          <a:spcPct val="0"/>
        </a:spcAft>
        <a:buChar char="»"/>
        <a:defRPr>
          <a:solidFill>
            <a:schemeClr val="tx1"/>
          </a:solidFill>
          <a:latin typeface="+mn-lt"/>
        </a:defRPr>
      </a:lvl6pPr>
      <a:lvl7pPr marL="2882465" indent="-229108" algn="l" defTabSz="915001" rtl="0" eaLnBrk="1" fontAlgn="base" hangingPunct="1">
        <a:spcBef>
          <a:spcPct val="20000"/>
        </a:spcBef>
        <a:spcAft>
          <a:spcPct val="0"/>
        </a:spcAft>
        <a:buChar char="»"/>
        <a:defRPr>
          <a:solidFill>
            <a:schemeClr val="tx1"/>
          </a:solidFill>
          <a:latin typeface="+mn-lt"/>
        </a:defRPr>
      </a:lvl7pPr>
      <a:lvl8pPr marL="3294860" indent="-229108" algn="l" defTabSz="915001" rtl="0" eaLnBrk="1" fontAlgn="base" hangingPunct="1">
        <a:spcBef>
          <a:spcPct val="20000"/>
        </a:spcBef>
        <a:spcAft>
          <a:spcPct val="0"/>
        </a:spcAft>
        <a:buChar char="»"/>
        <a:defRPr>
          <a:solidFill>
            <a:schemeClr val="tx1"/>
          </a:solidFill>
          <a:latin typeface="+mn-lt"/>
        </a:defRPr>
      </a:lvl8pPr>
      <a:lvl9pPr marL="3707254" indent="-229108" algn="l" defTabSz="915001"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824789" rtl="0" eaLnBrk="1" latinLnBrk="0" hangingPunct="1">
        <a:defRPr sz="1600" kern="1200">
          <a:solidFill>
            <a:schemeClr val="tx1"/>
          </a:solidFill>
          <a:latin typeface="+mn-lt"/>
          <a:ea typeface="+mn-ea"/>
          <a:cs typeface="+mn-cs"/>
        </a:defRPr>
      </a:lvl1pPr>
      <a:lvl2pPr marL="412394" algn="l" defTabSz="824789" rtl="0" eaLnBrk="1" latinLnBrk="0" hangingPunct="1">
        <a:defRPr sz="1600" kern="1200">
          <a:solidFill>
            <a:schemeClr val="tx1"/>
          </a:solidFill>
          <a:latin typeface="+mn-lt"/>
          <a:ea typeface="+mn-ea"/>
          <a:cs typeface="+mn-cs"/>
        </a:defRPr>
      </a:lvl2pPr>
      <a:lvl3pPr marL="824789" algn="l" defTabSz="824789" rtl="0" eaLnBrk="1" latinLnBrk="0" hangingPunct="1">
        <a:defRPr sz="1600" kern="1200">
          <a:solidFill>
            <a:schemeClr val="tx1"/>
          </a:solidFill>
          <a:latin typeface="+mn-lt"/>
          <a:ea typeface="+mn-ea"/>
          <a:cs typeface="+mn-cs"/>
        </a:defRPr>
      </a:lvl3pPr>
      <a:lvl4pPr marL="1237183" algn="l" defTabSz="824789" rtl="0" eaLnBrk="1" latinLnBrk="0" hangingPunct="1">
        <a:defRPr sz="1600" kern="1200">
          <a:solidFill>
            <a:schemeClr val="tx1"/>
          </a:solidFill>
          <a:latin typeface="+mn-lt"/>
          <a:ea typeface="+mn-ea"/>
          <a:cs typeface="+mn-cs"/>
        </a:defRPr>
      </a:lvl4pPr>
      <a:lvl5pPr marL="1649578" algn="l" defTabSz="824789" rtl="0" eaLnBrk="1" latinLnBrk="0" hangingPunct="1">
        <a:defRPr sz="1600" kern="1200">
          <a:solidFill>
            <a:schemeClr val="tx1"/>
          </a:solidFill>
          <a:latin typeface="+mn-lt"/>
          <a:ea typeface="+mn-ea"/>
          <a:cs typeface="+mn-cs"/>
        </a:defRPr>
      </a:lvl5pPr>
      <a:lvl6pPr marL="2061972" algn="l" defTabSz="824789" rtl="0" eaLnBrk="1" latinLnBrk="0" hangingPunct="1">
        <a:defRPr sz="1600" kern="1200">
          <a:solidFill>
            <a:schemeClr val="tx1"/>
          </a:solidFill>
          <a:latin typeface="+mn-lt"/>
          <a:ea typeface="+mn-ea"/>
          <a:cs typeface="+mn-cs"/>
        </a:defRPr>
      </a:lvl6pPr>
      <a:lvl7pPr marL="2474366" algn="l" defTabSz="824789" rtl="0" eaLnBrk="1" latinLnBrk="0" hangingPunct="1">
        <a:defRPr sz="1600" kern="1200">
          <a:solidFill>
            <a:schemeClr val="tx1"/>
          </a:solidFill>
          <a:latin typeface="+mn-lt"/>
          <a:ea typeface="+mn-ea"/>
          <a:cs typeface="+mn-cs"/>
        </a:defRPr>
      </a:lvl7pPr>
      <a:lvl8pPr marL="2886761" algn="l" defTabSz="824789" rtl="0" eaLnBrk="1" latinLnBrk="0" hangingPunct="1">
        <a:defRPr sz="1600" kern="1200">
          <a:solidFill>
            <a:schemeClr val="tx1"/>
          </a:solidFill>
          <a:latin typeface="+mn-lt"/>
          <a:ea typeface="+mn-ea"/>
          <a:cs typeface="+mn-cs"/>
        </a:defRPr>
      </a:lvl8pPr>
      <a:lvl9pPr marL="3299155" algn="l" defTabSz="824789"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4" Type="http://schemas.openxmlformats.org/officeDocument/2006/relationships/diagramLayout" Target="../diagrams/layout6.xml"/><Relationship Id="rId5" Type="http://schemas.openxmlformats.org/officeDocument/2006/relationships/diagramQuickStyle" Target="../diagrams/quickStyle6.xml"/><Relationship Id="rId6" Type="http://schemas.openxmlformats.org/officeDocument/2006/relationships/diagramColors" Target="../diagrams/colors6.xml"/><Relationship Id="rId7" Type="http://schemas.microsoft.com/office/2007/relationships/diagramDrawing" Target="../diagrams/drawing6.xml"/><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7.xml"/><Relationship Id="rId4" Type="http://schemas.openxmlformats.org/officeDocument/2006/relationships/diagramLayout" Target="../diagrams/layout7.xml"/><Relationship Id="rId5" Type="http://schemas.openxmlformats.org/officeDocument/2006/relationships/diagramQuickStyle" Target="../diagrams/quickStyle7.xml"/><Relationship Id="rId6" Type="http://schemas.openxmlformats.org/officeDocument/2006/relationships/diagramColors" Target="../diagrams/colors7.xml"/><Relationship Id="rId7" Type="http://schemas.microsoft.com/office/2007/relationships/diagramDrawing" Target="../diagrams/drawing7.xml"/><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8.xml"/><Relationship Id="rId4" Type="http://schemas.openxmlformats.org/officeDocument/2006/relationships/diagramLayout" Target="../diagrams/layout8.xml"/><Relationship Id="rId5" Type="http://schemas.openxmlformats.org/officeDocument/2006/relationships/diagramQuickStyle" Target="../diagrams/quickStyle8.xml"/><Relationship Id="rId6" Type="http://schemas.openxmlformats.org/officeDocument/2006/relationships/diagramColors" Target="../diagrams/colors8.xml"/><Relationship Id="rId7" Type="http://schemas.microsoft.com/office/2007/relationships/diagramDrawing" Target="../diagrams/drawing8.xml"/><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9.xml"/><Relationship Id="rId4" Type="http://schemas.openxmlformats.org/officeDocument/2006/relationships/diagramLayout" Target="../diagrams/layout9.xml"/><Relationship Id="rId5" Type="http://schemas.openxmlformats.org/officeDocument/2006/relationships/diagramQuickStyle" Target="../diagrams/quickStyle9.xml"/><Relationship Id="rId6" Type="http://schemas.openxmlformats.org/officeDocument/2006/relationships/diagramColors" Target="../diagrams/colors9.xml"/><Relationship Id="rId7" Type="http://schemas.microsoft.com/office/2007/relationships/diagramDrawing" Target="../diagrams/drawing9.xml"/><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0.xml"/><Relationship Id="rId4" Type="http://schemas.openxmlformats.org/officeDocument/2006/relationships/diagramLayout" Target="../diagrams/layout10.xml"/><Relationship Id="rId5" Type="http://schemas.openxmlformats.org/officeDocument/2006/relationships/diagramQuickStyle" Target="../diagrams/quickStyle10.xml"/><Relationship Id="rId6" Type="http://schemas.openxmlformats.org/officeDocument/2006/relationships/diagramColors" Target="../diagrams/colors10.xml"/><Relationship Id="rId7" Type="http://schemas.microsoft.com/office/2007/relationships/diagramDrawing" Target="../diagrams/drawing10.xml"/><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1.xml"/><Relationship Id="rId4" Type="http://schemas.openxmlformats.org/officeDocument/2006/relationships/diagramQuickStyle" Target="../diagrams/quickStyle11.xml"/><Relationship Id="rId5" Type="http://schemas.openxmlformats.org/officeDocument/2006/relationships/diagramColors" Target="../diagrams/colors11.xml"/><Relationship Id="rId6" Type="http://schemas.microsoft.com/office/2007/relationships/diagramDrawing" Target="../diagrams/drawing11.xml"/><Relationship Id="rId1" Type="http://schemas.openxmlformats.org/officeDocument/2006/relationships/slideLayout" Target="../slideLayouts/slideLayout2.xml"/><Relationship Id="rId2" Type="http://schemas.openxmlformats.org/officeDocument/2006/relationships/diagramData" Target="../diagrams/data1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2.xml"/><Relationship Id="rId4" Type="http://schemas.openxmlformats.org/officeDocument/2006/relationships/diagramLayout" Target="../diagrams/layout12.xml"/><Relationship Id="rId5" Type="http://schemas.openxmlformats.org/officeDocument/2006/relationships/diagramQuickStyle" Target="../diagrams/quickStyle12.xml"/><Relationship Id="rId6" Type="http://schemas.openxmlformats.org/officeDocument/2006/relationships/diagramColors" Target="../diagrams/colors12.xml"/><Relationship Id="rId7" Type="http://schemas.microsoft.com/office/2007/relationships/diagramDrawing" Target="../diagrams/drawing12.xml"/><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4" Type="http://schemas.openxmlformats.org/officeDocument/2006/relationships/diagramLayout" Target="../diagrams/layout4.xml"/><Relationship Id="rId5" Type="http://schemas.openxmlformats.org/officeDocument/2006/relationships/diagramQuickStyle" Target="../diagrams/quickStyle4.xml"/><Relationship Id="rId6" Type="http://schemas.openxmlformats.org/officeDocument/2006/relationships/diagramColors" Target="../diagrams/colors4.xml"/><Relationship Id="rId7" Type="http://schemas.microsoft.com/office/2007/relationships/diagramDrawing" Target="../diagrams/drawing4.xml"/><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4" Type="http://schemas.openxmlformats.org/officeDocument/2006/relationships/diagramLayout" Target="../diagrams/layout5.xml"/><Relationship Id="rId5" Type="http://schemas.openxmlformats.org/officeDocument/2006/relationships/diagramQuickStyle" Target="../diagrams/quickStyle5.xml"/><Relationship Id="rId6" Type="http://schemas.openxmlformats.org/officeDocument/2006/relationships/diagramColors" Target="../diagrams/colors5.xml"/><Relationship Id="rId7" Type="http://schemas.microsoft.com/office/2007/relationships/diagramDrawing" Target="../diagrams/drawing5.xml"/><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199" y="1219200"/>
            <a:ext cx="6493267" cy="1371600"/>
          </a:xfrm>
        </p:spPr>
        <p:txBody>
          <a:bodyPr>
            <a:noAutofit/>
          </a:bodyPr>
          <a:lstStyle/>
          <a:p>
            <a:r>
              <a:rPr lang="en-US" sz="6000" dirty="0" smtClean="0">
                <a:solidFill>
                  <a:schemeClr val="tx1"/>
                </a:solidFill>
              </a:rPr>
              <a:t>UNDERSTANDING VENTURE CAPITAL</a:t>
            </a:r>
            <a:endParaRPr lang="en-US" sz="6000" dirty="0">
              <a:solidFill>
                <a:schemeClr val="tx1"/>
              </a:solidFill>
            </a:endParaRPr>
          </a:p>
        </p:txBody>
      </p:sp>
      <p:sp>
        <p:nvSpPr>
          <p:cNvPr id="3" name="Subtitle 2"/>
          <p:cNvSpPr>
            <a:spLocks noGrp="1"/>
          </p:cNvSpPr>
          <p:nvPr>
            <p:ph type="subTitle" idx="1"/>
          </p:nvPr>
        </p:nvSpPr>
        <p:spPr>
          <a:xfrm>
            <a:off x="609600" y="3200400"/>
            <a:ext cx="7315200" cy="1371600"/>
          </a:xfrm>
        </p:spPr>
        <p:txBody>
          <a:bodyPr>
            <a:noAutofit/>
          </a:bodyPr>
          <a:lstStyle/>
          <a:p>
            <a:r>
              <a:rPr lang="en-US" sz="5400" b="1" spc="300" baseline="60000" dirty="0" smtClean="0">
                <a:solidFill>
                  <a:schemeClr val="accent5">
                    <a:lumMod val="75000"/>
                  </a:schemeClr>
                </a:solidFill>
                <a:latin typeface="Calibri" pitchFamily="34" charset="0"/>
                <a:cs typeface="Calibri" pitchFamily="34" charset="0"/>
              </a:rPr>
              <a:t>AND ITS ROLE FOR THE PAST 20 YEARS IN TRINIDAD &amp; TOBAGO </a:t>
            </a:r>
            <a:r>
              <a:rPr lang="en-US" sz="4000" b="1" spc="300" baseline="60000" dirty="0" smtClean="0">
                <a:solidFill>
                  <a:schemeClr val="accent5">
                    <a:lumMod val="75000"/>
                  </a:schemeClr>
                </a:solidFill>
                <a:latin typeface="Calibri" pitchFamily="34" charset="0"/>
                <a:cs typeface="Calibri" pitchFamily="34" charset="0"/>
              </a:rPr>
              <a:t> </a:t>
            </a:r>
          </a:p>
          <a:p>
            <a:endParaRPr lang="en-US" sz="4000" spc="300" baseline="60000" dirty="0" smtClean="0">
              <a:latin typeface="Calibri" pitchFamily="34" charset="0"/>
              <a:cs typeface="Calibri" pitchFamily="34" charset="0"/>
            </a:endParaRPr>
          </a:p>
          <a:p>
            <a:endParaRPr lang="en-US" sz="4000" spc="300" baseline="60000" dirty="0">
              <a:latin typeface="Calibri" pitchFamily="34" charset="0"/>
              <a:cs typeface="Calibri" pitchFamily="34" charset="0"/>
            </a:endParaRPr>
          </a:p>
        </p:txBody>
      </p:sp>
      <p:pic>
        <p:nvPicPr>
          <p:cNvPr id="19458" name="Picture 2" descr="http://rso.cornell.edu/cvc/images/events/venture_capitalist.jpg"/>
          <p:cNvPicPr>
            <a:picLocks noChangeAspect="1" noChangeArrowheads="1"/>
          </p:cNvPicPr>
          <p:nvPr/>
        </p:nvPicPr>
        <p:blipFill>
          <a:blip r:embed="rId3" cstate="print"/>
          <a:srcRect/>
          <a:stretch>
            <a:fillRect/>
          </a:stretch>
        </p:blipFill>
        <p:spPr bwMode="auto">
          <a:xfrm>
            <a:off x="4648200" y="3931156"/>
            <a:ext cx="4419600" cy="2850643"/>
          </a:xfrm>
          <a:prstGeom prst="rect">
            <a:avLst/>
          </a:prstGeom>
          <a:noFill/>
        </p:spPr>
      </p:pic>
    </p:spTree>
    <p:extLst>
      <p:ext uri="{BB962C8B-B14F-4D97-AF65-F5344CB8AC3E}">
        <p14:creationId xmlns:p14="http://schemas.microsoft.com/office/powerpoint/2010/main" val="2082092042"/>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762000"/>
          </a:xfrm>
        </p:spPr>
        <p:txBody>
          <a:bodyPr/>
          <a:lstStyle/>
          <a:p>
            <a:r>
              <a:rPr lang="en-US" dirty="0" smtClean="0"/>
              <a:t>INVESTMENT ASSESSMENT</a:t>
            </a:r>
            <a:endParaRPr lang="en-US" dirty="0"/>
          </a:p>
        </p:txBody>
      </p:sp>
      <p:graphicFrame>
        <p:nvGraphicFramePr>
          <p:cNvPr id="5" name="Diagram 4"/>
          <p:cNvGraphicFramePr/>
          <p:nvPr>
            <p:extLst>
              <p:ext uri="{D42A27DB-BD31-4B8C-83A1-F6EECF244321}">
                <p14:modId xmlns:p14="http://schemas.microsoft.com/office/powerpoint/2010/main" val="3560139205"/>
              </p:ext>
            </p:extLst>
          </p:nvPr>
        </p:nvGraphicFramePr>
        <p:xfrm>
          <a:off x="304800" y="914400"/>
          <a:ext cx="8534400" cy="495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73180054"/>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762000"/>
          </a:xfrm>
        </p:spPr>
        <p:txBody>
          <a:bodyPr/>
          <a:lstStyle/>
          <a:p>
            <a:r>
              <a:rPr lang="en-US" dirty="0" smtClean="0"/>
              <a:t>VALUATION</a:t>
            </a:r>
            <a:endParaRPr lang="en-US" dirty="0"/>
          </a:p>
        </p:txBody>
      </p:sp>
      <p:graphicFrame>
        <p:nvGraphicFramePr>
          <p:cNvPr id="5" name="Diagram 4"/>
          <p:cNvGraphicFramePr/>
          <p:nvPr>
            <p:extLst>
              <p:ext uri="{D42A27DB-BD31-4B8C-83A1-F6EECF244321}">
                <p14:modId xmlns:p14="http://schemas.microsoft.com/office/powerpoint/2010/main" val="2584282006"/>
              </p:ext>
            </p:extLst>
          </p:nvPr>
        </p:nvGraphicFramePr>
        <p:xfrm>
          <a:off x="304800" y="990600"/>
          <a:ext cx="8534400" cy="495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83808282"/>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228600" y="76200"/>
            <a:ext cx="8686800" cy="762000"/>
          </a:xfrm>
        </p:spPr>
        <p:txBody>
          <a:bodyPr/>
          <a:lstStyle/>
          <a:p>
            <a:r>
              <a:rPr lang="en-US" dirty="0" smtClean="0"/>
              <a:t>GOV’T OPERATED FUND MODELS</a:t>
            </a:r>
            <a:endParaRPr lang="en-US" dirty="0"/>
          </a:p>
        </p:txBody>
      </p:sp>
      <p:graphicFrame>
        <p:nvGraphicFramePr>
          <p:cNvPr id="13" name="Diagram 12"/>
          <p:cNvGraphicFramePr/>
          <p:nvPr>
            <p:extLst>
              <p:ext uri="{D42A27DB-BD31-4B8C-83A1-F6EECF244321}">
                <p14:modId xmlns:p14="http://schemas.microsoft.com/office/powerpoint/2010/main" val="524137681"/>
              </p:ext>
            </p:extLst>
          </p:nvPr>
        </p:nvGraphicFramePr>
        <p:xfrm>
          <a:off x="304800" y="1066800"/>
          <a:ext cx="8534400" cy="4267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93329023"/>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228600" y="76200"/>
            <a:ext cx="8686800" cy="762000"/>
          </a:xfrm>
        </p:spPr>
        <p:txBody>
          <a:bodyPr/>
          <a:lstStyle/>
          <a:p>
            <a:r>
              <a:rPr lang="en-US" dirty="0" smtClean="0"/>
              <a:t>KEYS TO YOZMA SUCCESS IN ISRAEL</a:t>
            </a:r>
            <a:endParaRPr lang="en-US" dirty="0"/>
          </a:p>
        </p:txBody>
      </p:sp>
      <p:graphicFrame>
        <p:nvGraphicFramePr>
          <p:cNvPr id="13" name="Diagram 12"/>
          <p:cNvGraphicFramePr/>
          <p:nvPr>
            <p:extLst>
              <p:ext uri="{D42A27DB-BD31-4B8C-83A1-F6EECF244321}">
                <p14:modId xmlns:p14="http://schemas.microsoft.com/office/powerpoint/2010/main" val="209139381"/>
              </p:ext>
            </p:extLst>
          </p:nvPr>
        </p:nvGraphicFramePr>
        <p:xfrm>
          <a:off x="304800" y="1066800"/>
          <a:ext cx="8534400" cy="4267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26104861"/>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534400" cy="4419600"/>
          </a:xfrm>
        </p:spPr>
        <p:txBody>
          <a:bodyPr>
            <a:normAutofit fontScale="85000" lnSpcReduction="10000"/>
          </a:bodyPr>
          <a:lstStyle/>
          <a:p>
            <a:r>
              <a:rPr lang="en-US" sz="3200" b="1" dirty="0" smtClean="0"/>
              <a:t>Sustained Quality Deal Flow</a:t>
            </a:r>
          </a:p>
          <a:p>
            <a:pPr lvl="1">
              <a:buFont typeface="Courier New" pitchFamily="49" charset="0"/>
              <a:buChar char="o"/>
            </a:pPr>
            <a:r>
              <a:rPr lang="en-US" sz="2900" dirty="0" smtClean="0"/>
              <a:t>There must be pools of entrepreneurship development and stimulation to provide continuous sources of deals</a:t>
            </a:r>
          </a:p>
          <a:p>
            <a:pPr lvl="1">
              <a:buFont typeface="Courier New" pitchFamily="49" charset="0"/>
              <a:buChar char="o"/>
            </a:pPr>
            <a:r>
              <a:rPr lang="en-US" sz="2900" dirty="0" smtClean="0"/>
              <a:t>SME sector is the largest source for potential deal opportunities</a:t>
            </a:r>
          </a:p>
          <a:p>
            <a:pPr lvl="1">
              <a:buFont typeface="Courier New" pitchFamily="49" charset="0"/>
              <a:buChar char="o"/>
            </a:pPr>
            <a:endParaRPr lang="en-US" sz="2900" dirty="0" smtClean="0"/>
          </a:p>
          <a:p>
            <a:r>
              <a:rPr lang="en-US" sz="3200" b="1" dirty="0" smtClean="0"/>
              <a:t>Effective Professional Fund Management</a:t>
            </a:r>
          </a:p>
          <a:p>
            <a:pPr lvl="1">
              <a:buFont typeface="Courier New" pitchFamily="49" charset="0"/>
              <a:buChar char="o"/>
            </a:pPr>
            <a:r>
              <a:rPr lang="en-US" sz="2800" dirty="0" smtClean="0"/>
              <a:t>There is a lack of Professionals with Private </a:t>
            </a:r>
            <a:r>
              <a:rPr lang="en-US" sz="2800" dirty="0"/>
              <a:t>E</a:t>
            </a:r>
            <a:r>
              <a:rPr lang="en-US" sz="2800" dirty="0" smtClean="0"/>
              <a:t>quity/VC </a:t>
            </a:r>
            <a:r>
              <a:rPr lang="en-US" sz="2800" dirty="0"/>
              <a:t>E</a:t>
            </a:r>
            <a:r>
              <a:rPr lang="en-US" sz="2800" dirty="0" smtClean="0"/>
              <a:t>xpertise and Experience</a:t>
            </a:r>
          </a:p>
          <a:p>
            <a:pPr lvl="1">
              <a:buFont typeface="Courier New" pitchFamily="49" charset="0"/>
              <a:buChar char="o"/>
            </a:pPr>
            <a:r>
              <a:rPr lang="en-US" sz="2800" dirty="0" smtClean="0"/>
              <a:t>Need for Intermediaries – Lawyers; Accountants; Business Consultants &amp; Experts</a:t>
            </a:r>
            <a:endParaRPr lang="en-US" sz="2800" dirty="0"/>
          </a:p>
        </p:txBody>
      </p:sp>
      <p:sp>
        <p:nvSpPr>
          <p:cNvPr id="2" name="Title 1"/>
          <p:cNvSpPr>
            <a:spLocks noGrp="1"/>
          </p:cNvSpPr>
          <p:nvPr>
            <p:ph type="title"/>
          </p:nvPr>
        </p:nvSpPr>
        <p:spPr>
          <a:xfrm>
            <a:off x="228600" y="76200"/>
            <a:ext cx="8686800" cy="762000"/>
          </a:xfrm>
        </p:spPr>
        <p:txBody>
          <a:bodyPr>
            <a:normAutofit/>
          </a:bodyPr>
          <a:lstStyle/>
          <a:p>
            <a:r>
              <a:rPr lang="en-US" dirty="0" smtClean="0"/>
              <a:t>WHAT MAKES FOR SUCCESSFUL VC</a:t>
            </a:r>
            <a:endParaRPr lang="en-US" dirty="0"/>
          </a:p>
        </p:txBody>
      </p:sp>
    </p:spTree>
    <p:extLst>
      <p:ext uri="{BB962C8B-B14F-4D97-AF65-F5344CB8AC3E}">
        <p14:creationId xmlns:p14="http://schemas.microsoft.com/office/powerpoint/2010/main" val="2499117820"/>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90600"/>
            <a:ext cx="8153400" cy="5029200"/>
          </a:xfrm>
        </p:spPr>
        <p:txBody>
          <a:bodyPr>
            <a:normAutofit fontScale="92500" lnSpcReduction="20000"/>
          </a:bodyPr>
          <a:lstStyle/>
          <a:p>
            <a:pPr marL="514350" indent="-514350">
              <a:lnSpc>
                <a:spcPct val="150000"/>
              </a:lnSpc>
              <a:buFont typeface="+mj-lt"/>
              <a:buAutoNum type="arabicPeriod"/>
            </a:pPr>
            <a:r>
              <a:rPr lang="en-US" dirty="0"/>
              <a:t>Raise Capital </a:t>
            </a:r>
            <a:endParaRPr lang="en-US" dirty="0" smtClean="0"/>
          </a:p>
          <a:p>
            <a:pPr marL="514350" indent="-514350">
              <a:lnSpc>
                <a:spcPct val="150000"/>
              </a:lnSpc>
              <a:buFont typeface="+mj-lt"/>
              <a:buAutoNum type="arabicPeriod"/>
            </a:pPr>
            <a:r>
              <a:rPr lang="en-US" dirty="0" smtClean="0"/>
              <a:t>Generate Deal Flow</a:t>
            </a:r>
          </a:p>
          <a:p>
            <a:pPr marL="514350" indent="-514350">
              <a:lnSpc>
                <a:spcPct val="150000"/>
              </a:lnSpc>
              <a:buFont typeface="+mj-lt"/>
              <a:buAutoNum type="arabicPeriod"/>
            </a:pPr>
            <a:r>
              <a:rPr lang="en-US" dirty="0" smtClean="0"/>
              <a:t>Pick Winners</a:t>
            </a:r>
          </a:p>
          <a:p>
            <a:pPr marL="514350" indent="-514350">
              <a:lnSpc>
                <a:spcPct val="150000"/>
              </a:lnSpc>
              <a:buFont typeface="+mj-lt"/>
              <a:buAutoNum type="arabicPeriod"/>
            </a:pPr>
            <a:r>
              <a:rPr lang="en-US" dirty="0" smtClean="0"/>
              <a:t>Create Successful Portfolio - Management Fees / Carried Interest</a:t>
            </a:r>
          </a:p>
          <a:p>
            <a:pPr marL="514350" indent="-514350">
              <a:lnSpc>
                <a:spcPct val="150000"/>
              </a:lnSpc>
              <a:buFont typeface="+mj-lt"/>
              <a:buAutoNum type="arabicPeriod"/>
            </a:pPr>
            <a:r>
              <a:rPr lang="en-US" dirty="0" smtClean="0"/>
              <a:t>Risk </a:t>
            </a:r>
            <a:r>
              <a:rPr lang="en-US" dirty="0"/>
              <a:t>Management/Compliance </a:t>
            </a:r>
          </a:p>
          <a:p>
            <a:pPr marL="514350" indent="-514350">
              <a:lnSpc>
                <a:spcPct val="150000"/>
              </a:lnSpc>
              <a:buFont typeface="+mj-lt"/>
              <a:buAutoNum type="arabicPeriod"/>
            </a:pPr>
            <a:r>
              <a:rPr lang="en-US" dirty="0"/>
              <a:t>Have Representatives on Portfolio Companies’ Board of Directors</a:t>
            </a:r>
          </a:p>
          <a:p>
            <a:pPr marL="514350" indent="-514350">
              <a:lnSpc>
                <a:spcPct val="150000"/>
              </a:lnSpc>
              <a:buFont typeface="+mj-lt"/>
              <a:buAutoNum type="arabicPeriod"/>
            </a:pPr>
            <a:r>
              <a:rPr lang="en-US" dirty="0"/>
              <a:t>Work Closely with </a:t>
            </a:r>
            <a:r>
              <a:rPr lang="en-US" dirty="0" smtClean="0"/>
              <a:t>Intermediaries </a:t>
            </a:r>
            <a:endParaRPr lang="en-US" dirty="0"/>
          </a:p>
          <a:p>
            <a:pPr marL="514350" indent="-514350">
              <a:lnSpc>
                <a:spcPct val="150000"/>
              </a:lnSpc>
              <a:buFont typeface="+mj-lt"/>
              <a:buAutoNum type="arabicPeriod"/>
            </a:pPr>
            <a:r>
              <a:rPr lang="en-US" dirty="0"/>
              <a:t>Recommend/Advise on Investment Strategies Direction &amp; Structures</a:t>
            </a:r>
          </a:p>
          <a:p>
            <a:pPr marL="514350" indent="-514350">
              <a:lnSpc>
                <a:spcPct val="150000"/>
              </a:lnSpc>
              <a:buFont typeface="+mj-lt"/>
              <a:buAutoNum type="arabicPeriod"/>
            </a:pPr>
            <a:r>
              <a:rPr lang="en-US" dirty="0"/>
              <a:t>Provide Access to Other Financers/Investors</a:t>
            </a:r>
          </a:p>
          <a:p>
            <a:endParaRPr lang="en-US" dirty="0"/>
          </a:p>
        </p:txBody>
      </p:sp>
      <p:sp>
        <p:nvSpPr>
          <p:cNvPr id="2" name="Title 1"/>
          <p:cNvSpPr>
            <a:spLocks noGrp="1"/>
          </p:cNvSpPr>
          <p:nvPr>
            <p:ph type="title"/>
          </p:nvPr>
        </p:nvSpPr>
        <p:spPr>
          <a:xfrm>
            <a:off x="228600" y="76200"/>
            <a:ext cx="8686800" cy="762000"/>
          </a:xfrm>
        </p:spPr>
        <p:txBody>
          <a:bodyPr/>
          <a:lstStyle/>
          <a:p>
            <a:r>
              <a:rPr lang="en-US" dirty="0" smtClean="0"/>
              <a:t>FUND MANAGER ROLES</a:t>
            </a:r>
            <a:endParaRPr lang="en-US" dirty="0"/>
          </a:p>
        </p:txBody>
      </p:sp>
    </p:spTree>
    <p:extLst>
      <p:ext uri="{BB962C8B-B14F-4D97-AF65-F5344CB8AC3E}">
        <p14:creationId xmlns:p14="http://schemas.microsoft.com/office/powerpoint/2010/main" val="3000028373"/>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90600"/>
            <a:ext cx="8153400" cy="4419600"/>
          </a:xfrm>
        </p:spPr>
        <p:txBody>
          <a:bodyPr>
            <a:normAutofit fontScale="85000" lnSpcReduction="10000"/>
          </a:bodyPr>
          <a:lstStyle/>
          <a:p>
            <a:pPr marL="514350" indent="-514350">
              <a:lnSpc>
                <a:spcPct val="150000"/>
              </a:lnSpc>
              <a:buFont typeface="+mj-lt"/>
              <a:buAutoNum type="arabicPeriod"/>
            </a:pPr>
            <a:r>
              <a:rPr lang="en-US" dirty="0"/>
              <a:t>Business </a:t>
            </a:r>
            <a:r>
              <a:rPr lang="en-US" dirty="0" smtClean="0"/>
              <a:t>Builders - Typically </a:t>
            </a:r>
            <a:r>
              <a:rPr lang="en-US" dirty="0"/>
              <a:t>S</a:t>
            </a:r>
            <a:r>
              <a:rPr lang="en-US" dirty="0" smtClean="0"/>
              <a:t>erial </a:t>
            </a:r>
            <a:r>
              <a:rPr lang="en-US" dirty="0"/>
              <a:t>E</a:t>
            </a:r>
            <a:r>
              <a:rPr lang="en-US" dirty="0" smtClean="0"/>
              <a:t>ntrepreneurs </a:t>
            </a:r>
            <a:r>
              <a:rPr lang="en-US" dirty="0"/>
              <a:t>or </a:t>
            </a:r>
            <a:r>
              <a:rPr lang="en-US" dirty="0" smtClean="0"/>
              <a:t>Industry </a:t>
            </a:r>
            <a:r>
              <a:rPr lang="en-US" dirty="0"/>
              <a:t>V</a:t>
            </a:r>
            <a:r>
              <a:rPr lang="en-US" dirty="0" smtClean="0"/>
              <a:t>eterans </a:t>
            </a:r>
          </a:p>
          <a:p>
            <a:pPr marL="514350" indent="-514350">
              <a:lnSpc>
                <a:spcPct val="150000"/>
              </a:lnSpc>
              <a:buFont typeface="+mj-lt"/>
              <a:buAutoNum type="arabicPeriod"/>
            </a:pPr>
            <a:r>
              <a:rPr lang="en-US" dirty="0"/>
              <a:t>I</a:t>
            </a:r>
            <a:r>
              <a:rPr lang="en-US" dirty="0" smtClean="0"/>
              <a:t>dea </a:t>
            </a:r>
            <a:r>
              <a:rPr lang="en-US" dirty="0"/>
              <a:t>I</a:t>
            </a:r>
            <a:r>
              <a:rPr lang="en-US" dirty="0" smtClean="0"/>
              <a:t>nvestors - Identify </a:t>
            </a:r>
            <a:r>
              <a:rPr lang="en-US" dirty="0"/>
              <a:t>new </a:t>
            </a:r>
            <a:r>
              <a:rPr lang="en-US" dirty="0" smtClean="0"/>
              <a:t>industries; create </a:t>
            </a:r>
            <a:r>
              <a:rPr lang="en-US" dirty="0"/>
              <a:t>new markets for </a:t>
            </a:r>
            <a:r>
              <a:rPr lang="en-US" dirty="0" smtClean="0"/>
              <a:t>technology; </a:t>
            </a:r>
            <a:r>
              <a:rPr lang="en-US" dirty="0"/>
              <a:t>identify gaps in an industry</a:t>
            </a:r>
            <a:endParaRPr lang="en-US" dirty="0" smtClean="0"/>
          </a:p>
          <a:p>
            <a:pPr marL="514350" indent="-514350">
              <a:lnSpc>
                <a:spcPct val="150000"/>
              </a:lnSpc>
              <a:buFont typeface="+mj-lt"/>
              <a:buAutoNum type="arabicPeriod"/>
            </a:pPr>
            <a:r>
              <a:rPr lang="en-US" dirty="0" smtClean="0"/>
              <a:t>Common Traits/Personal Assets Include:</a:t>
            </a:r>
          </a:p>
          <a:p>
            <a:pPr lvl="2">
              <a:lnSpc>
                <a:spcPct val="150000"/>
              </a:lnSpc>
              <a:buFont typeface="Arial" pitchFamily="34" charset="0"/>
              <a:buChar char="•"/>
            </a:pPr>
            <a:r>
              <a:rPr lang="en-US" sz="2400" dirty="0"/>
              <a:t>A</a:t>
            </a:r>
            <a:r>
              <a:rPr lang="en-US" sz="2400" dirty="0" smtClean="0"/>
              <a:t> </a:t>
            </a:r>
            <a:r>
              <a:rPr lang="en-US" sz="2400" dirty="0"/>
              <a:t>genuine enjoyment of working with </a:t>
            </a:r>
            <a:r>
              <a:rPr lang="en-US" sz="2400" dirty="0" smtClean="0"/>
              <a:t>people</a:t>
            </a:r>
          </a:p>
          <a:p>
            <a:pPr lvl="2">
              <a:lnSpc>
                <a:spcPct val="150000"/>
              </a:lnSpc>
              <a:buFont typeface="Arial" pitchFamily="34" charset="0"/>
              <a:buChar char="•"/>
            </a:pPr>
            <a:r>
              <a:rPr lang="en-US" sz="2400" dirty="0"/>
              <a:t>H</a:t>
            </a:r>
            <a:r>
              <a:rPr lang="en-US" sz="2400" dirty="0" smtClean="0"/>
              <a:t>aving </a:t>
            </a:r>
            <a:r>
              <a:rPr lang="en-US" sz="2400" dirty="0"/>
              <a:t>a great </a:t>
            </a:r>
            <a:r>
              <a:rPr lang="en-US" sz="2400" dirty="0" smtClean="0"/>
              <a:t>network</a:t>
            </a:r>
          </a:p>
          <a:p>
            <a:pPr lvl="2">
              <a:lnSpc>
                <a:spcPct val="150000"/>
              </a:lnSpc>
              <a:buFont typeface="Arial" pitchFamily="34" charset="0"/>
              <a:buChar char="•"/>
            </a:pPr>
            <a:r>
              <a:rPr lang="en-US" sz="2400" dirty="0" smtClean="0"/>
              <a:t>Humility - </a:t>
            </a:r>
            <a:endParaRPr lang="en-US" sz="2400" dirty="0"/>
          </a:p>
          <a:p>
            <a:pPr lvl="2">
              <a:lnSpc>
                <a:spcPct val="150000"/>
              </a:lnSpc>
              <a:buFont typeface="Arial" pitchFamily="34" charset="0"/>
              <a:buChar char="•"/>
            </a:pPr>
            <a:r>
              <a:rPr lang="en-US" sz="2400" dirty="0"/>
              <a:t>Investment A</a:t>
            </a:r>
            <a:r>
              <a:rPr lang="en-US" sz="2400" dirty="0" smtClean="0"/>
              <a:t>cuity - </a:t>
            </a:r>
          </a:p>
          <a:p>
            <a:pPr lvl="2">
              <a:lnSpc>
                <a:spcPct val="150000"/>
              </a:lnSpc>
              <a:buFont typeface="Arial" pitchFamily="34" charset="0"/>
              <a:buChar char="•"/>
            </a:pPr>
            <a:r>
              <a:rPr lang="en-US" sz="2400" dirty="0"/>
              <a:t>Sharing </a:t>
            </a:r>
            <a:r>
              <a:rPr lang="en-US" sz="2400" dirty="0" smtClean="0"/>
              <a:t>“Best </a:t>
            </a:r>
            <a:r>
              <a:rPr lang="en-US" sz="2400" dirty="0"/>
              <a:t>P</a:t>
            </a:r>
            <a:r>
              <a:rPr lang="en-US" sz="2400" dirty="0" smtClean="0"/>
              <a:t>ractices</a:t>
            </a:r>
            <a:r>
              <a:rPr lang="en-US" sz="2400" dirty="0"/>
              <a:t>” learned from other portfolio companies</a:t>
            </a:r>
          </a:p>
        </p:txBody>
      </p:sp>
      <p:sp>
        <p:nvSpPr>
          <p:cNvPr id="2" name="Title 1"/>
          <p:cNvSpPr>
            <a:spLocks noGrp="1"/>
          </p:cNvSpPr>
          <p:nvPr>
            <p:ph type="title"/>
          </p:nvPr>
        </p:nvSpPr>
        <p:spPr>
          <a:xfrm>
            <a:off x="228600" y="76200"/>
            <a:ext cx="8686800" cy="762000"/>
          </a:xfrm>
        </p:spPr>
        <p:txBody>
          <a:bodyPr/>
          <a:lstStyle/>
          <a:p>
            <a:r>
              <a:rPr lang="en-US" dirty="0" smtClean="0"/>
              <a:t>CHARATERISTICS OF FUND MANAGERS</a:t>
            </a:r>
            <a:endParaRPr lang="en-US" dirty="0"/>
          </a:p>
        </p:txBody>
      </p:sp>
    </p:spTree>
    <p:extLst>
      <p:ext uri="{BB962C8B-B14F-4D97-AF65-F5344CB8AC3E}">
        <p14:creationId xmlns:p14="http://schemas.microsoft.com/office/powerpoint/2010/main" val="1953560383"/>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3"/>
          <p:cNvSpPr>
            <a:spLocks noGrp="1"/>
          </p:cNvSpPr>
          <p:nvPr>
            <p:ph idx="1"/>
          </p:nvPr>
        </p:nvSpPr>
        <p:spPr>
          <a:xfrm>
            <a:off x="228600" y="914400"/>
            <a:ext cx="8305799" cy="5029200"/>
          </a:xfrm>
        </p:spPr>
        <p:txBody>
          <a:bodyPr>
            <a:noAutofit/>
          </a:bodyPr>
          <a:lstStyle/>
          <a:p>
            <a:pPr lvl="0">
              <a:lnSpc>
                <a:spcPct val="150000"/>
              </a:lnSpc>
              <a:buFont typeface="Arial" pitchFamily="34" charset="0"/>
              <a:buChar char="•"/>
            </a:pPr>
            <a:r>
              <a:rPr lang="en-US" sz="2100" dirty="0">
                <a:latin typeface="Calibri" pitchFamily="34" charset="0"/>
                <a:cs typeface="Calibri" pitchFamily="34" charset="0"/>
              </a:rPr>
              <a:t>Making Intermediaries </a:t>
            </a:r>
            <a:r>
              <a:rPr lang="en-US" sz="2100" dirty="0" smtClean="0">
                <a:latin typeface="Calibri" pitchFamily="34" charset="0"/>
                <a:cs typeface="Calibri" pitchFamily="34" charset="0"/>
              </a:rPr>
              <a:t>Advocates</a:t>
            </a:r>
            <a:endParaRPr lang="en-US" sz="2100" dirty="0">
              <a:latin typeface="Calibri" pitchFamily="34" charset="0"/>
              <a:cs typeface="Calibri" pitchFamily="34" charset="0"/>
            </a:endParaRPr>
          </a:p>
          <a:p>
            <a:pPr lvl="0">
              <a:lnSpc>
                <a:spcPct val="150000"/>
              </a:lnSpc>
              <a:buFont typeface="Arial" pitchFamily="34" charset="0"/>
              <a:buChar char="•"/>
            </a:pPr>
            <a:r>
              <a:rPr lang="en-US" sz="2100" dirty="0" smtClean="0">
                <a:latin typeface="Calibri" pitchFamily="34" charset="0"/>
                <a:cs typeface="Calibri" pitchFamily="34" charset="0"/>
              </a:rPr>
              <a:t>Provide </a:t>
            </a:r>
            <a:r>
              <a:rPr lang="en-US" sz="2100" dirty="0">
                <a:latin typeface="Calibri" pitchFamily="34" charset="0"/>
                <a:cs typeface="Calibri" pitchFamily="34" charset="0"/>
              </a:rPr>
              <a:t>Value-added Services to Portfolio </a:t>
            </a:r>
            <a:r>
              <a:rPr lang="en-US" sz="2100" dirty="0" smtClean="0">
                <a:latin typeface="Calibri" pitchFamily="34" charset="0"/>
                <a:cs typeface="Calibri" pitchFamily="34" charset="0"/>
              </a:rPr>
              <a:t>Companies</a:t>
            </a:r>
            <a:endParaRPr lang="en-US" sz="2100" dirty="0">
              <a:latin typeface="Calibri" pitchFamily="34" charset="0"/>
              <a:cs typeface="Calibri" pitchFamily="34" charset="0"/>
            </a:endParaRPr>
          </a:p>
          <a:p>
            <a:pPr lvl="0">
              <a:lnSpc>
                <a:spcPct val="150000"/>
              </a:lnSpc>
              <a:buFont typeface="Arial" pitchFamily="34" charset="0"/>
              <a:buChar char="•"/>
            </a:pPr>
            <a:r>
              <a:rPr lang="en-US" sz="2100" dirty="0">
                <a:latin typeface="Calibri" pitchFamily="34" charset="0"/>
                <a:cs typeface="Calibri" pitchFamily="34" charset="0"/>
              </a:rPr>
              <a:t>Various Roles as Fund Advisors e.g. Directors of Portfolio </a:t>
            </a:r>
            <a:r>
              <a:rPr lang="en-US" sz="2100" dirty="0" smtClean="0">
                <a:latin typeface="Calibri" pitchFamily="34" charset="0"/>
                <a:cs typeface="Calibri" pitchFamily="34" charset="0"/>
              </a:rPr>
              <a:t>Companies</a:t>
            </a:r>
            <a:endParaRPr lang="en-US" sz="2100" dirty="0">
              <a:latin typeface="Calibri" pitchFamily="34" charset="0"/>
              <a:cs typeface="Calibri" pitchFamily="34" charset="0"/>
            </a:endParaRPr>
          </a:p>
          <a:p>
            <a:pPr lvl="0">
              <a:lnSpc>
                <a:spcPct val="150000"/>
              </a:lnSpc>
              <a:buFont typeface="Arial" pitchFamily="34" charset="0"/>
              <a:buChar char="•"/>
            </a:pPr>
            <a:r>
              <a:rPr lang="en-US" sz="2100" dirty="0">
                <a:latin typeface="Calibri" pitchFamily="34" charset="0"/>
                <a:cs typeface="Calibri" pitchFamily="34" charset="0"/>
              </a:rPr>
              <a:t>Source of Technical Studies and Market </a:t>
            </a:r>
            <a:r>
              <a:rPr lang="en-US" sz="2100" dirty="0" smtClean="0">
                <a:latin typeface="Calibri" pitchFamily="34" charset="0"/>
                <a:cs typeface="Calibri" pitchFamily="34" charset="0"/>
              </a:rPr>
              <a:t>Analyses </a:t>
            </a:r>
            <a:endParaRPr lang="en-US" sz="2100" dirty="0">
              <a:latin typeface="Calibri" pitchFamily="34" charset="0"/>
              <a:cs typeface="Calibri" pitchFamily="34" charset="0"/>
            </a:endParaRPr>
          </a:p>
          <a:p>
            <a:pPr lvl="0">
              <a:lnSpc>
                <a:spcPct val="150000"/>
              </a:lnSpc>
              <a:buFont typeface="Arial" pitchFamily="34" charset="0"/>
              <a:buChar char="•"/>
            </a:pPr>
            <a:r>
              <a:rPr lang="en-US" sz="2100" dirty="0">
                <a:latin typeface="Calibri" pitchFamily="34" charset="0"/>
                <a:cs typeface="Calibri" pitchFamily="34" charset="0"/>
              </a:rPr>
              <a:t>Intake for</a:t>
            </a:r>
            <a:r>
              <a:rPr lang="en-US" sz="2100" b="1" dirty="0">
                <a:latin typeface="Calibri" pitchFamily="34" charset="0"/>
                <a:cs typeface="Calibri" pitchFamily="34" charset="0"/>
              </a:rPr>
              <a:t> </a:t>
            </a:r>
            <a:r>
              <a:rPr lang="en-US" sz="2100" dirty="0">
                <a:latin typeface="Calibri" pitchFamily="34" charset="0"/>
                <a:cs typeface="Calibri" pitchFamily="34" charset="0"/>
              </a:rPr>
              <a:t>Generating</a:t>
            </a:r>
            <a:r>
              <a:rPr lang="en-US" sz="2100" b="1" dirty="0">
                <a:latin typeface="Calibri" pitchFamily="34" charset="0"/>
                <a:cs typeface="Calibri" pitchFamily="34" charset="0"/>
              </a:rPr>
              <a:t> </a:t>
            </a:r>
            <a:r>
              <a:rPr lang="en-US" sz="2100" dirty="0">
                <a:latin typeface="Calibri" pitchFamily="34" charset="0"/>
                <a:cs typeface="Calibri" pitchFamily="34" charset="0"/>
              </a:rPr>
              <a:t>Deal Flow</a:t>
            </a:r>
          </a:p>
          <a:p>
            <a:pPr lvl="0">
              <a:lnSpc>
                <a:spcPct val="150000"/>
              </a:lnSpc>
              <a:buFont typeface="Arial" pitchFamily="34" charset="0"/>
              <a:buChar char="•"/>
            </a:pPr>
            <a:r>
              <a:rPr lang="en-US" sz="2100" dirty="0">
                <a:latin typeface="Calibri" pitchFamily="34" charset="0"/>
                <a:cs typeface="Calibri" pitchFamily="34" charset="0"/>
              </a:rPr>
              <a:t>Direct Investment, Co-investors and Exit Mechanisms with other Parties, e.g. Private Funds, IFC, BDC, Pension Funds and Credit </a:t>
            </a:r>
            <a:r>
              <a:rPr lang="en-US" sz="2100" dirty="0" smtClean="0">
                <a:latin typeface="Calibri" pitchFamily="34" charset="0"/>
                <a:cs typeface="Calibri" pitchFamily="34" charset="0"/>
              </a:rPr>
              <a:t>Unions</a:t>
            </a:r>
            <a:endParaRPr lang="en-US" sz="2100" dirty="0">
              <a:latin typeface="Calibri" pitchFamily="34" charset="0"/>
              <a:cs typeface="Calibri" pitchFamily="34" charset="0"/>
            </a:endParaRPr>
          </a:p>
          <a:p>
            <a:pPr>
              <a:lnSpc>
                <a:spcPct val="150000"/>
              </a:lnSpc>
              <a:buFont typeface="Arial" pitchFamily="34" charset="0"/>
              <a:buChar char="•"/>
            </a:pPr>
            <a:r>
              <a:rPr lang="en-US" sz="2100" dirty="0"/>
              <a:t>Provide Transparency, Objectivity and Consistency to Investors and Potential Investee C</a:t>
            </a:r>
            <a:r>
              <a:rPr lang="en-US" sz="2100" dirty="0" smtClean="0"/>
              <a:t>ompanies</a:t>
            </a:r>
            <a:endParaRPr lang="en-US" sz="2100" dirty="0"/>
          </a:p>
        </p:txBody>
      </p:sp>
      <p:sp>
        <p:nvSpPr>
          <p:cNvPr id="3" name="Title 2"/>
          <p:cNvSpPr>
            <a:spLocks noGrp="1"/>
          </p:cNvSpPr>
          <p:nvPr>
            <p:ph type="title"/>
          </p:nvPr>
        </p:nvSpPr>
        <p:spPr>
          <a:xfrm>
            <a:off x="228600" y="76200"/>
            <a:ext cx="8686800" cy="762000"/>
          </a:xfrm>
        </p:spPr>
        <p:txBody>
          <a:bodyPr>
            <a:normAutofit/>
          </a:bodyPr>
          <a:lstStyle/>
          <a:p>
            <a:r>
              <a:rPr lang="en-US" b="1" dirty="0"/>
              <a:t>INTERMEDIARIES VALUE </a:t>
            </a:r>
          </a:p>
        </p:txBody>
      </p:sp>
    </p:spTree>
    <p:extLst>
      <p:ext uri="{BB962C8B-B14F-4D97-AF65-F5344CB8AC3E}">
        <p14:creationId xmlns:p14="http://schemas.microsoft.com/office/powerpoint/2010/main" val="2199723477"/>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762000"/>
          </a:xfrm>
        </p:spPr>
        <p:txBody>
          <a:bodyPr/>
          <a:lstStyle/>
          <a:p>
            <a:r>
              <a:rPr lang="en-US" dirty="0" smtClean="0"/>
              <a:t>CHALLENGES</a:t>
            </a:r>
            <a:endParaRPr lang="en-US" dirty="0"/>
          </a:p>
        </p:txBody>
      </p:sp>
      <p:graphicFrame>
        <p:nvGraphicFramePr>
          <p:cNvPr id="5" name="Diagram 4"/>
          <p:cNvGraphicFramePr/>
          <p:nvPr>
            <p:extLst>
              <p:ext uri="{D42A27DB-BD31-4B8C-83A1-F6EECF244321}">
                <p14:modId xmlns:p14="http://schemas.microsoft.com/office/powerpoint/2010/main" val="1201621753"/>
              </p:ext>
            </p:extLst>
          </p:nvPr>
        </p:nvGraphicFramePr>
        <p:xfrm>
          <a:off x="304800" y="914400"/>
          <a:ext cx="8534400" cy="495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29560569"/>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762000"/>
          </a:xfrm>
        </p:spPr>
        <p:txBody>
          <a:bodyPr/>
          <a:lstStyle/>
          <a:p>
            <a:r>
              <a:rPr lang="en-US" dirty="0" smtClean="0"/>
              <a:t>OPPORTUNITIES</a:t>
            </a:r>
            <a:endParaRPr lang="en-US" dirty="0"/>
          </a:p>
        </p:txBody>
      </p:sp>
      <p:graphicFrame>
        <p:nvGraphicFramePr>
          <p:cNvPr id="5" name="Diagram 4"/>
          <p:cNvGraphicFramePr/>
          <p:nvPr>
            <p:extLst>
              <p:ext uri="{D42A27DB-BD31-4B8C-83A1-F6EECF244321}">
                <p14:modId xmlns:p14="http://schemas.microsoft.com/office/powerpoint/2010/main" val="599398498"/>
              </p:ext>
            </p:extLst>
          </p:nvPr>
        </p:nvGraphicFramePr>
        <p:xfrm>
          <a:off x="304800" y="914400"/>
          <a:ext cx="85344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96946866"/>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762000"/>
          </a:xfrm>
        </p:spPr>
        <p:txBody>
          <a:bodyPr/>
          <a:lstStyle/>
          <a:p>
            <a:r>
              <a:rPr lang="en-US" dirty="0" smtClean="0"/>
              <a:t>IMPORTANT MILESTONES 1994 - 2014</a:t>
            </a:r>
            <a:endParaRPr lang="en-US" dirty="0"/>
          </a:p>
        </p:txBody>
      </p:sp>
      <p:graphicFrame>
        <p:nvGraphicFramePr>
          <p:cNvPr id="5" name="Diagram 4"/>
          <p:cNvGraphicFramePr/>
          <p:nvPr>
            <p:extLst>
              <p:ext uri="{D42A27DB-BD31-4B8C-83A1-F6EECF244321}">
                <p14:modId xmlns:p14="http://schemas.microsoft.com/office/powerpoint/2010/main" val="3299854147"/>
              </p:ext>
            </p:extLst>
          </p:nvPr>
        </p:nvGraphicFramePr>
        <p:xfrm>
          <a:off x="304800" y="990600"/>
          <a:ext cx="8534400" cy="495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3190085"/>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762000"/>
          </a:xfrm>
        </p:spPr>
        <p:txBody>
          <a:bodyPr/>
          <a:lstStyle/>
          <a:p>
            <a:r>
              <a:rPr lang="en-US" dirty="0" smtClean="0"/>
              <a:t>RECOMMENDATIONS</a:t>
            </a:r>
            <a:endParaRPr lang="en-US" dirty="0"/>
          </a:p>
        </p:txBody>
      </p:sp>
      <p:graphicFrame>
        <p:nvGraphicFramePr>
          <p:cNvPr id="5" name="Diagram 4"/>
          <p:cNvGraphicFramePr/>
          <p:nvPr>
            <p:extLst>
              <p:ext uri="{D42A27DB-BD31-4B8C-83A1-F6EECF244321}">
                <p14:modId xmlns:p14="http://schemas.microsoft.com/office/powerpoint/2010/main" val="1345591973"/>
              </p:ext>
            </p:extLst>
          </p:nvPr>
        </p:nvGraphicFramePr>
        <p:xfrm>
          <a:off x="304800" y="914400"/>
          <a:ext cx="8534400" cy="495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13813203"/>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762000"/>
          </a:xfrm>
        </p:spPr>
        <p:txBody>
          <a:bodyPr>
            <a:normAutofit/>
          </a:bodyPr>
          <a:lstStyle/>
          <a:p>
            <a:r>
              <a:rPr lang="en-US" dirty="0" smtClean="0"/>
              <a:t>WHAT VC IS NOT</a:t>
            </a:r>
            <a:endParaRPr lang="en-US" dirty="0"/>
          </a:p>
        </p:txBody>
      </p:sp>
      <p:graphicFrame>
        <p:nvGraphicFramePr>
          <p:cNvPr id="7" name="Diagram 6"/>
          <p:cNvGraphicFramePr/>
          <p:nvPr/>
        </p:nvGraphicFramePr>
        <p:xfrm>
          <a:off x="228600" y="990600"/>
          <a:ext cx="8610600"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68658520"/>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685800"/>
          </a:xfrm>
        </p:spPr>
        <p:txBody>
          <a:bodyPr/>
          <a:lstStyle/>
          <a:p>
            <a:r>
              <a:rPr lang="en-US" dirty="0" smtClean="0"/>
              <a:t>WHAT VC IS</a:t>
            </a:r>
            <a:endParaRPr lang="en-US" dirty="0"/>
          </a:p>
        </p:txBody>
      </p:sp>
      <p:graphicFrame>
        <p:nvGraphicFramePr>
          <p:cNvPr id="6" name="Diagram 5"/>
          <p:cNvGraphicFramePr/>
          <p:nvPr/>
        </p:nvGraphicFramePr>
        <p:xfrm>
          <a:off x="228600" y="990600"/>
          <a:ext cx="8610600" cy="495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82662568"/>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1" y="990600"/>
            <a:ext cx="8686799" cy="4876800"/>
          </a:xfrm>
        </p:spPr>
        <p:txBody>
          <a:bodyPr>
            <a:normAutofit lnSpcReduction="10000"/>
          </a:bodyPr>
          <a:lstStyle/>
          <a:p>
            <a:pPr>
              <a:lnSpc>
                <a:spcPct val="150000"/>
              </a:lnSpc>
            </a:pPr>
            <a:r>
              <a:rPr lang="en-US" dirty="0" smtClean="0"/>
              <a:t>PENSION FUNDS</a:t>
            </a:r>
          </a:p>
          <a:p>
            <a:pPr>
              <a:lnSpc>
                <a:spcPct val="150000"/>
              </a:lnSpc>
            </a:pPr>
            <a:r>
              <a:rPr lang="en-US" dirty="0" smtClean="0"/>
              <a:t>INSURANCE COMPANIES</a:t>
            </a:r>
          </a:p>
          <a:p>
            <a:pPr>
              <a:lnSpc>
                <a:spcPct val="150000"/>
              </a:lnSpc>
            </a:pPr>
            <a:r>
              <a:rPr lang="en-US" dirty="0" smtClean="0"/>
              <a:t>FOUNDATIONS / ENDOWMENTS</a:t>
            </a:r>
          </a:p>
          <a:p>
            <a:pPr>
              <a:lnSpc>
                <a:spcPct val="150000"/>
              </a:lnSpc>
            </a:pPr>
            <a:r>
              <a:rPr lang="en-US" dirty="0" smtClean="0"/>
              <a:t>WEALTHY INDIVIDUALS</a:t>
            </a:r>
          </a:p>
          <a:p>
            <a:pPr>
              <a:lnSpc>
                <a:spcPct val="150000"/>
              </a:lnSpc>
            </a:pPr>
            <a:r>
              <a:rPr lang="en-US" dirty="0" smtClean="0"/>
              <a:t>ANGELS (Usually successful entrepreneurs)</a:t>
            </a:r>
          </a:p>
          <a:p>
            <a:pPr>
              <a:lnSpc>
                <a:spcPct val="150000"/>
              </a:lnSpc>
            </a:pPr>
            <a:r>
              <a:rPr lang="en-US" dirty="0" smtClean="0"/>
              <a:t>CORPORATIONS</a:t>
            </a:r>
          </a:p>
          <a:p>
            <a:pPr>
              <a:lnSpc>
                <a:spcPct val="150000"/>
              </a:lnSpc>
            </a:pPr>
            <a:r>
              <a:rPr lang="en-US" dirty="0" smtClean="0"/>
              <a:t>GOVERNMENTS</a:t>
            </a:r>
          </a:p>
          <a:p>
            <a:pPr>
              <a:lnSpc>
                <a:spcPct val="150000"/>
              </a:lnSpc>
            </a:pPr>
            <a:r>
              <a:rPr lang="en-US" dirty="0" smtClean="0"/>
              <a:t>SOCIAL MEDIA NETWORKING (</a:t>
            </a:r>
            <a:r>
              <a:rPr lang="en-US" dirty="0" err="1" smtClean="0"/>
              <a:t>Crowdfunding</a:t>
            </a:r>
            <a:r>
              <a:rPr lang="en-US" dirty="0" smtClean="0"/>
              <a:t>, </a:t>
            </a:r>
            <a:r>
              <a:rPr lang="en-US" dirty="0" err="1" smtClean="0"/>
              <a:t>Kickstarter</a:t>
            </a:r>
            <a:r>
              <a:rPr lang="en-US" dirty="0" smtClean="0"/>
              <a:t>)</a:t>
            </a:r>
            <a:endParaRPr lang="en-US" dirty="0"/>
          </a:p>
        </p:txBody>
      </p:sp>
      <p:sp>
        <p:nvSpPr>
          <p:cNvPr id="2" name="Title 1"/>
          <p:cNvSpPr>
            <a:spLocks noGrp="1"/>
          </p:cNvSpPr>
          <p:nvPr>
            <p:ph type="title"/>
          </p:nvPr>
        </p:nvSpPr>
        <p:spPr>
          <a:xfrm>
            <a:off x="228600" y="76200"/>
            <a:ext cx="8686800" cy="762000"/>
          </a:xfrm>
        </p:spPr>
        <p:txBody>
          <a:bodyPr/>
          <a:lstStyle/>
          <a:p>
            <a:r>
              <a:rPr lang="en-US" dirty="0" smtClean="0"/>
              <a:t>COMMON SOURCES OF VC</a:t>
            </a:r>
            <a:endParaRPr lang="en-US" dirty="0"/>
          </a:p>
        </p:txBody>
      </p:sp>
    </p:spTree>
    <p:extLst>
      <p:ext uri="{BB962C8B-B14F-4D97-AF65-F5344CB8AC3E}">
        <p14:creationId xmlns:p14="http://schemas.microsoft.com/office/powerpoint/2010/main" val="671911001"/>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685800"/>
          </a:xfrm>
        </p:spPr>
        <p:txBody>
          <a:bodyPr>
            <a:normAutofit/>
          </a:bodyPr>
          <a:lstStyle/>
          <a:p>
            <a:r>
              <a:rPr lang="en-US" dirty="0" smtClean="0"/>
              <a:t>VC EXITS</a:t>
            </a:r>
            <a:endParaRPr lang="en-US" dirty="0"/>
          </a:p>
        </p:txBody>
      </p:sp>
      <p:graphicFrame>
        <p:nvGraphicFramePr>
          <p:cNvPr id="5" name="Diagram 4"/>
          <p:cNvGraphicFramePr/>
          <p:nvPr>
            <p:extLst>
              <p:ext uri="{D42A27DB-BD31-4B8C-83A1-F6EECF244321}">
                <p14:modId xmlns:p14="http://schemas.microsoft.com/office/powerpoint/2010/main" val="3853746817"/>
              </p:ext>
            </p:extLst>
          </p:nvPr>
        </p:nvGraphicFramePr>
        <p:xfrm>
          <a:off x="304800" y="990600"/>
          <a:ext cx="85344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81192265"/>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10" name="Content Placeholder 3"/>
          <p:cNvGraphicFramePr>
            <a:graphicFrameLocks noGrp="1"/>
          </p:cNvGraphicFramePr>
          <p:nvPr>
            <p:ph idx="1"/>
            <p:extLst>
              <p:ext uri="{D42A27DB-BD31-4B8C-83A1-F6EECF244321}">
                <p14:modId xmlns:p14="http://schemas.microsoft.com/office/powerpoint/2010/main" val="2815349957"/>
              </p:ext>
            </p:extLst>
          </p:nvPr>
        </p:nvGraphicFramePr>
        <p:xfrm>
          <a:off x="228600" y="1371600"/>
          <a:ext cx="8610600"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Date Placeholder 1"/>
          <p:cNvSpPr>
            <a:spLocks noGrp="1"/>
          </p:cNvSpPr>
          <p:nvPr>
            <p:ph type="dt" sz="half" idx="2"/>
          </p:nvPr>
        </p:nvSpPr>
        <p:spPr/>
        <p:txBody>
          <a:bodyPr/>
          <a:lstStyle/>
          <a:p>
            <a:endParaRPr lang="en-US"/>
          </a:p>
        </p:txBody>
      </p:sp>
      <p:sp>
        <p:nvSpPr>
          <p:cNvPr id="5" name="Slide Number Placeholder 4"/>
          <p:cNvSpPr>
            <a:spLocks noGrp="1"/>
          </p:cNvSpPr>
          <p:nvPr>
            <p:ph type="sldNum" sz="quarter" idx="4"/>
          </p:nvPr>
        </p:nvSpPr>
        <p:spPr/>
        <p:txBody>
          <a:bodyPr/>
          <a:lstStyle/>
          <a:p>
            <a:endParaRPr lang="en-US"/>
          </a:p>
        </p:txBody>
      </p:sp>
      <p:sp>
        <p:nvSpPr>
          <p:cNvPr id="7" name="Title 6"/>
          <p:cNvSpPr>
            <a:spLocks noGrp="1"/>
          </p:cNvSpPr>
          <p:nvPr>
            <p:ph type="title"/>
          </p:nvPr>
        </p:nvSpPr>
        <p:spPr>
          <a:xfrm>
            <a:off x="228600" y="76200"/>
            <a:ext cx="8686800" cy="762000"/>
          </a:xfrm>
        </p:spPr>
        <p:txBody>
          <a:bodyPr/>
          <a:lstStyle/>
          <a:p>
            <a:r>
              <a:rPr lang="en-US" dirty="0" smtClean="0"/>
              <a:t>FINANCIAL ECOSYSTEM</a:t>
            </a:r>
            <a:endParaRPr lang="en-US" dirty="0"/>
          </a:p>
        </p:txBody>
      </p:sp>
    </p:spTree>
    <p:extLst>
      <p:ext uri="{BB962C8B-B14F-4D97-AF65-F5344CB8AC3E}">
        <p14:creationId xmlns:p14="http://schemas.microsoft.com/office/powerpoint/2010/main" val="2291222044"/>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534400" cy="4953000"/>
          </a:xfrm>
        </p:spPr>
        <p:txBody>
          <a:bodyPr>
            <a:noAutofit/>
          </a:bodyPr>
          <a:lstStyle/>
          <a:p>
            <a:pPr>
              <a:lnSpc>
                <a:spcPct val="150000"/>
              </a:lnSpc>
            </a:pPr>
            <a:r>
              <a:rPr lang="en-US" sz="2600" dirty="0" smtClean="0"/>
              <a:t>Typically very limited access to debt financing</a:t>
            </a:r>
          </a:p>
          <a:p>
            <a:pPr>
              <a:lnSpc>
                <a:spcPct val="150000"/>
              </a:lnSpc>
            </a:pPr>
            <a:r>
              <a:rPr lang="en-US" sz="2600" dirty="0" smtClean="0"/>
              <a:t>VC can literally make the difference between success and failure</a:t>
            </a:r>
          </a:p>
          <a:p>
            <a:pPr>
              <a:lnSpc>
                <a:spcPct val="150000"/>
              </a:lnSpc>
            </a:pPr>
            <a:r>
              <a:rPr lang="en-US" sz="2600" dirty="0" smtClean="0"/>
              <a:t>Improved operational structures &amp; systems including accounting and record-keeping</a:t>
            </a:r>
          </a:p>
          <a:p>
            <a:pPr>
              <a:lnSpc>
                <a:spcPct val="150000"/>
              </a:lnSpc>
            </a:pPr>
            <a:r>
              <a:rPr lang="en-US" sz="2600" dirty="0" smtClean="0"/>
              <a:t>Well researched marketing strategies</a:t>
            </a:r>
          </a:p>
          <a:p>
            <a:pPr>
              <a:lnSpc>
                <a:spcPct val="150000"/>
              </a:lnSpc>
            </a:pPr>
            <a:r>
              <a:rPr lang="en-US" sz="2600" dirty="0" smtClean="0"/>
              <a:t>Sound and </a:t>
            </a:r>
            <a:r>
              <a:rPr lang="en-US" sz="2600" dirty="0"/>
              <a:t>p</a:t>
            </a:r>
            <a:r>
              <a:rPr lang="en-US" sz="2600" dirty="0" smtClean="0"/>
              <a:t>ersuasive business plans</a:t>
            </a:r>
          </a:p>
          <a:p>
            <a:pPr>
              <a:lnSpc>
                <a:spcPct val="150000"/>
              </a:lnSpc>
            </a:pPr>
            <a:r>
              <a:rPr lang="en-US" sz="2600" dirty="0" smtClean="0"/>
              <a:t>Strong management team structures</a:t>
            </a:r>
            <a:endParaRPr lang="en-US" sz="2600" dirty="0"/>
          </a:p>
        </p:txBody>
      </p:sp>
      <p:sp>
        <p:nvSpPr>
          <p:cNvPr id="2" name="Title 1"/>
          <p:cNvSpPr>
            <a:spLocks noGrp="1"/>
          </p:cNvSpPr>
          <p:nvPr>
            <p:ph type="title"/>
          </p:nvPr>
        </p:nvSpPr>
        <p:spPr>
          <a:xfrm>
            <a:off x="228600" y="76200"/>
            <a:ext cx="8686800" cy="762000"/>
          </a:xfrm>
        </p:spPr>
        <p:txBody>
          <a:bodyPr/>
          <a:lstStyle/>
          <a:p>
            <a:r>
              <a:rPr lang="en-US" dirty="0" smtClean="0"/>
              <a:t>BENEFITS TO SME COMPANIES</a:t>
            </a:r>
            <a:endParaRPr lang="en-US" dirty="0"/>
          </a:p>
        </p:txBody>
      </p:sp>
    </p:spTree>
    <p:extLst>
      <p:ext uri="{BB962C8B-B14F-4D97-AF65-F5344CB8AC3E}">
        <p14:creationId xmlns:p14="http://schemas.microsoft.com/office/powerpoint/2010/main" val="3685133647"/>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458200" cy="5029200"/>
          </a:xfrm>
        </p:spPr>
        <p:txBody>
          <a:bodyPr>
            <a:normAutofit/>
          </a:bodyPr>
          <a:lstStyle/>
          <a:p>
            <a:pPr>
              <a:lnSpc>
                <a:spcPct val="150000"/>
              </a:lnSpc>
            </a:pPr>
            <a:r>
              <a:rPr lang="en-US" dirty="0" smtClean="0"/>
              <a:t>Create &amp; Develop Innovative Systems and Applications</a:t>
            </a:r>
          </a:p>
          <a:p>
            <a:pPr>
              <a:lnSpc>
                <a:spcPct val="150000"/>
              </a:lnSpc>
            </a:pPr>
            <a:r>
              <a:rPr lang="en-US" dirty="0" smtClean="0"/>
              <a:t>Ability to Scale to Critical Mass and Attain Significant Growth Within the Investment Period </a:t>
            </a:r>
          </a:p>
          <a:p>
            <a:pPr>
              <a:lnSpc>
                <a:spcPct val="150000"/>
              </a:lnSpc>
            </a:pPr>
            <a:r>
              <a:rPr lang="en-US" dirty="0" smtClean="0"/>
              <a:t>Ability to Provide Profitable Returns </a:t>
            </a:r>
            <a:endParaRPr lang="en-US" dirty="0"/>
          </a:p>
          <a:p>
            <a:pPr>
              <a:lnSpc>
                <a:spcPct val="150000"/>
              </a:lnSpc>
            </a:pPr>
            <a:r>
              <a:rPr lang="en-US" dirty="0" smtClean="0"/>
              <a:t>Job Growth</a:t>
            </a:r>
          </a:p>
          <a:p>
            <a:pPr>
              <a:lnSpc>
                <a:spcPct val="150000"/>
              </a:lnSpc>
            </a:pPr>
            <a:r>
              <a:rPr lang="en-US" dirty="0" smtClean="0"/>
              <a:t>Access to New Markets and Development of Existing Markets</a:t>
            </a:r>
          </a:p>
          <a:p>
            <a:pPr>
              <a:lnSpc>
                <a:spcPct val="150000"/>
              </a:lnSpc>
            </a:pPr>
            <a:r>
              <a:rPr lang="en-US" dirty="0" smtClean="0"/>
              <a:t>Wider Economic Benefits</a:t>
            </a:r>
          </a:p>
          <a:p>
            <a:pPr marL="0" indent="0">
              <a:lnSpc>
                <a:spcPct val="150000"/>
              </a:lnSpc>
              <a:buNone/>
            </a:pPr>
            <a:endParaRPr lang="en-US" dirty="0" smtClean="0"/>
          </a:p>
          <a:p>
            <a:pPr marL="0" indent="0">
              <a:lnSpc>
                <a:spcPct val="150000"/>
              </a:lnSpc>
              <a:buNone/>
            </a:pPr>
            <a:endParaRPr lang="en-US" dirty="0" smtClean="0"/>
          </a:p>
        </p:txBody>
      </p:sp>
      <p:sp>
        <p:nvSpPr>
          <p:cNvPr id="2" name="Title 1"/>
          <p:cNvSpPr>
            <a:spLocks noGrp="1"/>
          </p:cNvSpPr>
          <p:nvPr>
            <p:ph type="title"/>
          </p:nvPr>
        </p:nvSpPr>
        <p:spPr>
          <a:xfrm>
            <a:off x="228600" y="152400"/>
            <a:ext cx="8686800" cy="685800"/>
          </a:xfrm>
        </p:spPr>
        <p:txBody>
          <a:bodyPr>
            <a:noAutofit/>
          </a:bodyPr>
          <a:lstStyle/>
          <a:p>
            <a:r>
              <a:rPr lang="en-US" sz="3200" dirty="0" smtClean="0"/>
              <a:t>SELECTION CRITERIA FOR PORTFOLIO COMPANIES</a:t>
            </a:r>
            <a:endParaRPr lang="en-US" sz="3200" dirty="0"/>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theme/theme1.xml><?xml version="1.0" encoding="utf-8"?>
<a:theme xmlns:a="http://schemas.openxmlformats.org/drawingml/2006/main" name="TS101881346">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file>

<file path=customXml/item3.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36" ma:contentTypeDescription="Create a new document." ma:contentTypeScope="" ma:versionID="e4a5fc713301fd121d9c49aa2472189d"/>
</file>

<file path=customXml/itemProps1.xml><?xml version="1.0" encoding="utf-8"?>
<ds:datastoreItem xmlns:ds="http://schemas.openxmlformats.org/officeDocument/2006/customXml" ds:itemID="{B76ED8D0-5A72-486C-95E7-975B81EF5F76}">
  <ds:schemaRefs>
    <ds:schemaRef ds:uri="http://schemas.microsoft.com/sharepoint/v3/contenttype/forms"/>
  </ds:schemaRefs>
</ds:datastoreItem>
</file>

<file path=customXml/itemProps2.xml><?xml version="1.0" encoding="utf-8"?>
<ds:datastoreItem xmlns:ds="http://schemas.openxmlformats.org/officeDocument/2006/customXml" ds:itemID="{ED1F2DDE-C81D-4D4E-960C-89CDA4E1DBFD}">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0AA51166-E9CB-4F0B-B36C-3C14E7B271BE}">
  <ds:schemaRefs>
    <ds:schemaRef ds:uri="http://schemas.microsoft.com/office/2006/metadata/contentType"/>
    <ds:schemaRef ds:uri="http://schemas.microsoft.com/office/2006/metadata/properties/metaAttributes"/>
  </ds:schemaRefs>
</ds:datastoreItem>
</file>

<file path=docProps/app.xml><?xml version="1.0" encoding="utf-8"?>
<Properties xmlns="http://schemas.openxmlformats.org/officeDocument/2006/extended-properties" xmlns:vt="http://schemas.openxmlformats.org/officeDocument/2006/docPropsVTypes">
  <Template/>
  <TotalTime>3909</TotalTime>
  <Words>2409</Words>
  <Application>Microsoft Macintosh PowerPoint</Application>
  <PresentationFormat>On-screen Show (4:3)</PresentationFormat>
  <Paragraphs>241</Paragraphs>
  <Slides>20</Slides>
  <Notes>17</Notes>
  <HiddenSlides>1</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TS101881346</vt:lpstr>
      <vt:lpstr>UNDERSTANDING VENTURE CAPITAL</vt:lpstr>
      <vt:lpstr>IMPORTANT MILESTONES 1994 - 2014</vt:lpstr>
      <vt:lpstr>WHAT VC IS NOT</vt:lpstr>
      <vt:lpstr>WHAT VC IS</vt:lpstr>
      <vt:lpstr>COMMON SOURCES OF VC</vt:lpstr>
      <vt:lpstr>VC EXITS</vt:lpstr>
      <vt:lpstr>FINANCIAL ECOSYSTEM</vt:lpstr>
      <vt:lpstr>BENEFITS TO SME COMPANIES</vt:lpstr>
      <vt:lpstr>SELECTION CRITERIA FOR PORTFOLIO COMPANIES</vt:lpstr>
      <vt:lpstr>INVESTMENT ASSESSMENT</vt:lpstr>
      <vt:lpstr>VALUATION</vt:lpstr>
      <vt:lpstr>GOV’T OPERATED FUND MODELS</vt:lpstr>
      <vt:lpstr>KEYS TO YOZMA SUCCESS IN ISRAEL</vt:lpstr>
      <vt:lpstr>WHAT MAKES FOR SUCCESSFUL VC</vt:lpstr>
      <vt:lpstr>FUND MANAGER ROLES</vt:lpstr>
      <vt:lpstr>CHARATERISTICS OF FUND MANAGERS</vt:lpstr>
      <vt:lpstr>INTERMEDIARIES VALUE </vt:lpstr>
      <vt:lpstr>CHALLENGES</vt:lpstr>
      <vt:lpstr>OPPORTUNITIES</vt:lpstr>
      <vt:lpstr>RECOMMENDATIONS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LOK JACK GSB</dc:title>
  <dc:creator>Rick</dc:creator>
  <cp:lastModifiedBy>TTCSI11</cp:lastModifiedBy>
  <cp:revision>104</cp:revision>
  <dcterms:created xsi:type="dcterms:W3CDTF">2012-10-16T19:49:41Z</dcterms:created>
  <dcterms:modified xsi:type="dcterms:W3CDTF">2014-11-04T12:02:14Z</dcterms:modified>
  <cp:category>2010 finance</cp:category>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TC018813469991</vt:lpwstr>
  </property>
</Properties>
</file>