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68" r:id="rId4"/>
    <p:sldId id="260" r:id="rId5"/>
    <p:sldId id="258" r:id="rId6"/>
    <p:sldId id="265" r:id="rId7"/>
    <p:sldId id="264" r:id="rId8"/>
    <p:sldId id="269" r:id="rId9"/>
    <p:sldId id="266" r:id="rId10"/>
    <p:sldId id="263" r:id="rId11"/>
    <p:sldId id="270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1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C6E00-9D9C-4A96-818E-637E8232EED2}" type="datetimeFigureOut">
              <a:rPr lang="en-TT" smtClean="0"/>
              <a:t>04/11/2014</a:t>
            </a:fld>
            <a:endParaRPr lang="en-T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63E475-FB97-4DD6-B689-6F022932BD62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6702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6011-1930-4549-914A-06556906803D}" type="datetime1">
              <a:rPr lang="en-TT" smtClean="0"/>
              <a:t>04/11/2014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5174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ACF5-8DBA-4A02-8164-2422A196BE81}" type="datetime1">
              <a:rPr lang="en-TT" smtClean="0"/>
              <a:t>04/11/2014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08548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51C3-BC36-4F4D-93BA-C7ACA394F45B}" type="datetime1">
              <a:rPr lang="en-TT" smtClean="0"/>
              <a:t>04/11/2014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90471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40EE-B8F5-4962-B091-56F1C89B9062}" type="datetime1">
              <a:rPr lang="en-TT" smtClean="0"/>
              <a:t>04/11/2014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07683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688D9-D6C5-4AB2-8A77-3F0F9F2AF2CD}" type="datetime1">
              <a:rPr lang="en-TT" smtClean="0"/>
              <a:t>04/11/2014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086378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4DF0-8282-4119-8318-BEF13D806BBD}" type="datetime1">
              <a:rPr lang="en-TT" smtClean="0"/>
              <a:t>04/11/2014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23507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3CFC-4C54-4291-9854-A9C0E8D7DED0}" type="datetime1">
              <a:rPr lang="en-TT" smtClean="0"/>
              <a:t>04/11/2014</a:t>
            </a:fld>
            <a:endParaRPr lang="en-T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420788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BF9B-5DC1-46B2-A746-C82230ECBBEA}" type="datetime1">
              <a:rPr lang="en-TT" smtClean="0"/>
              <a:t>04/11/2014</a:t>
            </a:fld>
            <a:endParaRPr lang="en-T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25619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F935-7FD8-4FDD-BD89-80917EC3263F}" type="datetime1">
              <a:rPr lang="en-TT" smtClean="0"/>
              <a:t>04/11/2014</a:t>
            </a:fld>
            <a:endParaRPr lang="en-T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75278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63A96-CA4D-4149-B7E1-1C0E47C8BDC4}" type="datetime1">
              <a:rPr lang="en-TT" smtClean="0"/>
              <a:t>04/11/2014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856475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E3679-2EF2-4FF4-BA7A-1BAFADE088C0}" type="datetime1">
              <a:rPr lang="en-TT" smtClean="0"/>
              <a:t>04/11/2014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48266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DA3CC-7ADA-4EAA-A77F-77CECBA72E18}" type="datetime1">
              <a:rPr lang="en-TT" smtClean="0"/>
              <a:t>04/11/2014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59A14-A48C-4A92-B227-6C80D21ED08E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68151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8392" y="260648"/>
            <a:ext cx="5036096" cy="1728192"/>
          </a:xfrm>
        </p:spPr>
        <p:txBody>
          <a:bodyPr>
            <a:normAutofit fontScale="90000"/>
          </a:bodyPr>
          <a:lstStyle/>
          <a:p>
            <a:pPr algn="r"/>
            <a:r>
              <a:rPr lang="en-TT" b="1" dirty="0" smtClean="0"/>
              <a:t>TTCSI</a:t>
            </a:r>
            <a:br>
              <a:rPr lang="en-TT" b="1" dirty="0" smtClean="0"/>
            </a:br>
            <a:r>
              <a:rPr lang="en-TT" b="1" dirty="0" smtClean="0"/>
              <a:t>VENTURE CAPITAL </a:t>
            </a:r>
            <a:br>
              <a:rPr lang="en-TT" b="1" dirty="0" smtClean="0"/>
            </a:br>
            <a:r>
              <a:rPr lang="en-TT" b="1" dirty="0" smtClean="0"/>
              <a:t>WORKSHOP</a:t>
            </a:r>
            <a:endParaRPr lang="en-TT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6642" y="6513914"/>
            <a:ext cx="1584176" cy="601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TT" sz="1400" dirty="0" smtClean="0">
                <a:solidFill>
                  <a:schemeClr val="bg1">
                    <a:lumMod val="50000"/>
                  </a:schemeClr>
                </a:solidFill>
              </a:rPr>
              <a:t>Jason Julien, CFA </a:t>
            </a:r>
            <a:endParaRPr lang="en-TT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23528" y="2276872"/>
            <a:ext cx="8820472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TT" sz="4000" b="1" dirty="0" smtClean="0">
                <a:solidFill>
                  <a:schemeClr val="tx1"/>
                </a:solidFill>
              </a:rPr>
              <a:t>THE ART OF BUSINESS: </a:t>
            </a:r>
          </a:p>
          <a:p>
            <a:pPr algn="r"/>
            <a:r>
              <a:rPr lang="en-TT" sz="4000" b="1" dirty="0" smtClean="0">
                <a:solidFill>
                  <a:schemeClr val="tx1"/>
                </a:solidFill>
              </a:rPr>
              <a:t>UNDERSTANDING VENTURE CAPITAL</a:t>
            </a:r>
            <a:endParaRPr lang="en-TT" sz="40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933056"/>
            <a:ext cx="8784976" cy="2586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7527866" y="6519882"/>
            <a:ext cx="1584176" cy="601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TT" sz="1400" dirty="0" smtClean="0">
                <a:solidFill>
                  <a:schemeClr val="bg1">
                    <a:lumMod val="50000"/>
                  </a:schemeClr>
                </a:solidFill>
              </a:rPr>
              <a:t>August 22, 2014</a:t>
            </a:r>
            <a:endParaRPr lang="en-TT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78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305800" y="6453336"/>
            <a:ext cx="541337" cy="188912"/>
          </a:xfrm>
        </p:spPr>
        <p:txBody>
          <a:bodyPr/>
          <a:lstStyle/>
          <a:p>
            <a:pPr>
              <a:defRPr/>
            </a:pPr>
            <a:fld id="{14B25E3B-5FD3-45EC-9C73-D267460EAD60}" type="slidenum">
              <a:rPr lang="en-US" smtClean="0"/>
              <a:pPr>
                <a:defRPr/>
              </a:pPr>
              <a:t>10</a:t>
            </a:fld>
            <a:endParaRPr lang="en-US" dirty="0" smtClean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00075" y="381000"/>
            <a:ext cx="7772400" cy="708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sz="4000" b="1" u="sng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brief </a:t>
            </a:r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history…</a:t>
            </a:r>
          </a:p>
        </p:txBody>
      </p:sp>
      <p:sp>
        <p:nvSpPr>
          <p:cNvPr id="9" name="Freeform 8"/>
          <p:cNvSpPr/>
          <p:nvPr/>
        </p:nvSpPr>
        <p:spPr bwMode="auto">
          <a:xfrm>
            <a:off x="1295400" y="1828800"/>
            <a:ext cx="5657046" cy="3294935"/>
          </a:xfrm>
          <a:custGeom>
            <a:avLst/>
            <a:gdLst>
              <a:gd name="connsiteX0" fmla="*/ 0 w 5657046"/>
              <a:gd name="connsiteY0" fmla="*/ 1738842 h 3294935"/>
              <a:gd name="connsiteX1" fmla="*/ 2386941 w 5657046"/>
              <a:gd name="connsiteY1" fmla="*/ 1335081 h 3294935"/>
              <a:gd name="connsiteX2" fmla="*/ 4168239 w 5657046"/>
              <a:gd name="connsiteY2" fmla="*/ 40671 h 3294935"/>
              <a:gd name="connsiteX3" fmla="*/ 5545777 w 5657046"/>
              <a:gd name="connsiteY3" fmla="*/ 3045128 h 3294935"/>
              <a:gd name="connsiteX4" fmla="*/ 5581403 w 5657046"/>
              <a:gd name="connsiteY4" fmla="*/ 3140131 h 3294935"/>
              <a:gd name="connsiteX5" fmla="*/ 5628904 w 5657046"/>
              <a:gd name="connsiteY5" fmla="*/ 3211383 h 3294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7046" h="3294935">
                <a:moveTo>
                  <a:pt x="0" y="1738842"/>
                </a:moveTo>
                <a:cubicBezTo>
                  <a:pt x="846117" y="1678475"/>
                  <a:pt x="1692235" y="1618109"/>
                  <a:pt x="2386941" y="1335081"/>
                </a:cubicBezTo>
                <a:cubicBezTo>
                  <a:pt x="3081647" y="1052053"/>
                  <a:pt x="3641766" y="-244337"/>
                  <a:pt x="4168239" y="40671"/>
                </a:cubicBezTo>
                <a:cubicBezTo>
                  <a:pt x="4694712" y="325679"/>
                  <a:pt x="5310250" y="2528551"/>
                  <a:pt x="5545777" y="3045128"/>
                </a:cubicBezTo>
                <a:cubicBezTo>
                  <a:pt x="5781304" y="3561705"/>
                  <a:pt x="5567549" y="3112422"/>
                  <a:pt x="5581403" y="3140131"/>
                </a:cubicBezTo>
                <a:cubicBezTo>
                  <a:pt x="5595257" y="3167840"/>
                  <a:pt x="5628904" y="3211383"/>
                  <a:pt x="5628904" y="3211383"/>
                </a:cubicBezTo>
              </a:path>
            </a:pathLst>
          </a:custGeom>
          <a:noFill/>
          <a:ln w="1905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T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0100" y="350173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1400" b="1" dirty="0" smtClean="0">
                <a:solidFill>
                  <a:schemeClr val="bg1">
                    <a:lumMod val="50000"/>
                  </a:schemeClr>
                </a:solidFill>
              </a:rPr>
              <a:t>1980’s</a:t>
            </a:r>
            <a:endParaRPr lang="en-TT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3058180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1400" b="1" dirty="0" smtClean="0">
                <a:solidFill>
                  <a:schemeClr val="bg1">
                    <a:lumMod val="50000"/>
                  </a:schemeClr>
                </a:solidFill>
              </a:rPr>
              <a:t>VC/PE activity takes root</a:t>
            </a:r>
            <a:endParaRPr lang="en-TT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3188" y="2678867"/>
            <a:ext cx="12377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1400" b="1" dirty="0" smtClean="0"/>
              <a:t>1997-2007</a:t>
            </a:r>
            <a:endParaRPr lang="en-TT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626425" y="2016825"/>
            <a:ext cx="1905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1400" b="1" dirty="0" smtClean="0">
                <a:solidFill>
                  <a:schemeClr val="bg1">
                    <a:lumMod val="50000"/>
                  </a:schemeClr>
                </a:solidFill>
              </a:rPr>
              <a:t>Increased VC/PE activity and rising number of Funds</a:t>
            </a:r>
            <a:endParaRPr lang="en-TT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55275" y="1580398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1400" b="1" dirty="0" smtClean="0">
                <a:solidFill>
                  <a:schemeClr val="bg1">
                    <a:lumMod val="50000"/>
                  </a:schemeClr>
                </a:solidFill>
              </a:rPr>
              <a:t>15 VC/PE Funds</a:t>
            </a:r>
            <a:endParaRPr lang="en-TT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63276" y="4317665"/>
            <a:ext cx="12377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1400" b="1" dirty="0" smtClean="0"/>
              <a:t>2008-2012</a:t>
            </a:r>
            <a:endParaRPr lang="en-TT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400800" y="3655623"/>
            <a:ext cx="1905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1400" b="1" dirty="0" smtClean="0"/>
              <a:t>Steep decline in VC/PE activity and Fund closures</a:t>
            </a:r>
            <a:endParaRPr lang="en-TT" sz="1400" b="1" dirty="0"/>
          </a:p>
        </p:txBody>
      </p:sp>
    </p:spTree>
    <p:extLst>
      <p:ext uri="{BB962C8B-B14F-4D97-AF65-F5344CB8AC3E}">
        <p14:creationId xmlns:p14="http://schemas.microsoft.com/office/powerpoint/2010/main" val="407277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11</a:t>
            </a:fld>
            <a:endParaRPr lang="en-TT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0075" y="381000"/>
            <a:ext cx="7772400" cy="708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The Role of Bank Financing</a:t>
            </a:r>
            <a:endParaRPr lang="en-US" sz="4000" b="1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405219"/>
            <a:ext cx="5889220" cy="4256029"/>
            <a:chOff x="209866" y="1268761"/>
            <a:chExt cx="6213764" cy="4392488"/>
          </a:xfrm>
        </p:grpSpPr>
        <p:grpSp>
          <p:nvGrpSpPr>
            <p:cNvPr id="7" name="Group 6"/>
            <p:cNvGrpSpPr/>
            <p:nvPr/>
          </p:nvGrpSpPr>
          <p:grpSpPr>
            <a:xfrm>
              <a:off x="209866" y="1268761"/>
              <a:ext cx="6213764" cy="4392488"/>
              <a:chOff x="209866" y="1268761"/>
              <a:chExt cx="6213764" cy="4392488"/>
            </a:xfrm>
          </p:grpSpPr>
          <p:pic>
            <p:nvPicPr>
              <p:cNvPr id="1026" name="Picture 2" descr="http://image.slidesharecdn.com/businessbreakfastpresentation-fashionfinancelaw30072013-140302152301-phpapp02/95/business-breakfast-presentation-fashion-finance-law-30072013-3-638.jpg?cb=1393795428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9866" y="1268761"/>
                <a:ext cx="6213764" cy="4392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" name="Rectangle 1"/>
              <p:cNvSpPr/>
              <p:nvPr/>
            </p:nvSpPr>
            <p:spPr>
              <a:xfrm>
                <a:off x="600075" y="1268761"/>
                <a:ext cx="1235621" cy="64807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TT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899592" y="5085184"/>
                <a:ext cx="5184576" cy="5760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TT"/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2555776" y="2924944"/>
              <a:ext cx="3024336" cy="21602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TT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227127" y="2028904"/>
            <a:ext cx="40974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2400" dirty="0" smtClean="0">
                <a:solidFill>
                  <a:schemeClr val="bg1">
                    <a:lumMod val="50000"/>
                  </a:schemeClr>
                </a:solidFill>
              </a:rPr>
              <a:t>Risk profile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24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2400" dirty="0" smtClean="0">
                <a:solidFill>
                  <a:schemeClr val="bg1">
                    <a:lumMod val="50000"/>
                  </a:schemeClr>
                </a:solidFill>
              </a:rPr>
              <a:t>Stage of funding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24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2400" dirty="0" smtClean="0">
                <a:solidFill>
                  <a:schemeClr val="bg1">
                    <a:lumMod val="50000"/>
                  </a:schemeClr>
                </a:solidFill>
              </a:rPr>
              <a:t>T&amp;T is a Banking market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2400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2400" dirty="0" smtClean="0">
                <a:solidFill>
                  <a:schemeClr val="bg1">
                    <a:lumMod val="50000"/>
                  </a:schemeClr>
                </a:solidFill>
              </a:rPr>
              <a:t>Challenges with dealing with Banks</a:t>
            </a:r>
          </a:p>
          <a:p>
            <a:endParaRPr lang="en-TT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05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julien\Desktop\Fotolia_10923177_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4498848" cy="392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92080" y="2354104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T" sz="6000" dirty="0" smtClean="0">
                <a:solidFill>
                  <a:schemeClr val="bg1">
                    <a:lumMod val="50000"/>
                  </a:schemeClr>
                </a:solidFill>
              </a:rPr>
              <a:t>Any Questions?</a:t>
            </a:r>
            <a:endParaRPr lang="en-TT" sz="6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12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24516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julien\Desktop\images142XY8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20689"/>
            <a:ext cx="23050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2</a:t>
            </a:fld>
            <a:endParaRPr lang="en-TT"/>
          </a:p>
        </p:txBody>
      </p:sp>
      <p:sp>
        <p:nvSpPr>
          <p:cNvPr id="5" name="TextBox 4"/>
          <p:cNvSpPr txBox="1"/>
          <p:nvPr/>
        </p:nvSpPr>
        <p:spPr>
          <a:xfrm>
            <a:off x="2915816" y="2749570"/>
            <a:ext cx="47525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4000" dirty="0" smtClean="0"/>
              <a:t>What fuels business Growth?</a:t>
            </a:r>
            <a:endParaRPr lang="en-TT" sz="4000" dirty="0"/>
          </a:p>
        </p:txBody>
      </p:sp>
    </p:spTree>
    <p:extLst>
      <p:ext uri="{BB962C8B-B14F-4D97-AF65-F5344CB8AC3E}">
        <p14:creationId xmlns:p14="http://schemas.microsoft.com/office/powerpoint/2010/main" val="409111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julien\Desktop\images142XY8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830" y="2007225"/>
            <a:ext cx="23050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3</a:t>
            </a:fld>
            <a:endParaRPr lang="en-TT"/>
          </a:p>
        </p:txBody>
      </p:sp>
      <p:sp>
        <p:nvSpPr>
          <p:cNvPr id="5" name="TextBox 4"/>
          <p:cNvSpPr txBox="1"/>
          <p:nvPr/>
        </p:nvSpPr>
        <p:spPr>
          <a:xfrm>
            <a:off x="4067944" y="1412776"/>
            <a:ext cx="47525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4000" dirty="0" smtClean="0"/>
              <a:t>Capital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4000" dirty="0" smtClean="0"/>
              <a:t>Profits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4000" dirty="0" smtClean="0"/>
              <a:t>Cash Flow</a:t>
            </a:r>
            <a:endParaRPr lang="en-TT" sz="4000" dirty="0"/>
          </a:p>
        </p:txBody>
      </p:sp>
    </p:spTree>
    <p:extLst>
      <p:ext uri="{BB962C8B-B14F-4D97-AF65-F5344CB8AC3E}">
        <p14:creationId xmlns:p14="http://schemas.microsoft.com/office/powerpoint/2010/main" val="360115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4</a:t>
            </a:fld>
            <a:endParaRPr lang="en-TT"/>
          </a:p>
        </p:txBody>
      </p:sp>
      <p:sp>
        <p:nvSpPr>
          <p:cNvPr id="5" name="TextBox 4"/>
          <p:cNvSpPr txBox="1"/>
          <p:nvPr/>
        </p:nvSpPr>
        <p:spPr>
          <a:xfrm>
            <a:off x="4355976" y="764704"/>
            <a:ext cx="44644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4000" dirty="0" smtClean="0"/>
              <a:t>Capital is the seed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4000" dirty="0" smtClean="0"/>
              <a:t>Growth needs capital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4000" dirty="0" smtClean="0"/>
              <a:t>Patient capital</a:t>
            </a:r>
          </a:p>
          <a:p>
            <a:endParaRPr lang="en-TT" sz="4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098" name="Picture 2" descr="C:\Users\jjulien\Desktop\9979432-new-markets-representing-new-investments-in-industry-and-seed-money-for-business-represented-by-a-t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31108"/>
            <a:ext cx="3744416" cy="231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47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julien\Desktop\images142XY8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20689"/>
            <a:ext cx="23050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5</a:t>
            </a:fld>
            <a:endParaRPr lang="en-TT"/>
          </a:p>
        </p:txBody>
      </p:sp>
      <p:sp>
        <p:nvSpPr>
          <p:cNvPr id="5" name="TextBox 4"/>
          <p:cNvSpPr txBox="1"/>
          <p:nvPr/>
        </p:nvSpPr>
        <p:spPr>
          <a:xfrm>
            <a:off x="2915816" y="2749570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4000" dirty="0" smtClean="0"/>
              <a:t>What is venture capital?</a:t>
            </a:r>
            <a:br>
              <a:rPr lang="en-TT" sz="4000" dirty="0" smtClean="0"/>
            </a:br>
            <a:r>
              <a:rPr lang="en-TT" sz="3200" dirty="0" smtClean="0"/>
              <a:t>... Also known as Private Equity…</a:t>
            </a:r>
            <a:endParaRPr lang="en-TT" sz="3200" dirty="0"/>
          </a:p>
        </p:txBody>
      </p:sp>
    </p:spTree>
    <p:extLst>
      <p:ext uri="{BB962C8B-B14F-4D97-AF65-F5344CB8AC3E}">
        <p14:creationId xmlns:p14="http://schemas.microsoft.com/office/powerpoint/2010/main" val="417007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julien\Desktop\images142XY8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20689"/>
            <a:ext cx="23050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6</a:t>
            </a:fld>
            <a:endParaRPr lang="en-TT"/>
          </a:p>
        </p:txBody>
      </p:sp>
      <p:sp>
        <p:nvSpPr>
          <p:cNvPr id="5" name="TextBox 4"/>
          <p:cNvSpPr txBox="1"/>
          <p:nvPr/>
        </p:nvSpPr>
        <p:spPr>
          <a:xfrm>
            <a:off x="2915816" y="389437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4000" b="1" dirty="0" smtClean="0">
                <a:solidFill>
                  <a:schemeClr val="bg1">
                    <a:lumMod val="50000"/>
                  </a:schemeClr>
                </a:solidFill>
              </a:rPr>
              <a:t>What is venture capital?</a:t>
            </a:r>
            <a:endParaRPr lang="en-TT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2594" y="1916832"/>
            <a:ext cx="61918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TT" sz="2400" dirty="0"/>
              <a:t>Money provided by investors to </a:t>
            </a:r>
            <a:r>
              <a:rPr lang="en-TT" sz="2400" dirty="0" err="1"/>
              <a:t>startup</a:t>
            </a:r>
            <a:r>
              <a:rPr lang="en-TT" sz="2400" dirty="0"/>
              <a:t> firms and small businesses with </a:t>
            </a:r>
            <a:r>
              <a:rPr lang="en-TT" sz="2400" u="sng" dirty="0"/>
              <a:t>perceived long-term growth potential</a:t>
            </a:r>
            <a:r>
              <a:rPr lang="en-TT" sz="2400" dirty="0"/>
              <a:t>. </a:t>
            </a:r>
            <a:endParaRPr lang="en-TT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TT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TT" sz="2400" dirty="0" smtClean="0"/>
              <a:t>This </a:t>
            </a:r>
            <a:r>
              <a:rPr lang="en-TT" sz="2400" dirty="0"/>
              <a:t>is a very important source of funding for </a:t>
            </a:r>
            <a:r>
              <a:rPr lang="en-TT" sz="2400" dirty="0" err="1"/>
              <a:t>startups</a:t>
            </a:r>
            <a:r>
              <a:rPr lang="en-TT" sz="2400" dirty="0"/>
              <a:t> that </a:t>
            </a:r>
            <a:r>
              <a:rPr lang="en-TT" sz="2400" u="sng" dirty="0"/>
              <a:t>do not have access </a:t>
            </a:r>
            <a:r>
              <a:rPr lang="en-TT" sz="2400" dirty="0"/>
              <a:t>to capital markets. </a:t>
            </a:r>
            <a:endParaRPr lang="en-TT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TT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TT" sz="2400" dirty="0" smtClean="0"/>
              <a:t>It </a:t>
            </a:r>
            <a:r>
              <a:rPr lang="en-TT" sz="2400" dirty="0"/>
              <a:t>typically entails </a:t>
            </a:r>
            <a:r>
              <a:rPr lang="en-TT" sz="2400" u="sng" dirty="0"/>
              <a:t>high risk </a:t>
            </a:r>
            <a:r>
              <a:rPr lang="en-TT" sz="2400" dirty="0"/>
              <a:t>for the investor, but it has the potential for </a:t>
            </a:r>
            <a:r>
              <a:rPr lang="en-TT" sz="2400" u="sng" dirty="0"/>
              <a:t>above-average returns</a:t>
            </a:r>
          </a:p>
        </p:txBody>
      </p:sp>
    </p:spTree>
    <p:extLst>
      <p:ext uri="{BB962C8B-B14F-4D97-AF65-F5344CB8AC3E}">
        <p14:creationId xmlns:p14="http://schemas.microsoft.com/office/powerpoint/2010/main" val="265377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7</a:t>
            </a:fld>
            <a:endParaRPr lang="en-TT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0075" y="381000"/>
            <a:ext cx="7772400" cy="708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Traditional Funding Lifecycle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28600" y="1329837"/>
            <a:ext cx="8077200" cy="4776421"/>
            <a:chOff x="228600" y="1329837"/>
            <a:chExt cx="8077200" cy="4776421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1329837"/>
              <a:ext cx="8077200" cy="4776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5292080" y="2492896"/>
              <a:ext cx="2465276" cy="21602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TT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00192" y="2234360"/>
              <a:ext cx="1396008" cy="198022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TT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84168" y="3212976"/>
              <a:ext cx="1574905" cy="21602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TT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655548" y="3905292"/>
              <a:ext cx="2016224" cy="21602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TT"/>
            </a:p>
          </p:txBody>
        </p:sp>
      </p:grpSp>
    </p:spTree>
    <p:extLst>
      <p:ext uri="{BB962C8B-B14F-4D97-AF65-F5344CB8AC3E}">
        <p14:creationId xmlns:p14="http://schemas.microsoft.com/office/powerpoint/2010/main" val="75715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8</a:t>
            </a:fld>
            <a:endParaRPr lang="en-TT"/>
          </a:p>
        </p:txBody>
      </p:sp>
      <p:sp>
        <p:nvSpPr>
          <p:cNvPr id="5" name="TextBox 4"/>
          <p:cNvSpPr txBox="1"/>
          <p:nvPr/>
        </p:nvSpPr>
        <p:spPr>
          <a:xfrm>
            <a:off x="4326518" y="1405220"/>
            <a:ext cx="470997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2800" dirty="0" smtClean="0"/>
              <a:t>Would this business grow?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28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2800" dirty="0" smtClean="0"/>
              <a:t>Would it provide an superior Return given the Risk?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28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2800" dirty="0" smtClean="0"/>
              <a:t>When will I exit?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TT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TT" sz="2800" dirty="0" smtClean="0"/>
              <a:t>How will I exit?</a:t>
            </a:r>
          </a:p>
          <a:p>
            <a:endParaRPr lang="en-TT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098" name="Picture 2" descr="C:\Users\jjulien\Desktop\9979432-new-markets-representing-new-investments-in-industry-and-seed-money-for-business-represented-by-a-t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19140"/>
            <a:ext cx="3744416" cy="231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07704" y="389437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4000" b="1" dirty="0" smtClean="0">
                <a:solidFill>
                  <a:schemeClr val="bg1">
                    <a:lumMod val="50000"/>
                  </a:schemeClr>
                </a:solidFill>
              </a:rPr>
              <a:t>Questions VC Asks</a:t>
            </a:r>
            <a:endParaRPr lang="en-TT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91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9A14-A48C-4A92-B227-6C80D21ED08E}" type="slidenum">
              <a:rPr lang="en-TT" smtClean="0"/>
              <a:t>9</a:t>
            </a:fld>
            <a:endParaRPr lang="en-TT"/>
          </a:p>
        </p:txBody>
      </p:sp>
      <p:sp>
        <p:nvSpPr>
          <p:cNvPr id="5" name="TextBox 4"/>
          <p:cNvSpPr txBox="1"/>
          <p:nvPr/>
        </p:nvSpPr>
        <p:spPr>
          <a:xfrm>
            <a:off x="1907704" y="389437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TT" sz="4000" b="1" dirty="0" smtClean="0">
                <a:solidFill>
                  <a:schemeClr val="bg1">
                    <a:lumMod val="50000"/>
                  </a:schemeClr>
                </a:solidFill>
              </a:rPr>
              <a:t>How is the capital provided?</a:t>
            </a:r>
            <a:endParaRPr lang="en-TT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47706" y="1700808"/>
            <a:ext cx="49048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TT" sz="2800" b="1" u="sng" dirty="0" smtClean="0">
                <a:solidFill>
                  <a:schemeClr val="bg1">
                    <a:lumMod val="50000"/>
                  </a:schemeClr>
                </a:solidFill>
              </a:rPr>
              <a:t>Equity</a:t>
            </a:r>
            <a:r>
              <a:rPr lang="en-TT" sz="2800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br>
              <a:rPr lang="en-TT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TT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TT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TT" sz="2800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en-TT" sz="2800" dirty="0" smtClean="0"/>
              <a:t>Ordinary Shares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TT" sz="2800" u="sng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TT" sz="2800" b="1" u="sng" dirty="0" smtClean="0"/>
              <a:t>Mezzanine Finance</a:t>
            </a:r>
            <a:r>
              <a:rPr lang="en-TT" sz="2800" b="1" dirty="0" smtClean="0"/>
              <a:t>:</a:t>
            </a:r>
            <a:br>
              <a:rPr lang="en-TT" sz="2800" b="1" dirty="0" smtClean="0"/>
            </a:br>
            <a:r>
              <a:rPr lang="en-TT" sz="2800" b="1" dirty="0" smtClean="0"/>
              <a:t/>
            </a:r>
            <a:br>
              <a:rPr lang="en-TT" sz="2800" b="1" dirty="0" smtClean="0"/>
            </a:br>
            <a:r>
              <a:rPr lang="en-TT" sz="2800" dirty="0" smtClean="0"/>
              <a:t>- Subordinated Debt</a:t>
            </a:r>
            <a:br>
              <a:rPr lang="en-TT" sz="2800" dirty="0" smtClean="0"/>
            </a:br>
            <a:r>
              <a:rPr lang="en-TT" sz="2800" dirty="0" smtClean="0"/>
              <a:t/>
            </a:r>
            <a:br>
              <a:rPr lang="en-TT" sz="2800" dirty="0" smtClean="0"/>
            </a:br>
            <a:r>
              <a:rPr lang="en-TT" sz="2800" dirty="0" smtClean="0"/>
              <a:t>- Preference Shares</a:t>
            </a:r>
            <a:endParaRPr lang="en-TT" sz="2800" dirty="0"/>
          </a:p>
        </p:txBody>
      </p:sp>
      <p:pic>
        <p:nvPicPr>
          <p:cNvPr id="7" name="Picture 2" descr="C:\Users\jjulien\Desktop\growth-tree-small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564904"/>
            <a:ext cx="4005085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26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200</Words>
  <Application>Microsoft Office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TTCSI VENTURE CAPITAL 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brief history…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ENTREPRENEURSHIP AND INNOVATION BOOT CAMP</dc:title>
  <dc:creator>Julien, Jason</dc:creator>
  <cp:lastModifiedBy>BALROOPS</cp:lastModifiedBy>
  <cp:revision>30</cp:revision>
  <dcterms:created xsi:type="dcterms:W3CDTF">2014-08-22T02:40:13Z</dcterms:created>
  <dcterms:modified xsi:type="dcterms:W3CDTF">2014-11-04T14:35:37Z</dcterms:modified>
</cp:coreProperties>
</file>