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1"/>
  </p:handoutMasterIdLst>
  <p:sldIdLst>
    <p:sldId id="256" r:id="rId2"/>
    <p:sldId id="301" r:id="rId3"/>
    <p:sldId id="281" r:id="rId4"/>
    <p:sldId id="304" r:id="rId5"/>
    <p:sldId id="266" r:id="rId6"/>
    <p:sldId id="262" r:id="rId7"/>
    <p:sldId id="300" r:id="rId8"/>
    <p:sldId id="267" r:id="rId9"/>
    <p:sldId id="287" r:id="rId10"/>
    <p:sldId id="269" r:id="rId11"/>
    <p:sldId id="305" r:id="rId12"/>
    <p:sldId id="292" r:id="rId13"/>
    <p:sldId id="275" r:id="rId14"/>
    <p:sldId id="276" r:id="rId15"/>
    <p:sldId id="271" r:id="rId16"/>
    <p:sldId id="273" r:id="rId17"/>
    <p:sldId id="274" r:id="rId18"/>
    <p:sldId id="278" r:id="rId19"/>
    <p:sldId id="280" r:id="rId20"/>
  </p:sldIdLst>
  <p:sldSz cx="9144000" cy="6858000" type="screen4x3"/>
  <p:notesSz cx="6761163"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en-TT"/>
          </a:p>
        </p:txBody>
      </p:sp>
      <p:sp>
        <p:nvSpPr>
          <p:cNvPr id="3" name="Date Placeholder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fld id="{B745DB01-53D9-4C6D-93E5-F8431103ECD1}" type="datetimeFigureOut">
              <a:rPr lang="en-TT" smtClean="0"/>
              <a:t>05/11/2014</a:t>
            </a:fld>
            <a:endParaRPr lang="en-TT"/>
          </a:p>
        </p:txBody>
      </p:sp>
      <p:sp>
        <p:nvSpPr>
          <p:cNvPr id="4" name="Footer Placeholder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lang="en-TT"/>
          </a:p>
        </p:txBody>
      </p:sp>
      <p:sp>
        <p:nvSpPr>
          <p:cNvPr id="5" name="Slide Number Placeholder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1797DA66-923E-4B75-9282-B5D66CBD2865}" type="slidenum">
              <a:rPr lang="en-TT" smtClean="0"/>
              <a:t>‹#›</a:t>
            </a:fld>
            <a:endParaRPr lang="en-TT"/>
          </a:p>
        </p:txBody>
      </p:sp>
    </p:spTree>
    <p:extLst>
      <p:ext uri="{BB962C8B-B14F-4D97-AF65-F5344CB8AC3E}">
        <p14:creationId xmlns:p14="http://schemas.microsoft.com/office/powerpoint/2010/main" val="57549095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TT"/>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TT"/>
          </a:p>
        </p:txBody>
      </p:sp>
      <p:sp>
        <p:nvSpPr>
          <p:cNvPr id="4" name="Date Placeholder 3"/>
          <p:cNvSpPr>
            <a:spLocks noGrp="1"/>
          </p:cNvSpPr>
          <p:nvPr>
            <p:ph type="dt" sz="half" idx="10"/>
          </p:nvPr>
        </p:nvSpPr>
        <p:spPr/>
        <p:txBody>
          <a:bodyPr/>
          <a:lstStyle/>
          <a:p>
            <a:fld id="{4437A057-39C7-415C-867C-7E8018016309}" type="datetimeFigureOut">
              <a:rPr lang="en-TT" smtClean="0"/>
              <a:t>05/11/2014</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6EE5F72E-25AC-4F58-B6E7-9D28AB480B9C}" type="slidenum">
              <a:rPr lang="en-TT" smtClean="0"/>
              <a:t>‹#›</a:t>
            </a:fld>
            <a:endParaRPr lang="en-TT"/>
          </a:p>
        </p:txBody>
      </p:sp>
    </p:spTree>
    <p:extLst>
      <p:ext uri="{BB962C8B-B14F-4D97-AF65-F5344CB8AC3E}">
        <p14:creationId xmlns:p14="http://schemas.microsoft.com/office/powerpoint/2010/main" val="2692339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TT"/>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TT"/>
          </a:p>
        </p:txBody>
      </p:sp>
      <p:sp>
        <p:nvSpPr>
          <p:cNvPr id="4" name="Date Placeholder 3"/>
          <p:cNvSpPr>
            <a:spLocks noGrp="1"/>
          </p:cNvSpPr>
          <p:nvPr>
            <p:ph type="dt" sz="half" idx="10"/>
          </p:nvPr>
        </p:nvSpPr>
        <p:spPr/>
        <p:txBody>
          <a:bodyPr/>
          <a:lstStyle/>
          <a:p>
            <a:fld id="{4437A057-39C7-415C-867C-7E8018016309}" type="datetimeFigureOut">
              <a:rPr lang="en-TT" smtClean="0"/>
              <a:t>05/11/2014</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6EE5F72E-25AC-4F58-B6E7-9D28AB480B9C}" type="slidenum">
              <a:rPr lang="en-TT" smtClean="0"/>
              <a:t>‹#›</a:t>
            </a:fld>
            <a:endParaRPr lang="en-TT"/>
          </a:p>
        </p:txBody>
      </p:sp>
    </p:spTree>
    <p:extLst>
      <p:ext uri="{BB962C8B-B14F-4D97-AF65-F5344CB8AC3E}">
        <p14:creationId xmlns:p14="http://schemas.microsoft.com/office/powerpoint/2010/main" val="1138468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TT"/>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TT"/>
          </a:p>
        </p:txBody>
      </p:sp>
      <p:sp>
        <p:nvSpPr>
          <p:cNvPr id="4" name="Date Placeholder 3"/>
          <p:cNvSpPr>
            <a:spLocks noGrp="1"/>
          </p:cNvSpPr>
          <p:nvPr>
            <p:ph type="dt" sz="half" idx="10"/>
          </p:nvPr>
        </p:nvSpPr>
        <p:spPr/>
        <p:txBody>
          <a:bodyPr/>
          <a:lstStyle/>
          <a:p>
            <a:fld id="{4437A057-39C7-415C-867C-7E8018016309}" type="datetimeFigureOut">
              <a:rPr lang="en-TT" smtClean="0"/>
              <a:t>05/11/2014</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6EE5F72E-25AC-4F58-B6E7-9D28AB480B9C}" type="slidenum">
              <a:rPr lang="en-TT" smtClean="0"/>
              <a:t>‹#›</a:t>
            </a:fld>
            <a:endParaRPr lang="en-TT"/>
          </a:p>
        </p:txBody>
      </p:sp>
    </p:spTree>
    <p:extLst>
      <p:ext uri="{BB962C8B-B14F-4D97-AF65-F5344CB8AC3E}">
        <p14:creationId xmlns:p14="http://schemas.microsoft.com/office/powerpoint/2010/main" val="1062129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TT"/>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TT"/>
          </a:p>
        </p:txBody>
      </p:sp>
      <p:sp>
        <p:nvSpPr>
          <p:cNvPr id="4" name="Date Placeholder 3"/>
          <p:cNvSpPr>
            <a:spLocks noGrp="1"/>
          </p:cNvSpPr>
          <p:nvPr>
            <p:ph type="dt" sz="half" idx="10"/>
          </p:nvPr>
        </p:nvSpPr>
        <p:spPr/>
        <p:txBody>
          <a:bodyPr/>
          <a:lstStyle/>
          <a:p>
            <a:fld id="{4437A057-39C7-415C-867C-7E8018016309}" type="datetimeFigureOut">
              <a:rPr lang="en-TT" smtClean="0"/>
              <a:t>05/11/2014</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6EE5F72E-25AC-4F58-B6E7-9D28AB480B9C}" type="slidenum">
              <a:rPr lang="en-TT" smtClean="0"/>
              <a:t>‹#›</a:t>
            </a:fld>
            <a:endParaRPr lang="en-TT"/>
          </a:p>
        </p:txBody>
      </p:sp>
    </p:spTree>
    <p:extLst>
      <p:ext uri="{BB962C8B-B14F-4D97-AF65-F5344CB8AC3E}">
        <p14:creationId xmlns:p14="http://schemas.microsoft.com/office/powerpoint/2010/main" val="1667794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TT"/>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37A057-39C7-415C-867C-7E8018016309}" type="datetimeFigureOut">
              <a:rPr lang="en-TT" smtClean="0"/>
              <a:t>05/11/2014</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6EE5F72E-25AC-4F58-B6E7-9D28AB480B9C}" type="slidenum">
              <a:rPr lang="en-TT" smtClean="0"/>
              <a:t>‹#›</a:t>
            </a:fld>
            <a:endParaRPr lang="en-TT"/>
          </a:p>
        </p:txBody>
      </p:sp>
    </p:spTree>
    <p:extLst>
      <p:ext uri="{BB962C8B-B14F-4D97-AF65-F5344CB8AC3E}">
        <p14:creationId xmlns:p14="http://schemas.microsoft.com/office/powerpoint/2010/main" val="3984600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TT"/>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TT"/>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TT"/>
          </a:p>
        </p:txBody>
      </p:sp>
      <p:sp>
        <p:nvSpPr>
          <p:cNvPr id="5" name="Date Placeholder 4"/>
          <p:cNvSpPr>
            <a:spLocks noGrp="1"/>
          </p:cNvSpPr>
          <p:nvPr>
            <p:ph type="dt" sz="half" idx="10"/>
          </p:nvPr>
        </p:nvSpPr>
        <p:spPr/>
        <p:txBody>
          <a:bodyPr/>
          <a:lstStyle/>
          <a:p>
            <a:fld id="{4437A057-39C7-415C-867C-7E8018016309}" type="datetimeFigureOut">
              <a:rPr lang="en-TT" smtClean="0"/>
              <a:t>05/11/2014</a:t>
            </a:fld>
            <a:endParaRPr lang="en-TT"/>
          </a:p>
        </p:txBody>
      </p:sp>
      <p:sp>
        <p:nvSpPr>
          <p:cNvPr id="6" name="Footer Placeholder 5"/>
          <p:cNvSpPr>
            <a:spLocks noGrp="1"/>
          </p:cNvSpPr>
          <p:nvPr>
            <p:ph type="ftr" sz="quarter" idx="11"/>
          </p:nvPr>
        </p:nvSpPr>
        <p:spPr/>
        <p:txBody>
          <a:bodyPr/>
          <a:lstStyle/>
          <a:p>
            <a:endParaRPr lang="en-TT"/>
          </a:p>
        </p:txBody>
      </p:sp>
      <p:sp>
        <p:nvSpPr>
          <p:cNvPr id="7" name="Slide Number Placeholder 6"/>
          <p:cNvSpPr>
            <a:spLocks noGrp="1"/>
          </p:cNvSpPr>
          <p:nvPr>
            <p:ph type="sldNum" sz="quarter" idx="12"/>
          </p:nvPr>
        </p:nvSpPr>
        <p:spPr/>
        <p:txBody>
          <a:bodyPr/>
          <a:lstStyle/>
          <a:p>
            <a:fld id="{6EE5F72E-25AC-4F58-B6E7-9D28AB480B9C}" type="slidenum">
              <a:rPr lang="en-TT" smtClean="0"/>
              <a:t>‹#›</a:t>
            </a:fld>
            <a:endParaRPr lang="en-TT"/>
          </a:p>
        </p:txBody>
      </p:sp>
    </p:spTree>
    <p:extLst>
      <p:ext uri="{BB962C8B-B14F-4D97-AF65-F5344CB8AC3E}">
        <p14:creationId xmlns:p14="http://schemas.microsoft.com/office/powerpoint/2010/main" val="3878000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TT"/>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TT"/>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TT"/>
          </a:p>
        </p:txBody>
      </p:sp>
      <p:sp>
        <p:nvSpPr>
          <p:cNvPr id="7" name="Date Placeholder 6"/>
          <p:cNvSpPr>
            <a:spLocks noGrp="1"/>
          </p:cNvSpPr>
          <p:nvPr>
            <p:ph type="dt" sz="half" idx="10"/>
          </p:nvPr>
        </p:nvSpPr>
        <p:spPr/>
        <p:txBody>
          <a:bodyPr/>
          <a:lstStyle/>
          <a:p>
            <a:fld id="{4437A057-39C7-415C-867C-7E8018016309}" type="datetimeFigureOut">
              <a:rPr lang="en-TT" smtClean="0"/>
              <a:t>05/11/2014</a:t>
            </a:fld>
            <a:endParaRPr lang="en-TT"/>
          </a:p>
        </p:txBody>
      </p:sp>
      <p:sp>
        <p:nvSpPr>
          <p:cNvPr id="8" name="Footer Placeholder 7"/>
          <p:cNvSpPr>
            <a:spLocks noGrp="1"/>
          </p:cNvSpPr>
          <p:nvPr>
            <p:ph type="ftr" sz="quarter" idx="11"/>
          </p:nvPr>
        </p:nvSpPr>
        <p:spPr/>
        <p:txBody>
          <a:bodyPr/>
          <a:lstStyle/>
          <a:p>
            <a:endParaRPr lang="en-TT"/>
          </a:p>
        </p:txBody>
      </p:sp>
      <p:sp>
        <p:nvSpPr>
          <p:cNvPr id="9" name="Slide Number Placeholder 8"/>
          <p:cNvSpPr>
            <a:spLocks noGrp="1"/>
          </p:cNvSpPr>
          <p:nvPr>
            <p:ph type="sldNum" sz="quarter" idx="12"/>
          </p:nvPr>
        </p:nvSpPr>
        <p:spPr/>
        <p:txBody>
          <a:bodyPr/>
          <a:lstStyle/>
          <a:p>
            <a:fld id="{6EE5F72E-25AC-4F58-B6E7-9D28AB480B9C}" type="slidenum">
              <a:rPr lang="en-TT" smtClean="0"/>
              <a:t>‹#›</a:t>
            </a:fld>
            <a:endParaRPr lang="en-TT"/>
          </a:p>
        </p:txBody>
      </p:sp>
    </p:spTree>
    <p:extLst>
      <p:ext uri="{BB962C8B-B14F-4D97-AF65-F5344CB8AC3E}">
        <p14:creationId xmlns:p14="http://schemas.microsoft.com/office/powerpoint/2010/main" val="534456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TT"/>
          </a:p>
        </p:txBody>
      </p:sp>
      <p:sp>
        <p:nvSpPr>
          <p:cNvPr id="3" name="Date Placeholder 2"/>
          <p:cNvSpPr>
            <a:spLocks noGrp="1"/>
          </p:cNvSpPr>
          <p:nvPr>
            <p:ph type="dt" sz="half" idx="10"/>
          </p:nvPr>
        </p:nvSpPr>
        <p:spPr/>
        <p:txBody>
          <a:bodyPr/>
          <a:lstStyle/>
          <a:p>
            <a:fld id="{4437A057-39C7-415C-867C-7E8018016309}" type="datetimeFigureOut">
              <a:rPr lang="en-TT" smtClean="0"/>
              <a:t>05/11/2014</a:t>
            </a:fld>
            <a:endParaRPr lang="en-TT"/>
          </a:p>
        </p:txBody>
      </p:sp>
      <p:sp>
        <p:nvSpPr>
          <p:cNvPr id="4" name="Footer Placeholder 3"/>
          <p:cNvSpPr>
            <a:spLocks noGrp="1"/>
          </p:cNvSpPr>
          <p:nvPr>
            <p:ph type="ftr" sz="quarter" idx="11"/>
          </p:nvPr>
        </p:nvSpPr>
        <p:spPr/>
        <p:txBody>
          <a:bodyPr/>
          <a:lstStyle/>
          <a:p>
            <a:endParaRPr lang="en-TT"/>
          </a:p>
        </p:txBody>
      </p:sp>
      <p:sp>
        <p:nvSpPr>
          <p:cNvPr id="5" name="Slide Number Placeholder 4"/>
          <p:cNvSpPr>
            <a:spLocks noGrp="1"/>
          </p:cNvSpPr>
          <p:nvPr>
            <p:ph type="sldNum" sz="quarter" idx="12"/>
          </p:nvPr>
        </p:nvSpPr>
        <p:spPr/>
        <p:txBody>
          <a:bodyPr/>
          <a:lstStyle/>
          <a:p>
            <a:fld id="{6EE5F72E-25AC-4F58-B6E7-9D28AB480B9C}" type="slidenum">
              <a:rPr lang="en-TT" smtClean="0"/>
              <a:t>‹#›</a:t>
            </a:fld>
            <a:endParaRPr lang="en-TT"/>
          </a:p>
        </p:txBody>
      </p:sp>
    </p:spTree>
    <p:extLst>
      <p:ext uri="{BB962C8B-B14F-4D97-AF65-F5344CB8AC3E}">
        <p14:creationId xmlns:p14="http://schemas.microsoft.com/office/powerpoint/2010/main" val="2020480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37A057-39C7-415C-867C-7E8018016309}" type="datetimeFigureOut">
              <a:rPr lang="en-TT" smtClean="0"/>
              <a:t>05/11/2014</a:t>
            </a:fld>
            <a:endParaRPr lang="en-TT"/>
          </a:p>
        </p:txBody>
      </p:sp>
      <p:sp>
        <p:nvSpPr>
          <p:cNvPr id="3" name="Footer Placeholder 2"/>
          <p:cNvSpPr>
            <a:spLocks noGrp="1"/>
          </p:cNvSpPr>
          <p:nvPr>
            <p:ph type="ftr" sz="quarter" idx="11"/>
          </p:nvPr>
        </p:nvSpPr>
        <p:spPr/>
        <p:txBody>
          <a:bodyPr/>
          <a:lstStyle/>
          <a:p>
            <a:endParaRPr lang="en-TT"/>
          </a:p>
        </p:txBody>
      </p:sp>
      <p:sp>
        <p:nvSpPr>
          <p:cNvPr id="4" name="Slide Number Placeholder 3"/>
          <p:cNvSpPr>
            <a:spLocks noGrp="1"/>
          </p:cNvSpPr>
          <p:nvPr>
            <p:ph type="sldNum" sz="quarter" idx="12"/>
          </p:nvPr>
        </p:nvSpPr>
        <p:spPr/>
        <p:txBody>
          <a:bodyPr/>
          <a:lstStyle/>
          <a:p>
            <a:fld id="{6EE5F72E-25AC-4F58-B6E7-9D28AB480B9C}" type="slidenum">
              <a:rPr lang="en-TT" smtClean="0"/>
              <a:t>‹#›</a:t>
            </a:fld>
            <a:endParaRPr lang="en-TT"/>
          </a:p>
        </p:txBody>
      </p:sp>
    </p:spTree>
    <p:extLst>
      <p:ext uri="{BB962C8B-B14F-4D97-AF65-F5344CB8AC3E}">
        <p14:creationId xmlns:p14="http://schemas.microsoft.com/office/powerpoint/2010/main" val="3749524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TT"/>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TT"/>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37A057-39C7-415C-867C-7E8018016309}" type="datetimeFigureOut">
              <a:rPr lang="en-TT" smtClean="0"/>
              <a:t>05/11/2014</a:t>
            </a:fld>
            <a:endParaRPr lang="en-TT"/>
          </a:p>
        </p:txBody>
      </p:sp>
      <p:sp>
        <p:nvSpPr>
          <p:cNvPr id="6" name="Footer Placeholder 5"/>
          <p:cNvSpPr>
            <a:spLocks noGrp="1"/>
          </p:cNvSpPr>
          <p:nvPr>
            <p:ph type="ftr" sz="quarter" idx="11"/>
          </p:nvPr>
        </p:nvSpPr>
        <p:spPr/>
        <p:txBody>
          <a:bodyPr/>
          <a:lstStyle/>
          <a:p>
            <a:endParaRPr lang="en-TT"/>
          </a:p>
        </p:txBody>
      </p:sp>
      <p:sp>
        <p:nvSpPr>
          <p:cNvPr id="7" name="Slide Number Placeholder 6"/>
          <p:cNvSpPr>
            <a:spLocks noGrp="1"/>
          </p:cNvSpPr>
          <p:nvPr>
            <p:ph type="sldNum" sz="quarter" idx="12"/>
          </p:nvPr>
        </p:nvSpPr>
        <p:spPr/>
        <p:txBody>
          <a:bodyPr/>
          <a:lstStyle/>
          <a:p>
            <a:fld id="{6EE5F72E-25AC-4F58-B6E7-9D28AB480B9C}" type="slidenum">
              <a:rPr lang="en-TT" smtClean="0"/>
              <a:t>‹#›</a:t>
            </a:fld>
            <a:endParaRPr lang="en-TT"/>
          </a:p>
        </p:txBody>
      </p:sp>
    </p:spTree>
    <p:extLst>
      <p:ext uri="{BB962C8B-B14F-4D97-AF65-F5344CB8AC3E}">
        <p14:creationId xmlns:p14="http://schemas.microsoft.com/office/powerpoint/2010/main" val="2473208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TT"/>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TT"/>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37A057-39C7-415C-867C-7E8018016309}" type="datetimeFigureOut">
              <a:rPr lang="en-TT" smtClean="0"/>
              <a:t>05/11/2014</a:t>
            </a:fld>
            <a:endParaRPr lang="en-TT"/>
          </a:p>
        </p:txBody>
      </p:sp>
      <p:sp>
        <p:nvSpPr>
          <p:cNvPr id="6" name="Footer Placeholder 5"/>
          <p:cNvSpPr>
            <a:spLocks noGrp="1"/>
          </p:cNvSpPr>
          <p:nvPr>
            <p:ph type="ftr" sz="quarter" idx="11"/>
          </p:nvPr>
        </p:nvSpPr>
        <p:spPr/>
        <p:txBody>
          <a:bodyPr/>
          <a:lstStyle/>
          <a:p>
            <a:endParaRPr lang="en-TT"/>
          </a:p>
        </p:txBody>
      </p:sp>
      <p:sp>
        <p:nvSpPr>
          <p:cNvPr id="7" name="Slide Number Placeholder 6"/>
          <p:cNvSpPr>
            <a:spLocks noGrp="1"/>
          </p:cNvSpPr>
          <p:nvPr>
            <p:ph type="sldNum" sz="quarter" idx="12"/>
          </p:nvPr>
        </p:nvSpPr>
        <p:spPr/>
        <p:txBody>
          <a:bodyPr/>
          <a:lstStyle/>
          <a:p>
            <a:fld id="{6EE5F72E-25AC-4F58-B6E7-9D28AB480B9C}" type="slidenum">
              <a:rPr lang="en-TT" smtClean="0"/>
              <a:t>‹#›</a:t>
            </a:fld>
            <a:endParaRPr lang="en-TT"/>
          </a:p>
        </p:txBody>
      </p:sp>
    </p:spTree>
    <p:extLst>
      <p:ext uri="{BB962C8B-B14F-4D97-AF65-F5344CB8AC3E}">
        <p14:creationId xmlns:p14="http://schemas.microsoft.com/office/powerpoint/2010/main" val="2672539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TT"/>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TT"/>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37A057-39C7-415C-867C-7E8018016309}" type="datetimeFigureOut">
              <a:rPr lang="en-TT" smtClean="0"/>
              <a:t>05/11/2014</a:t>
            </a:fld>
            <a:endParaRPr lang="en-TT"/>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TT"/>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E5F72E-25AC-4F58-B6E7-9D28AB480B9C}" type="slidenum">
              <a:rPr lang="en-TT" smtClean="0"/>
              <a:t>‹#›</a:t>
            </a:fld>
            <a:endParaRPr lang="en-TT"/>
          </a:p>
        </p:txBody>
      </p:sp>
    </p:spTree>
    <p:extLst>
      <p:ext uri="{BB962C8B-B14F-4D97-AF65-F5344CB8AC3E}">
        <p14:creationId xmlns:p14="http://schemas.microsoft.com/office/powerpoint/2010/main" val="3419543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84785"/>
            <a:ext cx="7772400" cy="2115666"/>
          </a:xfrm>
        </p:spPr>
        <p:txBody>
          <a:bodyPr>
            <a:normAutofit/>
          </a:bodyPr>
          <a:lstStyle/>
          <a:p>
            <a:r>
              <a:rPr lang="en-GB" sz="4000" b="1" i="1" dirty="0" smtClean="0">
                <a:solidFill>
                  <a:prstClr val="black"/>
                </a:solidFill>
                <a:latin typeface="Arial"/>
              </a:rPr>
              <a:t>Corporate </a:t>
            </a:r>
            <a:r>
              <a:rPr lang="en-GB" sz="4000" b="1" i="1" dirty="0">
                <a:solidFill>
                  <a:prstClr val="black"/>
                </a:solidFill>
                <a:latin typeface="Arial"/>
              </a:rPr>
              <a:t>Governance in Institutionalizing Project Management’</a:t>
            </a:r>
            <a:endParaRPr lang="en-TT" dirty="0"/>
          </a:p>
        </p:txBody>
      </p:sp>
      <p:sp>
        <p:nvSpPr>
          <p:cNvPr id="3" name="Subtitle 2"/>
          <p:cNvSpPr>
            <a:spLocks noGrp="1"/>
          </p:cNvSpPr>
          <p:nvPr>
            <p:ph type="subTitle" idx="1"/>
          </p:nvPr>
        </p:nvSpPr>
        <p:spPr/>
        <p:txBody>
          <a:bodyPr>
            <a:normAutofit fontScale="92500" lnSpcReduction="20000"/>
          </a:bodyPr>
          <a:lstStyle/>
          <a:p>
            <a:r>
              <a:rPr lang="en-TT" dirty="0" smtClean="0">
                <a:solidFill>
                  <a:schemeClr val="tx1"/>
                </a:solidFill>
              </a:rPr>
              <a:t>Narayan </a:t>
            </a:r>
            <a:r>
              <a:rPr lang="en-TT" dirty="0" err="1" smtClean="0">
                <a:solidFill>
                  <a:schemeClr val="tx1"/>
                </a:solidFill>
              </a:rPr>
              <a:t>Ramtahal</a:t>
            </a:r>
            <a:endParaRPr lang="en-TT" dirty="0" smtClean="0">
              <a:solidFill>
                <a:schemeClr val="tx1"/>
              </a:solidFill>
            </a:endParaRPr>
          </a:p>
          <a:p>
            <a:r>
              <a:rPr lang="en-TT" sz="2200" dirty="0" smtClean="0">
                <a:solidFill>
                  <a:schemeClr val="tx1"/>
                </a:solidFill>
              </a:rPr>
              <a:t>Past President and VP Sponsorship</a:t>
            </a:r>
          </a:p>
          <a:p>
            <a:r>
              <a:rPr lang="en-TT" sz="2200" dirty="0" smtClean="0">
                <a:solidFill>
                  <a:schemeClr val="tx1"/>
                </a:solidFill>
              </a:rPr>
              <a:t>Project Management Institute Southern Caribbean Chapter</a:t>
            </a:r>
          </a:p>
          <a:p>
            <a:endParaRPr lang="en-TT" sz="2200" dirty="0">
              <a:solidFill>
                <a:schemeClr val="tx1"/>
              </a:solidFill>
            </a:endParaRPr>
          </a:p>
          <a:p>
            <a:r>
              <a:rPr lang="en-TT" sz="2200" dirty="0" smtClean="0">
                <a:solidFill>
                  <a:schemeClr val="tx1"/>
                </a:solidFill>
              </a:rPr>
              <a:t>2014 November 06</a:t>
            </a:r>
            <a:endParaRPr lang="en-TT" sz="2200" dirty="0">
              <a:solidFill>
                <a:schemeClr val="tx1"/>
              </a:solidFill>
            </a:endParaRPr>
          </a:p>
        </p:txBody>
      </p:sp>
    </p:spTree>
    <p:extLst>
      <p:ext uri="{BB962C8B-B14F-4D97-AF65-F5344CB8AC3E}">
        <p14:creationId xmlns:p14="http://schemas.microsoft.com/office/powerpoint/2010/main" val="32414174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TT" dirty="0" smtClean="0"/>
              <a:t>2.0 Drivers </a:t>
            </a:r>
            <a:r>
              <a:rPr lang="en-TT" dirty="0"/>
              <a:t>of</a:t>
            </a:r>
            <a:br>
              <a:rPr lang="en-TT" dirty="0"/>
            </a:br>
            <a:r>
              <a:rPr lang="en-TT" dirty="0" smtClean="0"/>
              <a:t>Organization’s Project Success</a:t>
            </a:r>
            <a:endParaRPr lang="en-TT" dirty="0"/>
          </a:p>
        </p:txBody>
      </p:sp>
      <p:sp>
        <p:nvSpPr>
          <p:cNvPr id="3" name="Content Placeholder 2"/>
          <p:cNvSpPr>
            <a:spLocks noGrp="1"/>
          </p:cNvSpPr>
          <p:nvPr>
            <p:ph idx="1"/>
          </p:nvPr>
        </p:nvSpPr>
        <p:spPr/>
        <p:txBody>
          <a:bodyPr>
            <a:normAutofit/>
          </a:bodyPr>
          <a:lstStyle/>
          <a:p>
            <a:pPr marL="0" indent="0">
              <a:buNone/>
            </a:pPr>
            <a:r>
              <a:rPr lang="en-TT" dirty="0" smtClean="0"/>
              <a:t>Lessons from </a:t>
            </a:r>
            <a:r>
              <a:rPr lang="en-TT" dirty="0"/>
              <a:t>high-performing organizations </a:t>
            </a:r>
            <a:r>
              <a:rPr lang="en-TT" dirty="0" smtClean="0"/>
              <a:t>and  their </a:t>
            </a:r>
            <a:r>
              <a:rPr lang="en-TT" dirty="0"/>
              <a:t>approaches to project, program, and portfolio </a:t>
            </a:r>
            <a:r>
              <a:rPr lang="en-TT" dirty="0" smtClean="0"/>
              <a:t>management:</a:t>
            </a:r>
          </a:p>
          <a:p>
            <a:pPr marL="0" indent="0">
              <a:buNone/>
            </a:pPr>
            <a:endParaRPr lang="en-TT" dirty="0" smtClean="0"/>
          </a:p>
          <a:p>
            <a:pPr marL="514350" indent="-514350">
              <a:buFont typeface="+mj-lt"/>
              <a:buAutoNum type="arabicPeriod"/>
            </a:pPr>
            <a:r>
              <a:rPr lang="en-TT" b="1" dirty="0" smtClean="0"/>
              <a:t>Alignment </a:t>
            </a:r>
            <a:r>
              <a:rPr lang="en-TT" b="1" dirty="0"/>
              <a:t>of project management to organizational </a:t>
            </a:r>
            <a:r>
              <a:rPr lang="en-TT" b="1" dirty="0" smtClean="0"/>
              <a:t>strategy</a:t>
            </a:r>
          </a:p>
          <a:p>
            <a:pPr marL="514350" indent="-514350">
              <a:buFont typeface="+mj-lt"/>
              <a:buAutoNum type="arabicPeriod"/>
            </a:pPr>
            <a:endParaRPr lang="en-TT" b="1" dirty="0"/>
          </a:p>
          <a:p>
            <a:pPr marL="514350" indent="-514350">
              <a:buFont typeface="+mj-lt"/>
              <a:buAutoNum type="arabicPeriod"/>
            </a:pPr>
            <a:r>
              <a:rPr lang="en-TT" b="1" dirty="0"/>
              <a:t>Cultivating project management </a:t>
            </a:r>
            <a:r>
              <a:rPr lang="en-TT" b="1" dirty="0" smtClean="0"/>
              <a:t>talent</a:t>
            </a:r>
            <a:endParaRPr lang="en-TT" b="1" dirty="0"/>
          </a:p>
        </p:txBody>
      </p:sp>
    </p:spTree>
    <p:extLst>
      <p:ext uri="{BB962C8B-B14F-4D97-AF65-F5344CB8AC3E}">
        <p14:creationId xmlns:p14="http://schemas.microsoft.com/office/powerpoint/2010/main" val="1806156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TT" sz="4000" dirty="0" smtClean="0">
                <a:solidFill>
                  <a:prstClr val="black"/>
                </a:solidFill>
              </a:rPr>
              <a:t>3.0 </a:t>
            </a:r>
            <a:r>
              <a:rPr lang="en-TT" sz="4000" dirty="0">
                <a:solidFill>
                  <a:prstClr val="black"/>
                </a:solidFill>
              </a:rPr>
              <a:t>Success </a:t>
            </a:r>
            <a:r>
              <a:rPr lang="en-TT" sz="4000" dirty="0" smtClean="0">
                <a:solidFill>
                  <a:prstClr val="black"/>
                </a:solidFill>
              </a:rPr>
              <a:t>Criteria:</a:t>
            </a:r>
            <a:br>
              <a:rPr lang="en-TT" sz="4000" dirty="0" smtClean="0">
                <a:solidFill>
                  <a:prstClr val="black"/>
                </a:solidFill>
              </a:rPr>
            </a:br>
            <a:r>
              <a:rPr lang="en-TT" sz="4000" dirty="0" smtClean="0">
                <a:solidFill>
                  <a:prstClr val="black"/>
                </a:solidFill>
              </a:rPr>
              <a:t>Governance </a:t>
            </a:r>
            <a:r>
              <a:rPr lang="en-TT" sz="4000" dirty="0">
                <a:solidFill>
                  <a:prstClr val="black"/>
                </a:solidFill>
              </a:rPr>
              <a:t>of Project Management</a:t>
            </a:r>
            <a:endParaRPr lang="en-TT" dirty="0"/>
          </a:p>
        </p:txBody>
      </p:sp>
      <p:sp>
        <p:nvSpPr>
          <p:cNvPr id="3" name="Content Placeholder 2"/>
          <p:cNvSpPr>
            <a:spLocks noGrp="1"/>
          </p:cNvSpPr>
          <p:nvPr>
            <p:ph idx="1"/>
          </p:nvPr>
        </p:nvSpPr>
        <p:spPr/>
        <p:txBody>
          <a:bodyPr>
            <a:normAutofit fontScale="92500"/>
          </a:bodyPr>
          <a:lstStyle/>
          <a:p>
            <a:pPr marL="0" lvl="0" indent="0">
              <a:buNone/>
            </a:pPr>
            <a:r>
              <a:rPr lang="en-TT" sz="3000" dirty="0">
                <a:solidFill>
                  <a:prstClr val="black"/>
                </a:solidFill>
              </a:rPr>
              <a:t>The governance of PM concerns those areas of Corporate Governance that are specifically related to Project Activity. Effective Governance of PM ensures</a:t>
            </a:r>
          </a:p>
          <a:p>
            <a:pPr lvl="0"/>
            <a:r>
              <a:rPr lang="en-TT" sz="3000" dirty="0">
                <a:solidFill>
                  <a:prstClr val="black"/>
                </a:solidFill>
              </a:rPr>
              <a:t>Organization’s portfolio of projects is aligned to organization’s objectives</a:t>
            </a:r>
          </a:p>
          <a:p>
            <a:pPr lvl="0"/>
            <a:r>
              <a:rPr lang="en-TT" sz="3000" dirty="0">
                <a:solidFill>
                  <a:prstClr val="black"/>
                </a:solidFill>
              </a:rPr>
              <a:t>Is delivered efficiently</a:t>
            </a:r>
          </a:p>
          <a:p>
            <a:pPr lvl="0"/>
            <a:r>
              <a:rPr lang="en-TT" sz="3000" dirty="0">
                <a:solidFill>
                  <a:prstClr val="black"/>
                </a:solidFill>
              </a:rPr>
              <a:t>Is sustainable</a:t>
            </a:r>
          </a:p>
          <a:p>
            <a:pPr lvl="0"/>
            <a:r>
              <a:rPr lang="en-TT" sz="3000" dirty="0"/>
              <a:t>How the PM Capability of the organisation is </a:t>
            </a:r>
            <a:r>
              <a:rPr lang="en-TT" sz="3000" dirty="0" smtClean="0"/>
              <a:t>achieved and sustained</a:t>
            </a:r>
            <a:endParaRPr lang="en-TT" sz="3000" dirty="0"/>
          </a:p>
          <a:p>
            <a:endParaRPr lang="en-TT" dirty="0"/>
          </a:p>
        </p:txBody>
      </p:sp>
    </p:spTree>
    <p:extLst>
      <p:ext uri="{BB962C8B-B14F-4D97-AF65-F5344CB8AC3E}">
        <p14:creationId xmlns:p14="http://schemas.microsoft.com/office/powerpoint/2010/main" val="37581368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TT" sz="3600" dirty="0" smtClean="0"/>
              <a:t>3.1 Governance of Project vs Governance of Project Management</a:t>
            </a:r>
            <a:endParaRPr lang="en-TT" sz="3600" dirty="0"/>
          </a:p>
        </p:txBody>
      </p:sp>
      <p:pic>
        <p:nvPicPr>
          <p:cNvPr id="1026" name="Picture 2" descr="C:\Program Files (x86)\Microsoft Office\MEDIA\OFFICE14\Bullets\BD14565_.gif"/>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500562" y="3791744"/>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Program Files (x86)\Microsoft Office\MEDIA\OFFICE14\Bullets\BD14565_.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0562" y="3357562"/>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Program Files (x86)\Microsoft Office\MEDIA\OFFICE14\Bullets\BD14565_.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0562" y="3357562"/>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Program Files (x86)\Microsoft Office\MEDIA\OFFICE14\Bullets\BD14565_.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0562" y="3357562"/>
            <a:ext cx="142875" cy="142875"/>
          </a:xfrm>
          <a:prstGeom prst="rect">
            <a:avLst/>
          </a:prstGeom>
          <a:noFill/>
          <a:extLst>
            <a:ext uri="{909E8E84-426E-40DD-AFC4-6F175D3DCCD1}">
              <a14:hiddenFill xmlns:a14="http://schemas.microsoft.com/office/drawing/2010/main">
                <a:solidFill>
                  <a:srgbClr val="FFFFFF"/>
                </a:solidFill>
              </a14:hiddenFill>
            </a:ext>
          </a:extLst>
        </p:spPr>
      </p:pic>
      <p:sp>
        <p:nvSpPr>
          <p:cNvPr id="5" name="AutoShape 7"/>
          <p:cNvSpPr>
            <a:spLocks noChangeAspect="1" noChangeArrowheads="1"/>
          </p:cNvSpPr>
          <p:nvPr/>
        </p:nvSpPr>
        <p:spPr bwMode="auto">
          <a:xfrm>
            <a:off x="2339752" y="2202394"/>
            <a:ext cx="4320480" cy="3386845"/>
          </a:xfrm>
          <a:prstGeom prst="triangle">
            <a:avLst>
              <a:gd name="adj" fmla="val 50000"/>
            </a:avLst>
          </a:prstGeom>
          <a:solidFill>
            <a:srgbClr val="CCCCFF"/>
          </a:solidFill>
          <a:ln w="9525">
            <a:solidFill>
              <a:srgbClr val="000000"/>
            </a:solidFill>
            <a:miter lim="800000"/>
            <a:headEnd/>
            <a:tailEnd/>
          </a:ln>
        </p:spPr>
        <p:txBody>
          <a:bodyPr vert="vert270" wrap="square" lIns="91440" tIns="45720" rIns="91440" bIns="45720" numCol="1" anchor="t" anchorCtr="0" compatLnSpc="1">
            <a:prstTxWarp prst="textNoShape">
              <a:avLst/>
            </a:prstTxWarp>
          </a:bodyPr>
          <a:lstStyle/>
          <a:p>
            <a:endParaRPr lang="en-TT" dirty="0"/>
          </a:p>
        </p:txBody>
      </p:sp>
      <p:sp>
        <p:nvSpPr>
          <p:cNvPr id="12" name="Isosceles Triangle 11"/>
          <p:cNvSpPr/>
          <p:nvPr/>
        </p:nvSpPr>
        <p:spPr>
          <a:xfrm rot="10800000">
            <a:off x="3482625" y="3789039"/>
            <a:ext cx="2035874" cy="1800199"/>
          </a:xfrm>
          <a:prstGeom prst="triangle">
            <a:avLst>
              <a:gd name="adj" fmla="val 5109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TT"/>
          </a:p>
        </p:txBody>
      </p:sp>
      <p:sp>
        <p:nvSpPr>
          <p:cNvPr id="13" name="TextBox 12"/>
          <p:cNvSpPr txBox="1"/>
          <p:nvPr/>
        </p:nvSpPr>
        <p:spPr>
          <a:xfrm rot="18123686">
            <a:off x="1203543" y="3407576"/>
            <a:ext cx="3588034" cy="369332"/>
          </a:xfrm>
          <a:prstGeom prst="rect">
            <a:avLst/>
          </a:prstGeom>
          <a:noFill/>
        </p:spPr>
        <p:txBody>
          <a:bodyPr wrap="none" rtlCol="0">
            <a:spAutoFit/>
          </a:bodyPr>
          <a:lstStyle/>
          <a:p>
            <a:r>
              <a:rPr lang="en-TT" dirty="0" smtClean="0"/>
              <a:t>Governance of Project Management</a:t>
            </a:r>
            <a:endParaRPr lang="en-TT" dirty="0"/>
          </a:p>
        </p:txBody>
      </p:sp>
      <p:sp>
        <p:nvSpPr>
          <p:cNvPr id="14" name="TextBox 13"/>
          <p:cNvSpPr txBox="1"/>
          <p:nvPr/>
        </p:nvSpPr>
        <p:spPr>
          <a:xfrm rot="3444971">
            <a:off x="5095129" y="3342173"/>
            <a:ext cx="2453557" cy="400110"/>
          </a:xfrm>
          <a:prstGeom prst="rect">
            <a:avLst/>
          </a:prstGeom>
          <a:noFill/>
        </p:spPr>
        <p:txBody>
          <a:bodyPr wrap="none" rtlCol="0">
            <a:spAutoFit/>
          </a:bodyPr>
          <a:lstStyle/>
          <a:p>
            <a:r>
              <a:rPr lang="en-TT" sz="2000" dirty="0" smtClean="0"/>
              <a:t>Governance</a:t>
            </a:r>
            <a:r>
              <a:rPr lang="en-TT" dirty="0" smtClean="0"/>
              <a:t>  of Project</a:t>
            </a:r>
            <a:endParaRPr lang="en-TT" dirty="0"/>
          </a:p>
        </p:txBody>
      </p:sp>
      <p:sp>
        <p:nvSpPr>
          <p:cNvPr id="15" name="Rectangle 14"/>
          <p:cNvSpPr/>
          <p:nvPr/>
        </p:nvSpPr>
        <p:spPr>
          <a:xfrm>
            <a:off x="2879811" y="3388339"/>
            <a:ext cx="3384376" cy="307777"/>
          </a:xfrm>
          <a:prstGeom prst="rect">
            <a:avLst/>
          </a:prstGeom>
          <a:noFill/>
        </p:spPr>
        <p:txBody>
          <a:bodyPr wrap="square" lIns="91440" tIns="45720" rIns="91440" bIns="45720">
            <a:spAutoFit/>
          </a:bodyPr>
          <a:lstStyle/>
          <a:p>
            <a:pPr algn="ctr"/>
            <a:r>
              <a:rPr lang="en-US" sz="1400"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Portfolio Management</a:t>
            </a:r>
            <a:endParaRPr lang="en-US" sz="1400"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17" name="Rectangle 16"/>
          <p:cNvSpPr/>
          <p:nvPr/>
        </p:nvSpPr>
        <p:spPr>
          <a:xfrm>
            <a:off x="2532245" y="5041384"/>
            <a:ext cx="1898981" cy="338554"/>
          </a:xfrm>
          <a:prstGeom prst="rect">
            <a:avLst/>
          </a:prstGeom>
          <a:noFill/>
        </p:spPr>
        <p:txBody>
          <a:bodyPr wrap="none" lIns="91440" tIns="45720" rIns="91440" bIns="45720">
            <a:spAutoFit/>
          </a:bodyPr>
          <a:lstStyle/>
          <a:p>
            <a:pPr algn="ctr"/>
            <a:r>
              <a:rPr lang="en-US" sz="1600"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Centre of Excellence</a:t>
            </a:r>
            <a:endParaRPr lang="en-US" sz="1600"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19" name="Rectangle 18"/>
          <p:cNvSpPr/>
          <p:nvPr/>
        </p:nvSpPr>
        <p:spPr>
          <a:xfrm>
            <a:off x="4907783" y="4949051"/>
            <a:ext cx="1369414" cy="52322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1400" b="1" dirty="0" smtClean="0">
                <a:ln w="12700">
                  <a:solidFill>
                    <a:schemeClr val="tx2">
                      <a:satMod val="155000"/>
                    </a:schemeClr>
                  </a:solidFill>
                  <a:prstDash val="solid"/>
                </a:ln>
                <a:solidFill>
                  <a:srgbClr val="C00000"/>
                </a:solidFill>
                <a:effectLst>
                  <a:outerShdw blurRad="41275" dist="20320" dir="1800000" algn="tl" rotWithShape="0">
                    <a:srgbClr val="000000">
                      <a:alpha val="40000"/>
                    </a:srgbClr>
                  </a:outerShdw>
                </a:effectLst>
              </a:rPr>
              <a:t>PMO </a:t>
            </a:r>
            <a:r>
              <a:rPr lang="en-US" sz="1400" b="1" dirty="0">
                <a:ln w="12700">
                  <a:solidFill>
                    <a:schemeClr val="tx2">
                      <a:satMod val="155000"/>
                    </a:schemeClr>
                  </a:solidFill>
                  <a:prstDash val="solid"/>
                </a:ln>
                <a:solidFill>
                  <a:srgbClr val="C00000"/>
                </a:solidFill>
                <a:effectLst>
                  <a:outerShdw blurRad="41275" dist="20320" dir="1800000" algn="tl" rotWithShape="0">
                    <a:srgbClr val="000000">
                      <a:alpha val="40000"/>
                    </a:srgbClr>
                  </a:outerShdw>
                </a:effectLst>
              </a:rPr>
              <a:t>focus on </a:t>
            </a:r>
          </a:p>
          <a:p>
            <a:pPr algn="ctr"/>
            <a:r>
              <a:rPr lang="en-US" sz="1400" b="1" dirty="0">
                <a:ln w="12700">
                  <a:solidFill>
                    <a:schemeClr val="tx2">
                      <a:satMod val="155000"/>
                    </a:schemeClr>
                  </a:solidFill>
                  <a:prstDash val="solid"/>
                </a:ln>
                <a:solidFill>
                  <a:srgbClr val="C00000"/>
                </a:solidFill>
                <a:effectLst>
                  <a:outerShdw blurRad="41275" dist="20320" dir="1800000" algn="tl" rotWithShape="0">
                    <a:srgbClr val="000000">
                      <a:alpha val="40000"/>
                    </a:srgbClr>
                  </a:outerShdw>
                </a:effectLst>
              </a:rPr>
              <a:t>Project </a:t>
            </a:r>
            <a:r>
              <a:rPr lang="en-US" sz="1400" b="1" dirty="0" smtClean="0">
                <a:ln w="12700">
                  <a:solidFill>
                    <a:schemeClr val="tx2">
                      <a:satMod val="155000"/>
                    </a:schemeClr>
                  </a:solidFill>
                  <a:prstDash val="solid"/>
                </a:ln>
                <a:solidFill>
                  <a:srgbClr val="C00000"/>
                </a:solidFill>
                <a:effectLst>
                  <a:outerShdw blurRad="41275" dist="20320" dir="1800000" algn="tl" rotWithShape="0">
                    <a:srgbClr val="000000">
                      <a:alpha val="40000"/>
                    </a:srgbClr>
                  </a:outerShdw>
                </a:effectLst>
              </a:rPr>
              <a:t>Delivery</a:t>
            </a:r>
            <a:endParaRPr lang="en-US" sz="1400" b="1" dirty="0">
              <a:ln w="12700">
                <a:solidFill>
                  <a:schemeClr val="tx2">
                    <a:satMod val="155000"/>
                  </a:schemeClr>
                </a:solidFill>
                <a:prstDash val="solid"/>
              </a:ln>
              <a:solidFill>
                <a:srgbClr val="C00000"/>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38485405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TT" sz="3600" dirty="0" smtClean="0"/>
              <a:t>4.0  Next Generation skills in</a:t>
            </a:r>
            <a:br>
              <a:rPr lang="en-TT" sz="3600" dirty="0" smtClean="0"/>
            </a:br>
            <a:r>
              <a:rPr lang="en-TT" sz="3600" dirty="0" smtClean="0"/>
              <a:t>Project Management</a:t>
            </a:r>
            <a:endParaRPr lang="en-TT" sz="3600" dirty="0"/>
          </a:p>
        </p:txBody>
      </p:sp>
      <p:sp>
        <p:nvSpPr>
          <p:cNvPr id="3" name="Content Placeholder 2"/>
          <p:cNvSpPr>
            <a:spLocks noGrp="1"/>
          </p:cNvSpPr>
          <p:nvPr>
            <p:ph idx="1"/>
          </p:nvPr>
        </p:nvSpPr>
        <p:spPr/>
        <p:txBody>
          <a:bodyPr>
            <a:normAutofit/>
          </a:bodyPr>
          <a:lstStyle/>
          <a:p>
            <a:endParaRPr lang="en-TT" dirty="0" smtClean="0"/>
          </a:p>
          <a:p>
            <a:r>
              <a:rPr lang="en-TT" dirty="0" smtClean="0"/>
              <a:t>Technical Project Management skills</a:t>
            </a:r>
          </a:p>
          <a:p>
            <a:pPr lvl="1"/>
            <a:r>
              <a:rPr lang="en-TT" dirty="0" smtClean="0"/>
              <a:t>Greatest shortage</a:t>
            </a:r>
          </a:p>
          <a:p>
            <a:pPr lvl="1"/>
            <a:r>
              <a:rPr lang="en-TT" dirty="0" smtClean="0"/>
              <a:t>Teachable</a:t>
            </a:r>
            <a:endParaRPr lang="en-TT" dirty="0"/>
          </a:p>
          <a:p>
            <a:pPr lvl="0"/>
            <a:r>
              <a:rPr lang="en-TT" dirty="0" smtClean="0"/>
              <a:t>Strategic </a:t>
            </a:r>
            <a:r>
              <a:rPr lang="en-TT" dirty="0"/>
              <a:t>and </a:t>
            </a:r>
            <a:r>
              <a:rPr lang="en-TT" dirty="0" smtClean="0"/>
              <a:t>Business Management skills</a:t>
            </a:r>
          </a:p>
          <a:p>
            <a:pPr lvl="1"/>
            <a:r>
              <a:rPr lang="en-TT" dirty="0" smtClean="0"/>
              <a:t>Teachable</a:t>
            </a:r>
          </a:p>
          <a:p>
            <a:r>
              <a:rPr lang="en-TT" dirty="0" smtClean="0"/>
              <a:t>Leadership skills </a:t>
            </a:r>
          </a:p>
          <a:p>
            <a:pPr lvl="1"/>
            <a:r>
              <a:rPr lang="en-TT" dirty="0" smtClean="0"/>
              <a:t>Search for talent with these skills</a:t>
            </a:r>
          </a:p>
          <a:p>
            <a:pPr lvl="1"/>
            <a:endParaRPr lang="en-TT" dirty="0"/>
          </a:p>
        </p:txBody>
      </p:sp>
    </p:spTree>
    <p:extLst>
      <p:ext uri="{BB962C8B-B14F-4D97-AF65-F5344CB8AC3E}">
        <p14:creationId xmlns:p14="http://schemas.microsoft.com/office/powerpoint/2010/main" val="36431184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smtClean="0"/>
              <a:t>4.1 Change in Triple Constraints</a:t>
            </a:r>
            <a:endParaRPr lang="en-TT"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18350483"/>
              </p:ext>
            </p:extLst>
          </p:nvPr>
        </p:nvGraphicFramePr>
        <p:xfrm>
          <a:off x="457200" y="1600200"/>
          <a:ext cx="8229600" cy="3473936"/>
        </p:xfrm>
        <a:graphic>
          <a:graphicData uri="http://schemas.openxmlformats.org/drawingml/2006/table">
            <a:tbl>
              <a:tblPr firstRow="1" bandRow="1">
                <a:tableStyleId>{5C22544A-7EE6-4342-B048-85BDC9FD1C3A}</a:tableStyleId>
              </a:tblPr>
              <a:tblGrid>
                <a:gridCol w="4114800"/>
                <a:gridCol w="4114800"/>
              </a:tblGrid>
              <a:tr h="820688">
                <a:tc>
                  <a:txBody>
                    <a:bodyPr/>
                    <a:lstStyle/>
                    <a:p>
                      <a:r>
                        <a:rPr lang="en-TT" sz="2800" dirty="0" smtClean="0"/>
                        <a:t>Original Triple   Constraint </a:t>
                      </a:r>
                      <a:endParaRPr lang="en-TT" sz="2800" dirty="0"/>
                    </a:p>
                  </a:txBody>
                  <a:tcPr/>
                </a:tc>
                <a:tc>
                  <a:txBody>
                    <a:bodyPr/>
                    <a:lstStyle/>
                    <a:p>
                      <a:r>
                        <a:rPr lang="en-TT" sz="2800" dirty="0" smtClean="0"/>
                        <a:t>Talent  Triangle –  Next Generation Skills </a:t>
                      </a:r>
                      <a:endParaRPr lang="en-TT" sz="2800" dirty="0"/>
                    </a:p>
                  </a:txBody>
                  <a:tcPr/>
                </a:tc>
              </a:tr>
              <a:tr h="720080">
                <a:tc>
                  <a:txBody>
                    <a:bodyPr/>
                    <a:lstStyle/>
                    <a:p>
                      <a:r>
                        <a:rPr lang="en-TT" sz="2800" dirty="0" smtClean="0"/>
                        <a:t>Time </a:t>
                      </a:r>
                      <a:endParaRPr lang="en-TT" sz="2800" dirty="0"/>
                    </a:p>
                  </a:txBody>
                  <a:tcPr/>
                </a:tc>
                <a:tc>
                  <a:txBody>
                    <a:bodyPr/>
                    <a:lstStyle/>
                    <a:p>
                      <a:r>
                        <a:rPr lang="en-TT" sz="2800" dirty="0" smtClean="0"/>
                        <a:t>Technical</a:t>
                      </a:r>
                      <a:endParaRPr lang="en-TT" sz="2800" dirty="0"/>
                    </a:p>
                  </a:txBody>
                  <a:tcPr/>
                </a:tc>
              </a:tr>
              <a:tr h="864096">
                <a:tc>
                  <a:txBody>
                    <a:bodyPr/>
                    <a:lstStyle/>
                    <a:p>
                      <a:r>
                        <a:rPr lang="en-TT" sz="2800" dirty="0" smtClean="0"/>
                        <a:t>Cost</a:t>
                      </a:r>
                      <a:endParaRPr lang="en-TT" sz="2800" dirty="0"/>
                    </a:p>
                  </a:txBody>
                  <a:tcPr/>
                </a:tc>
                <a:tc>
                  <a:txBody>
                    <a:bodyPr/>
                    <a:lstStyle/>
                    <a:p>
                      <a:r>
                        <a:rPr lang="en-TT" sz="2800" dirty="0" smtClean="0"/>
                        <a:t>Leadership</a:t>
                      </a:r>
                      <a:endParaRPr lang="en-TT" sz="2800" dirty="0"/>
                    </a:p>
                  </a:txBody>
                  <a:tcPr/>
                </a:tc>
              </a:tr>
              <a:tr h="936104">
                <a:tc>
                  <a:txBody>
                    <a:bodyPr/>
                    <a:lstStyle/>
                    <a:p>
                      <a:r>
                        <a:rPr lang="en-TT" sz="2800" dirty="0" smtClean="0"/>
                        <a:t>Scope</a:t>
                      </a:r>
                      <a:endParaRPr lang="en-TT" sz="2800" dirty="0"/>
                    </a:p>
                  </a:txBody>
                  <a:tcPr/>
                </a:tc>
                <a:tc>
                  <a:txBody>
                    <a:bodyPr/>
                    <a:lstStyle/>
                    <a:p>
                      <a:r>
                        <a:rPr lang="en-TT" sz="2800" dirty="0" smtClean="0"/>
                        <a:t>Strategic and </a:t>
                      </a:r>
                      <a:r>
                        <a:rPr lang="en-TT" sz="2800" baseline="0" dirty="0" smtClean="0"/>
                        <a:t> B</a:t>
                      </a:r>
                      <a:r>
                        <a:rPr lang="en-TT" sz="2800" dirty="0" smtClean="0"/>
                        <a:t>usiness Management </a:t>
                      </a:r>
                      <a:endParaRPr lang="en-TT" sz="2800" dirty="0"/>
                    </a:p>
                  </a:txBody>
                  <a:tcPr/>
                </a:tc>
              </a:tr>
            </a:tbl>
          </a:graphicData>
        </a:graphic>
      </p:graphicFrame>
    </p:spTree>
    <p:extLst>
      <p:ext uri="{BB962C8B-B14F-4D97-AF65-F5344CB8AC3E}">
        <p14:creationId xmlns:p14="http://schemas.microsoft.com/office/powerpoint/2010/main" val="7601887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TT" sz="3600" dirty="0" smtClean="0"/>
              <a:t>5.0 Talent Management Initiatives</a:t>
            </a:r>
            <a:endParaRPr lang="en-TT" sz="3600" dirty="0"/>
          </a:p>
        </p:txBody>
      </p:sp>
      <p:sp>
        <p:nvSpPr>
          <p:cNvPr id="3" name="Content Placeholder 2"/>
          <p:cNvSpPr>
            <a:spLocks noGrp="1"/>
          </p:cNvSpPr>
          <p:nvPr>
            <p:ph idx="1"/>
          </p:nvPr>
        </p:nvSpPr>
        <p:spPr/>
        <p:txBody>
          <a:bodyPr>
            <a:normAutofit fontScale="92500" lnSpcReduction="20000"/>
          </a:bodyPr>
          <a:lstStyle/>
          <a:p>
            <a:r>
              <a:rPr lang="en-TT" dirty="0" smtClean="0"/>
              <a:t>Defined </a:t>
            </a:r>
            <a:r>
              <a:rPr lang="en-TT" dirty="0"/>
              <a:t>career paths and skills requirements </a:t>
            </a:r>
          </a:p>
          <a:p>
            <a:r>
              <a:rPr lang="en-TT" dirty="0"/>
              <a:t>Identification and grooming of top performers by senior management </a:t>
            </a:r>
          </a:p>
          <a:p>
            <a:r>
              <a:rPr lang="en-TT" dirty="0"/>
              <a:t>Regular assessment reviews </a:t>
            </a:r>
          </a:p>
          <a:p>
            <a:r>
              <a:rPr lang="en-TT" dirty="0"/>
              <a:t>Alignment between strategic goals, project portfolios and staff </a:t>
            </a:r>
          </a:p>
          <a:p>
            <a:r>
              <a:rPr lang="en-TT" dirty="0"/>
              <a:t>Stretch assignments that give young project leaders opportunities to extend their skills, knowledge and network </a:t>
            </a:r>
          </a:p>
          <a:p>
            <a:r>
              <a:rPr lang="en-TT" dirty="0"/>
              <a:t>Mentoring and coaching </a:t>
            </a:r>
          </a:p>
          <a:p>
            <a:endParaRPr lang="en-TT" dirty="0"/>
          </a:p>
        </p:txBody>
      </p:sp>
    </p:spTree>
    <p:extLst>
      <p:ext uri="{BB962C8B-B14F-4D97-AF65-F5344CB8AC3E}">
        <p14:creationId xmlns:p14="http://schemas.microsoft.com/office/powerpoint/2010/main" val="31806423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TT" dirty="0" smtClean="0"/>
              <a:t>5.1 Tiered Structure of PM Seniority</a:t>
            </a:r>
            <a:endParaRPr lang="en-TT" dirty="0"/>
          </a:p>
        </p:txBody>
      </p:sp>
      <p:sp>
        <p:nvSpPr>
          <p:cNvPr id="3" name="Content Placeholder 2"/>
          <p:cNvSpPr>
            <a:spLocks noGrp="1"/>
          </p:cNvSpPr>
          <p:nvPr>
            <p:ph idx="1"/>
          </p:nvPr>
        </p:nvSpPr>
        <p:spPr/>
        <p:txBody>
          <a:bodyPr>
            <a:noAutofit/>
          </a:bodyPr>
          <a:lstStyle/>
          <a:p>
            <a:pPr marL="0" indent="0">
              <a:buNone/>
            </a:pPr>
            <a:r>
              <a:rPr lang="en-TT" sz="2000" dirty="0" smtClean="0"/>
              <a:t>1</a:t>
            </a:r>
            <a:r>
              <a:rPr lang="en-TT" sz="2000" dirty="0"/>
              <a:t>. Associate project manager: Plans, organizes, monitors and leads small teams </a:t>
            </a:r>
            <a:r>
              <a:rPr lang="en-TT" sz="2000" dirty="0" smtClean="0"/>
              <a:t>,with </a:t>
            </a:r>
            <a:r>
              <a:rPr lang="en-TT" sz="2000" dirty="0"/>
              <a:t>PMI Certified Associate in Project Management (CAPM)® certification or </a:t>
            </a:r>
            <a:r>
              <a:rPr lang="en-TT" sz="2000" dirty="0" smtClean="0"/>
              <a:t>Project Management </a:t>
            </a:r>
            <a:r>
              <a:rPr lang="en-TT" sz="2000" dirty="0"/>
              <a:t>Professional (PMP)® </a:t>
            </a:r>
            <a:r>
              <a:rPr lang="en-TT" sz="2000" dirty="0" smtClean="0"/>
              <a:t>preferred</a:t>
            </a:r>
            <a:r>
              <a:rPr lang="en-TT" sz="2000" dirty="0"/>
              <a:t>.</a:t>
            </a:r>
          </a:p>
          <a:p>
            <a:pPr marL="0" indent="0">
              <a:buNone/>
            </a:pPr>
            <a:r>
              <a:rPr lang="en-TT" sz="2000" dirty="0"/>
              <a:t>2. Project manager: Manages all aspects of moderately complex medium- to large-scale projects </a:t>
            </a:r>
            <a:r>
              <a:rPr lang="en-TT" sz="2000" dirty="0" smtClean="0"/>
              <a:t>CAPM</a:t>
            </a:r>
            <a:r>
              <a:rPr lang="en-TT" sz="2000" dirty="0"/>
              <a:t>® </a:t>
            </a:r>
            <a:r>
              <a:rPr lang="en-TT" sz="2000" dirty="0" smtClean="0"/>
              <a:t>or </a:t>
            </a:r>
            <a:r>
              <a:rPr lang="en-TT" sz="2000" dirty="0"/>
              <a:t>PMP® credential preferred.</a:t>
            </a:r>
          </a:p>
          <a:p>
            <a:pPr marL="0" indent="0">
              <a:buNone/>
            </a:pPr>
            <a:r>
              <a:rPr lang="en-TT" sz="2000" dirty="0"/>
              <a:t>3. Program manager: Oversees and supports programs and processes across the institution. </a:t>
            </a:r>
          </a:p>
          <a:p>
            <a:pPr marL="0" indent="0">
              <a:buNone/>
            </a:pPr>
            <a:r>
              <a:rPr lang="en-TT" sz="2000" dirty="0"/>
              <a:t>4. Senior project manager: Manages all aspects of highly complex medium- to large-scale strategic </a:t>
            </a:r>
            <a:r>
              <a:rPr lang="en-TT" sz="2000" dirty="0" smtClean="0"/>
              <a:t>projects that </a:t>
            </a:r>
            <a:r>
              <a:rPr lang="en-TT" sz="2000" dirty="0"/>
              <a:t>span three or more organizational </a:t>
            </a:r>
            <a:r>
              <a:rPr lang="en-TT" sz="2000" dirty="0" smtClean="0"/>
              <a:t>boundaries. PM P </a:t>
            </a:r>
            <a:r>
              <a:rPr lang="en-TT" sz="2000" dirty="0"/>
              <a:t>credential required.</a:t>
            </a:r>
          </a:p>
          <a:p>
            <a:pPr marL="0" indent="0">
              <a:buNone/>
            </a:pPr>
            <a:r>
              <a:rPr lang="en-TT" sz="2000" dirty="0" smtClean="0"/>
              <a:t>5 Project </a:t>
            </a:r>
            <a:r>
              <a:rPr lang="en-TT" sz="2000" dirty="0"/>
              <a:t>director, directing and managing multiple interrelated implementations, </a:t>
            </a:r>
            <a:r>
              <a:rPr lang="en-TT" sz="2000" dirty="0" smtClean="0"/>
              <a:t>or portfolio </a:t>
            </a:r>
            <a:r>
              <a:rPr lang="en-TT" sz="2000" dirty="0"/>
              <a:t>manager, managing governance and project management processes, methodologies and tools</a:t>
            </a:r>
            <a:r>
              <a:rPr lang="en-TT" sz="2000" dirty="0" smtClean="0"/>
              <a:t>..</a:t>
            </a:r>
            <a:endParaRPr lang="en-TT" sz="2000" dirty="0"/>
          </a:p>
          <a:p>
            <a:endParaRPr lang="en-TT" sz="2000" dirty="0"/>
          </a:p>
        </p:txBody>
      </p:sp>
    </p:spTree>
    <p:extLst>
      <p:ext uri="{BB962C8B-B14F-4D97-AF65-F5344CB8AC3E}">
        <p14:creationId xmlns:p14="http://schemas.microsoft.com/office/powerpoint/2010/main" val="27193637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txBody>
          <a:bodyPr>
            <a:normAutofit fontScale="90000"/>
          </a:bodyPr>
          <a:lstStyle/>
          <a:p>
            <a:r>
              <a:rPr lang="en-TT" sz="3600" dirty="0" smtClean="0"/>
              <a:t>5.2  </a:t>
            </a:r>
            <a:r>
              <a:rPr lang="en-TT" sz="4000" dirty="0" smtClean="0"/>
              <a:t>Implementing </a:t>
            </a:r>
            <a:r>
              <a:rPr lang="en-TT" sz="4000" dirty="0"/>
              <a:t>a </a:t>
            </a:r>
            <a:r>
              <a:rPr lang="en-TT" sz="4000" dirty="0" smtClean="0"/>
              <a:t>Project Talent Management Program </a:t>
            </a:r>
            <a:endParaRPr lang="en-TT" sz="4000" dirty="0"/>
          </a:p>
        </p:txBody>
      </p:sp>
      <p:sp>
        <p:nvSpPr>
          <p:cNvPr id="3" name="Content Placeholder 2"/>
          <p:cNvSpPr>
            <a:spLocks noGrp="1"/>
          </p:cNvSpPr>
          <p:nvPr>
            <p:ph idx="1"/>
          </p:nvPr>
        </p:nvSpPr>
        <p:spPr/>
        <p:txBody>
          <a:bodyPr>
            <a:normAutofit fontScale="55000" lnSpcReduction="20000"/>
          </a:bodyPr>
          <a:lstStyle/>
          <a:p>
            <a:pPr marL="0" indent="0">
              <a:buNone/>
            </a:pPr>
            <a:r>
              <a:rPr lang="en-TT" dirty="0" smtClean="0"/>
              <a:t> </a:t>
            </a:r>
            <a:r>
              <a:rPr lang="en-TT" dirty="0"/>
              <a:t>organizations should</a:t>
            </a:r>
          </a:p>
          <a:p>
            <a:endParaRPr lang="en-TT" sz="2900" dirty="0"/>
          </a:p>
          <a:p>
            <a:r>
              <a:rPr lang="en-TT" sz="2900" dirty="0"/>
              <a:t>	Hold leaders accountable for developing the next generation. “At Fluor we have 600 executives who are our internal talent scouts,” says Fluor’s </a:t>
            </a:r>
            <a:r>
              <a:rPr lang="en-TT" sz="2900" dirty="0" err="1"/>
              <a:t>Mr.</a:t>
            </a:r>
            <a:r>
              <a:rPr lang="en-TT" sz="2900" dirty="0"/>
              <a:t> </a:t>
            </a:r>
            <a:r>
              <a:rPr lang="en-TT" sz="2900" dirty="0" err="1"/>
              <a:t>Gilkey</a:t>
            </a:r>
            <a:r>
              <a:rPr lang="en-TT" sz="2900" dirty="0"/>
              <a:t>. “Having a culture where people want to help others succeed can’t be understated.” </a:t>
            </a:r>
          </a:p>
          <a:p>
            <a:r>
              <a:rPr lang="en-TT" sz="2900" dirty="0"/>
              <a:t>	Look for passion and confidence as signs of high performers. Although leadership should provide training and new kinds of opportunities, the ideal individuals will pursue education, credentials and experiences on their own, says NASA’s </a:t>
            </a:r>
            <a:r>
              <a:rPr lang="en-TT" sz="2900" dirty="0" err="1"/>
              <a:t>Dr.</a:t>
            </a:r>
            <a:r>
              <a:rPr lang="en-TT" sz="2900" dirty="0"/>
              <a:t> Hoffman. </a:t>
            </a:r>
          </a:p>
          <a:p>
            <a:r>
              <a:rPr lang="en-TT" sz="2900" dirty="0"/>
              <a:t>	Build a support structure that nurtures young talent. Everyone makes mistakes, and when new project managers are put into stretch assignments, it increases their risk of failure. “Make sure they have a network and leadership guidance so they have someone to turn to when they need help,” </a:t>
            </a:r>
            <a:r>
              <a:rPr lang="en-TT" sz="2900" dirty="0" err="1"/>
              <a:t>Mr.</a:t>
            </a:r>
            <a:r>
              <a:rPr lang="en-TT" sz="2900" dirty="0"/>
              <a:t> </a:t>
            </a:r>
            <a:r>
              <a:rPr lang="en-TT" sz="2900" dirty="0" err="1"/>
              <a:t>Gilkey</a:t>
            </a:r>
            <a:r>
              <a:rPr lang="en-TT" sz="2900" dirty="0"/>
              <a:t> says. </a:t>
            </a:r>
          </a:p>
          <a:p>
            <a:r>
              <a:rPr lang="en-TT" sz="2900" dirty="0"/>
              <a:t>	Educate the organization about the value of project management skills in meeting strategic goals. When companies align their talent development efforts with business results, people pay attention, says MD Anderson Cancer </a:t>
            </a:r>
            <a:r>
              <a:rPr lang="en-TT" sz="2900" dirty="0" err="1"/>
              <a:t>Center’s</a:t>
            </a:r>
            <a:r>
              <a:rPr lang="en-TT" sz="2900" dirty="0"/>
              <a:t> </a:t>
            </a:r>
            <a:r>
              <a:rPr lang="en-TT" sz="2900" dirty="0" err="1"/>
              <a:t>Ms.</a:t>
            </a:r>
            <a:r>
              <a:rPr lang="en-TT" sz="2900" dirty="0"/>
              <a:t> Layne. </a:t>
            </a:r>
          </a:p>
          <a:p>
            <a:r>
              <a:rPr lang="en-TT" sz="2900" dirty="0"/>
              <a:t>	Plan ahead. It takes years to build a project management talent pipeline, and companies should be consistently developing the right skills in the right regions, says Fluor’s </a:t>
            </a:r>
            <a:r>
              <a:rPr lang="en-TT" sz="2900" dirty="0" err="1"/>
              <a:t>Mr.</a:t>
            </a:r>
            <a:r>
              <a:rPr lang="en-TT" sz="2900" dirty="0"/>
              <a:t> Brown. </a:t>
            </a:r>
          </a:p>
          <a:p>
            <a:endParaRPr lang="en-TT" sz="2900" dirty="0"/>
          </a:p>
          <a:p>
            <a:endParaRPr lang="en-TT" dirty="0"/>
          </a:p>
        </p:txBody>
      </p:sp>
    </p:spTree>
    <p:extLst>
      <p:ext uri="{BB962C8B-B14F-4D97-AF65-F5344CB8AC3E}">
        <p14:creationId xmlns:p14="http://schemas.microsoft.com/office/powerpoint/2010/main" val="17731683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TT" dirty="0" smtClean="0"/>
              <a:t/>
            </a:r>
            <a:br>
              <a:rPr lang="en-TT" dirty="0" smtClean="0"/>
            </a:br>
            <a:r>
              <a:rPr lang="en-TT" dirty="0" smtClean="0"/>
              <a:t>6.0 Conclusion</a:t>
            </a:r>
            <a:r>
              <a:rPr lang="en-TT" dirty="0"/>
              <a:t/>
            </a:r>
            <a:br>
              <a:rPr lang="en-TT" dirty="0"/>
            </a:br>
            <a:endParaRPr lang="en-TT" dirty="0"/>
          </a:p>
        </p:txBody>
      </p:sp>
      <p:sp>
        <p:nvSpPr>
          <p:cNvPr id="3" name="Content Placeholder 2"/>
          <p:cNvSpPr>
            <a:spLocks noGrp="1"/>
          </p:cNvSpPr>
          <p:nvPr>
            <p:ph idx="1"/>
          </p:nvPr>
        </p:nvSpPr>
        <p:spPr/>
        <p:txBody>
          <a:bodyPr>
            <a:normAutofit fontScale="92500" lnSpcReduction="10000"/>
          </a:bodyPr>
          <a:lstStyle/>
          <a:p>
            <a:r>
              <a:rPr lang="en-TT" dirty="0" smtClean="0"/>
              <a:t>Organizations </a:t>
            </a:r>
            <a:r>
              <a:rPr lang="en-TT" dirty="0"/>
              <a:t>must invest time and resources to </a:t>
            </a:r>
            <a:r>
              <a:rPr lang="en-TT" dirty="0" smtClean="0"/>
              <a:t>identify high-potential </a:t>
            </a:r>
            <a:r>
              <a:rPr lang="en-TT" dirty="0"/>
              <a:t>project and program managers and give them the training and opportunities they need to advance</a:t>
            </a:r>
            <a:r>
              <a:rPr lang="en-TT" dirty="0" smtClean="0"/>
              <a:t>.</a:t>
            </a:r>
          </a:p>
          <a:p>
            <a:r>
              <a:rPr lang="en-TT" dirty="0" smtClean="0"/>
              <a:t> </a:t>
            </a:r>
            <a:r>
              <a:rPr lang="en-TT" dirty="0"/>
              <a:t>Developing top-tier project talent does not happen overnight. </a:t>
            </a:r>
          </a:p>
          <a:p>
            <a:r>
              <a:rPr lang="en-TT" dirty="0" smtClean="0"/>
              <a:t>Aligning </a:t>
            </a:r>
            <a:r>
              <a:rPr lang="en-TT" dirty="0"/>
              <a:t>the best talent with projects and business needs is mission critical to a company’s </a:t>
            </a:r>
            <a:r>
              <a:rPr lang="en-TT" dirty="0" smtClean="0"/>
              <a:t>success and </a:t>
            </a:r>
            <a:r>
              <a:rPr lang="en-TT" dirty="0"/>
              <a:t>it attracts future professionals by reinforcing the talent brand</a:t>
            </a:r>
          </a:p>
        </p:txBody>
      </p:sp>
    </p:spTree>
    <p:extLst>
      <p:ext uri="{BB962C8B-B14F-4D97-AF65-F5344CB8AC3E}">
        <p14:creationId xmlns:p14="http://schemas.microsoft.com/office/powerpoint/2010/main" val="29968000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smtClean="0"/>
              <a:t>References</a:t>
            </a:r>
            <a:endParaRPr lang="en-TT" dirty="0"/>
          </a:p>
        </p:txBody>
      </p:sp>
      <p:sp>
        <p:nvSpPr>
          <p:cNvPr id="3" name="Content Placeholder 2"/>
          <p:cNvSpPr>
            <a:spLocks noGrp="1"/>
          </p:cNvSpPr>
          <p:nvPr>
            <p:ph idx="1"/>
          </p:nvPr>
        </p:nvSpPr>
        <p:spPr/>
        <p:txBody>
          <a:bodyPr/>
          <a:lstStyle/>
          <a:p>
            <a:endParaRPr lang="en-TT" dirty="0"/>
          </a:p>
          <a:p>
            <a:r>
              <a:rPr lang="en-TT" dirty="0"/>
              <a:t> </a:t>
            </a:r>
            <a:r>
              <a:rPr lang="en-TT" dirty="0" smtClean="0"/>
              <a:t>PMI White </a:t>
            </a:r>
            <a:r>
              <a:rPr lang="en-TT" dirty="0"/>
              <a:t>Paper </a:t>
            </a:r>
            <a:r>
              <a:rPr lang="en-TT" dirty="0" smtClean="0"/>
              <a:t>on Building </a:t>
            </a:r>
            <a:r>
              <a:rPr lang="en-TT" dirty="0"/>
              <a:t>High-Performance Project </a:t>
            </a:r>
            <a:r>
              <a:rPr lang="en-TT" dirty="0" smtClean="0"/>
              <a:t>Talent.</a:t>
            </a:r>
          </a:p>
          <a:p>
            <a:r>
              <a:rPr lang="en-TT" dirty="0" smtClean="0"/>
              <a:t>PMI’s </a:t>
            </a:r>
            <a:r>
              <a:rPr lang="en-TT" i="1" dirty="0"/>
              <a:t>Pulse of the Profession</a:t>
            </a:r>
            <a:r>
              <a:rPr lang="en-TT" dirty="0"/>
              <a:t>™ </a:t>
            </a:r>
            <a:r>
              <a:rPr lang="en-TT" i="1" dirty="0"/>
              <a:t>In-Depth Report: Talent </a:t>
            </a:r>
            <a:r>
              <a:rPr lang="en-TT" i="1" dirty="0" smtClean="0"/>
              <a:t>Management</a:t>
            </a:r>
            <a:r>
              <a:rPr lang="en-TT" dirty="0" smtClean="0"/>
              <a:t>.</a:t>
            </a:r>
          </a:p>
          <a:p>
            <a:r>
              <a:rPr lang="en-TT" dirty="0" smtClean="0"/>
              <a:t>Project Management – Harold </a:t>
            </a:r>
            <a:r>
              <a:rPr lang="en-TT" dirty="0" err="1" smtClean="0"/>
              <a:t>Kersner</a:t>
            </a:r>
            <a:endParaRPr lang="en-TT" dirty="0" smtClean="0"/>
          </a:p>
          <a:p>
            <a:endParaRPr lang="en-TT" dirty="0"/>
          </a:p>
        </p:txBody>
      </p:sp>
    </p:spTree>
    <p:extLst>
      <p:ext uri="{BB962C8B-B14F-4D97-AF65-F5344CB8AC3E}">
        <p14:creationId xmlns:p14="http://schemas.microsoft.com/office/powerpoint/2010/main" val="3094537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536" y="476673"/>
            <a:ext cx="8280920" cy="4968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804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smtClean="0"/>
              <a:t>Contents</a:t>
            </a:r>
            <a:endParaRPr lang="en-TT" dirty="0"/>
          </a:p>
        </p:txBody>
      </p:sp>
      <p:sp>
        <p:nvSpPr>
          <p:cNvPr id="3" name="Content Placeholder 2"/>
          <p:cNvSpPr>
            <a:spLocks noGrp="1"/>
          </p:cNvSpPr>
          <p:nvPr>
            <p:ph idx="1"/>
          </p:nvPr>
        </p:nvSpPr>
        <p:spPr/>
        <p:txBody>
          <a:bodyPr>
            <a:normAutofit fontScale="85000" lnSpcReduction="20000"/>
          </a:bodyPr>
          <a:lstStyle/>
          <a:p>
            <a:r>
              <a:rPr lang="en-TT" dirty="0" smtClean="0"/>
              <a:t>Project </a:t>
            </a:r>
            <a:r>
              <a:rPr lang="en-TT" dirty="0"/>
              <a:t>Management context</a:t>
            </a:r>
          </a:p>
          <a:p>
            <a:r>
              <a:rPr lang="en-TT" dirty="0"/>
              <a:t>Corporate </a:t>
            </a:r>
            <a:r>
              <a:rPr lang="en-TT" dirty="0" smtClean="0"/>
              <a:t>Governance</a:t>
            </a:r>
          </a:p>
          <a:p>
            <a:r>
              <a:rPr lang="en-TT" dirty="0" smtClean="0"/>
              <a:t>Project Governance</a:t>
            </a:r>
            <a:endParaRPr lang="en-TT" dirty="0"/>
          </a:p>
          <a:p>
            <a:r>
              <a:rPr lang="en-TT" dirty="0"/>
              <a:t>New Critical PM skill sets</a:t>
            </a:r>
          </a:p>
          <a:p>
            <a:r>
              <a:rPr lang="en-TT" dirty="0"/>
              <a:t>New PM Triple constraints</a:t>
            </a:r>
          </a:p>
          <a:p>
            <a:r>
              <a:rPr lang="en-TT" dirty="0"/>
              <a:t>Drivers of Organisation’s PM success</a:t>
            </a:r>
          </a:p>
          <a:p>
            <a:r>
              <a:rPr lang="en-TT" dirty="0" smtClean="0"/>
              <a:t>Next generation PM skills</a:t>
            </a:r>
          </a:p>
          <a:p>
            <a:r>
              <a:rPr lang="en-TT" dirty="0" smtClean="0"/>
              <a:t>Project </a:t>
            </a:r>
            <a:r>
              <a:rPr lang="en-TT" dirty="0"/>
              <a:t>Talent </a:t>
            </a:r>
            <a:r>
              <a:rPr lang="en-TT" dirty="0" smtClean="0"/>
              <a:t>Management</a:t>
            </a:r>
          </a:p>
          <a:p>
            <a:r>
              <a:rPr lang="en-TT" dirty="0" smtClean="0"/>
              <a:t>Tiered </a:t>
            </a:r>
            <a:r>
              <a:rPr lang="en-TT" dirty="0"/>
              <a:t>Structure of PM Seniority</a:t>
            </a:r>
          </a:p>
          <a:p>
            <a:r>
              <a:rPr lang="en-TT" dirty="0" smtClean="0"/>
              <a:t>Conclusion</a:t>
            </a:r>
            <a:endParaRPr lang="en-TT" dirty="0"/>
          </a:p>
          <a:p>
            <a:endParaRPr lang="en-TT" dirty="0"/>
          </a:p>
        </p:txBody>
      </p:sp>
    </p:spTree>
    <p:extLst>
      <p:ext uri="{BB962C8B-B14F-4D97-AF65-F5344CB8AC3E}">
        <p14:creationId xmlns:p14="http://schemas.microsoft.com/office/powerpoint/2010/main" val="356189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smtClean="0"/>
              <a:t>1.0 What is project management</a:t>
            </a:r>
            <a:endParaRPr lang="en-TT" dirty="0"/>
          </a:p>
        </p:txBody>
      </p:sp>
      <p:sp>
        <p:nvSpPr>
          <p:cNvPr id="3" name="Content Placeholder 2"/>
          <p:cNvSpPr>
            <a:spLocks noGrp="1"/>
          </p:cNvSpPr>
          <p:nvPr>
            <p:ph idx="1"/>
          </p:nvPr>
        </p:nvSpPr>
        <p:spPr/>
        <p:txBody>
          <a:bodyPr>
            <a:normAutofit fontScale="92500" lnSpcReduction="20000"/>
          </a:bodyPr>
          <a:lstStyle/>
          <a:p>
            <a:pPr marL="0" indent="0">
              <a:buNone/>
            </a:pPr>
            <a:r>
              <a:rPr lang="en-TT" sz="2600" b="1" dirty="0" smtClean="0"/>
              <a:t>Project management </a:t>
            </a:r>
            <a:r>
              <a:rPr lang="en-TT" sz="2600" dirty="0" smtClean="0"/>
              <a:t>is </a:t>
            </a:r>
            <a:r>
              <a:rPr lang="en-TT" sz="2600" dirty="0"/>
              <a:t>the application of knowledge, skills and techniques to execute projects effectively and efficiently. </a:t>
            </a:r>
            <a:endParaRPr lang="en-TT" sz="2600" dirty="0" smtClean="0"/>
          </a:p>
          <a:p>
            <a:pPr marL="0" indent="0">
              <a:buNone/>
            </a:pPr>
            <a:r>
              <a:rPr lang="en-TT" sz="2600" dirty="0" smtClean="0"/>
              <a:t>It is </a:t>
            </a:r>
            <a:r>
              <a:rPr lang="en-TT" sz="2600" dirty="0"/>
              <a:t>a strategic competency for organizations, enabling them to tie project results to business goals </a:t>
            </a:r>
            <a:endParaRPr lang="en-TT" sz="2600" dirty="0" smtClean="0"/>
          </a:p>
          <a:p>
            <a:pPr marL="0" indent="0">
              <a:buNone/>
            </a:pPr>
            <a:endParaRPr lang="en-TT" sz="2600" dirty="0"/>
          </a:p>
          <a:p>
            <a:pPr lvl="0"/>
            <a:r>
              <a:rPr lang="en-TT" sz="2600" dirty="0" smtClean="0">
                <a:solidFill>
                  <a:prstClr val="black"/>
                </a:solidFill>
              </a:rPr>
              <a:t>Processes</a:t>
            </a:r>
            <a:endParaRPr lang="en-TT" sz="2600" dirty="0">
              <a:solidFill>
                <a:prstClr val="black"/>
              </a:solidFill>
            </a:endParaRPr>
          </a:p>
          <a:p>
            <a:pPr lvl="1" fontAlgn="base">
              <a:spcAft>
                <a:spcPct val="0"/>
              </a:spcAft>
              <a:buFontTx/>
              <a:buChar char="–"/>
            </a:pPr>
            <a:r>
              <a:rPr lang="en-US" altLang="en-US" sz="2600" kern="0" dirty="0" smtClean="0">
                <a:solidFill>
                  <a:srgbClr val="000000"/>
                </a:solidFill>
              </a:rPr>
              <a:t>Initiating </a:t>
            </a:r>
            <a:r>
              <a:rPr lang="en-US" altLang="en-US" sz="2600" kern="0" dirty="0">
                <a:solidFill>
                  <a:srgbClr val="000000"/>
                </a:solidFill>
              </a:rPr>
              <a:t>/ planning / executing / controlling /closing </a:t>
            </a:r>
          </a:p>
          <a:p>
            <a:pPr lvl="0"/>
            <a:r>
              <a:rPr lang="en-TT" sz="2600" dirty="0">
                <a:solidFill>
                  <a:prstClr val="black"/>
                </a:solidFill>
              </a:rPr>
              <a:t>Knowledge areas</a:t>
            </a:r>
          </a:p>
          <a:p>
            <a:pPr lvl="1"/>
            <a:r>
              <a:rPr lang="en-TT" sz="2600" dirty="0">
                <a:solidFill>
                  <a:prstClr val="black"/>
                </a:solidFill>
                <a:ea typeface="Calibri"/>
                <a:cs typeface="Times New Roman"/>
              </a:rPr>
              <a:t>Project Integration Management / Scope / </a:t>
            </a:r>
            <a:r>
              <a:rPr lang="en-TT" sz="2600" dirty="0">
                <a:solidFill>
                  <a:prstClr val="black"/>
                </a:solidFill>
                <a:cs typeface="Times New Roman"/>
              </a:rPr>
              <a:t>Time / Cost / Quality / HR / Communications / Risk /Procurement / Stakeholder</a:t>
            </a:r>
            <a:endParaRPr lang="en-TT" sz="2600" dirty="0">
              <a:solidFill>
                <a:prstClr val="black"/>
              </a:solidFill>
            </a:endParaRPr>
          </a:p>
          <a:p>
            <a:r>
              <a:rPr lang="en-TT" sz="2600" dirty="0"/>
              <a:t>Project life cycle and </a:t>
            </a:r>
            <a:r>
              <a:rPr lang="en-TT" sz="2600" dirty="0" smtClean="0"/>
              <a:t>phases</a:t>
            </a:r>
            <a:endParaRPr lang="en-TT" dirty="0"/>
          </a:p>
        </p:txBody>
      </p:sp>
    </p:spTree>
    <p:extLst>
      <p:ext uri="{BB962C8B-B14F-4D97-AF65-F5344CB8AC3E}">
        <p14:creationId xmlns:p14="http://schemas.microsoft.com/office/powerpoint/2010/main" val="323801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kumimoji="0" lang="en-US" altLang="en-US" sz="3600" b="0" i="0" u="none" strike="noStrike" kern="0" cap="none" spc="0" normalizeH="0" baseline="0" noProof="0" dirty="0" smtClean="0">
                <a:ln>
                  <a:noFill/>
                </a:ln>
                <a:effectLst/>
                <a:uLnTx/>
                <a:uFillTx/>
                <a:latin typeface="Times New Roman"/>
              </a:rPr>
              <a:t>1.2 Overlap of Process Groups in a Phase (PMBOK Guide, 2000, p. 31</a:t>
            </a:r>
            <a:endParaRPr lang="en-TT" dirty="0"/>
          </a:p>
        </p:txBody>
      </p:sp>
      <p:sp>
        <p:nvSpPr>
          <p:cNvPr id="3" name="Content Placeholder 2"/>
          <p:cNvSpPr>
            <a:spLocks noGrp="1"/>
          </p:cNvSpPr>
          <p:nvPr>
            <p:ph idx="1"/>
          </p:nvPr>
        </p:nvSpPr>
        <p:spPr/>
        <p:txBody>
          <a:bodyPr/>
          <a:lstStyle/>
          <a:p>
            <a:endParaRPr lang="en-TT"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295400"/>
            <a:ext cx="8229600" cy="4643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23034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TT" sz="3600" dirty="0" smtClean="0"/>
              <a:t>1.3 Context of Project Management</a:t>
            </a:r>
            <a:endParaRPr lang="en-TT" sz="3600" dirty="0"/>
          </a:p>
        </p:txBody>
      </p:sp>
      <p:sp>
        <p:nvSpPr>
          <p:cNvPr id="3" name="Content Placeholder 2"/>
          <p:cNvSpPr>
            <a:spLocks noGrp="1"/>
          </p:cNvSpPr>
          <p:nvPr>
            <p:ph idx="1"/>
          </p:nvPr>
        </p:nvSpPr>
        <p:spPr/>
        <p:txBody>
          <a:bodyPr>
            <a:normAutofit/>
          </a:bodyPr>
          <a:lstStyle/>
          <a:p>
            <a:endParaRPr lang="en-TT" dirty="0" smtClean="0"/>
          </a:p>
          <a:p>
            <a:r>
              <a:rPr lang="en-US" dirty="0"/>
              <a:t>Operates in a broad based organizational system</a:t>
            </a:r>
            <a:endParaRPr lang="en-TT" dirty="0"/>
          </a:p>
          <a:p>
            <a:r>
              <a:rPr lang="en-TT" dirty="0" smtClean="0"/>
              <a:t>Adheres to Organizational standards</a:t>
            </a:r>
            <a:r>
              <a:rPr lang="en-US" altLang="en-US" dirty="0"/>
              <a:t> </a:t>
            </a:r>
            <a:endParaRPr lang="en-US" altLang="en-US" dirty="0" smtClean="0"/>
          </a:p>
          <a:p>
            <a:r>
              <a:rPr lang="en-US" altLang="en-US" dirty="0" smtClean="0"/>
              <a:t>Requires Top </a:t>
            </a:r>
            <a:r>
              <a:rPr lang="en-US" altLang="en-US" dirty="0"/>
              <a:t>Management </a:t>
            </a:r>
            <a:r>
              <a:rPr lang="en-US" altLang="en-US" dirty="0" smtClean="0"/>
              <a:t>Commitment</a:t>
            </a:r>
          </a:p>
          <a:p>
            <a:endParaRPr lang="en-TT" dirty="0" smtClean="0"/>
          </a:p>
          <a:p>
            <a:endParaRPr lang="en-TT" dirty="0"/>
          </a:p>
        </p:txBody>
      </p:sp>
    </p:spTree>
    <p:extLst>
      <p:ext uri="{BB962C8B-B14F-4D97-AF65-F5344CB8AC3E}">
        <p14:creationId xmlns:p14="http://schemas.microsoft.com/office/powerpoint/2010/main" val="3475199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smtClean="0"/>
              <a:t>1.4 The Context</a:t>
            </a:r>
            <a:endParaRPr lang="en-TT" dirty="0"/>
          </a:p>
        </p:txBody>
      </p:sp>
      <p:sp>
        <p:nvSpPr>
          <p:cNvPr id="3" name="Content Placeholder 2"/>
          <p:cNvSpPr>
            <a:spLocks noGrp="1"/>
          </p:cNvSpPr>
          <p:nvPr>
            <p:ph idx="1"/>
          </p:nvPr>
        </p:nvSpPr>
        <p:spPr/>
        <p:txBody>
          <a:bodyPr/>
          <a:lstStyle/>
          <a:p>
            <a:endParaRPr lang="en-TT" dirty="0"/>
          </a:p>
        </p:txBody>
      </p:sp>
      <p:sp>
        <p:nvSpPr>
          <p:cNvPr id="4" name="Oval 3"/>
          <p:cNvSpPr/>
          <p:nvPr/>
        </p:nvSpPr>
        <p:spPr>
          <a:xfrm>
            <a:off x="2267744" y="1772816"/>
            <a:ext cx="4464496" cy="43204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TT" dirty="0" smtClean="0"/>
              <a:t>Co</a:t>
            </a:r>
            <a:endParaRPr lang="en-TT" dirty="0"/>
          </a:p>
        </p:txBody>
      </p:sp>
      <p:sp>
        <p:nvSpPr>
          <p:cNvPr id="6" name="Oval 5"/>
          <p:cNvSpPr/>
          <p:nvPr/>
        </p:nvSpPr>
        <p:spPr>
          <a:xfrm>
            <a:off x="3076050" y="2636912"/>
            <a:ext cx="2833464" cy="26642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TT" dirty="0" err="1" smtClean="0"/>
              <a:t>ProProoject</a:t>
            </a:r>
            <a:endParaRPr lang="en-TT" dirty="0"/>
          </a:p>
        </p:txBody>
      </p:sp>
      <p:sp>
        <p:nvSpPr>
          <p:cNvPr id="7" name="Oval 6"/>
          <p:cNvSpPr/>
          <p:nvPr/>
        </p:nvSpPr>
        <p:spPr>
          <a:xfrm>
            <a:off x="3352368" y="3449782"/>
            <a:ext cx="2280828" cy="1357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TT" dirty="0" smtClean="0"/>
              <a:t>Project Management</a:t>
            </a:r>
            <a:endParaRPr lang="en-TT" dirty="0"/>
          </a:p>
        </p:txBody>
      </p:sp>
      <p:sp>
        <p:nvSpPr>
          <p:cNvPr id="9" name="TextBox 8"/>
          <p:cNvSpPr txBox="1"/>
          <p:nvPr/>
        </p:nvSpPr>
        <p:spPr>
          <a:xfrm>
            <a:off x="3670443" y="3082635"/>
            <a:ext cx="2030749" cy="369332"/>
          </a:xfrm>
          <a:prstGeom prst="rect">
            <a:avLst/>
          </a:prstGeom>
          <a:noFill/>
        </p:spPr>
        <p:txBody>
          <a:bodyPr wrap="none" rtlCol="0">
            <a:spAutoFit/>
          </a:bodyPr>
          <a:lstStyle/>
          <a:p>
            <a:r>
              <a:rPr lang="en-TT" dirty="0" smtClean="0"/>
              <a:t>Project Governance</a:t>
            </a:r>
            <a:endParaRPr lang="en-TT" dirty="0"/>
          </a:p>
        </p:txBody>
      </p:sp>
      <p:sp>
        <p:nvSpPr>
          <p:cNvPr id="11" name="TextBox 10"/>
          <p:cNvSpPr txBox="1"/>
          <p:nvPr/>
        </p:nvSpPr>
        <p:spPr>
          <a:xfrm>
            <a:off x="3659324" y="2924944"/>
            <a:ext cx="1776772" cy="369332"/>
          </a:xfrm>
          <a:prstGeom prst="rect">
            <a:avLst/>
          </a:prstGeom>
          <a:noFill/>
        </p:spPr>
        <p:txBody>
          <a:bodyPr wrap="square" rtlCol="0">
            <a:spAutoFit/>
          </a:bodyPr>
          <a:lstStyle/>
          <a:p>
            <a:endParaRPr lang="en-TT" dirty="0"/>
          </a:p>
        </p:txBody>
      </p:sp>
      <p:sp>
        <p:nvSpPr>
          <p:cNvPr id="10" name="TextBox 9"/>
          <p:cNvSpPr txBox="1"/>
          <p:nvPr/>
        </p:nvSpPr>
        <p:spPr>
          <a:xfrm>
            <a:off x="3343970" y="2215246"/>
            <a:ext cx="2312043" cy="369332"/>
          </a:xfrm>
          <a:prstGeom prst="rect">
            <a:avLst/>
          </a:prstGeom>
          <a:noFill/>
        </p:spPr>
        <p:txBody>
          <a:bodyPr wrap="none" rtlCol="0">
            <a:spAutoFit/>
          </a:bodyPr>
          <a:lstStyle/>
          <a:p>
            <a:r>
              <a:rPr lang="en-TT" dirty="0" smtClean="0"/>
              <a:t>Corporate Governance</a:t>
            </a:r>
            <a:endParaRPr lang="en-TT" dirty="0"/>
          </a:p>
        </p:txBody>
      </p:sp>
    </p:spTree>
    <p:extLst>
      <p:ext uri="{BB962C8B-B14F-4D97-AF65-F5344CB8AC3E}">
        <p14:creationId xmlns:p14="http://schemas.microsoft.com/office/powerpoint/2010/main" val="2542845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smtClean="0"/>
              <a:t>1.5 Corporate governance</a:t>
            </a:r>
            <a:endParaRPr lang="en-TT" dirty="0"/>
          </a:p>
        </p:txBody>
      </p:sp>
      <p:sp>
        <p:nvSpPr>
          <p:cNvPr id="3" name="Content Placeholder 2"/>
          <p:cNvSpPr>
            <a:spLocks noGrp="1"/>
          </p:cNvSpPr>
          <p:nvPr>
            <p:ph idx="1"/>
          </p:nvPr>
        </p:nvSpPr>
        <p:spPr/>
        <p:txBody>
          <a:bodyPr>
            <a:normAutofit fontScale="85000" lnSpcReduction="20000"/>
          </a:bodyPr>
          <a:lstStyle/>
          <a:p>
            <a:r>
              <a:rPr lang="en-TT" dirty="0" smtClean="0"/>
              <a:t>Corporate governance encompasses all work done in an organization</a:t>
            </a:r>
          </a:p>
          <a:p>
            <a:r>
              <a:rPr lang="en-TT" dirty="0" smtClean="0"/>
              <a:t>Governs the work in traditional line organizations</a:t>
            </a:r>
          </a:p>
          <a:p>
            <a:r>
              <a:rPr lang="en-TT" dirty="0" smtClean="0"/>
              <a:t>Governs the work done in temporary organizations, such as projects. </a:t>
            </a:r>
          </a:p>
          <a:p>
            <a:r>
              <a:rPr lang="en-TT" dirty="0" smtClean="0"/>
              <a:t>Corporate governance interfaces and overlaps with project management governance </a:t>
            </a:r>
          </a:p>
          <a:p>
            <a:r>
              <a:rPr lang="en-TT" dirty="0" smtClean="0"/>
              <a:t>Corporate Governance sets the boundaries for the governance of projects </a:t>
            </a:r>
          </a:p>
          <a:p>
            <a:r>
              <a:rPr lang="en-TT" dirty="0" smtClean="0"/>
              <a:t>Increasingly aware </a:t>
            </a:r>
            <a:r>
              <a:rPr lang="en-TT" dirty="0"/>
              <a:t>of the importance of corporate risk management, sustainable development and ethical </a:t>
            </a:r>
            <a:r>
              <a:rPr lang="en-TT" dirty="0" smtClean="0"/>
              <a:t>practice</a:t>
            </a:r>
            <a:endParaRPr lang="en-TT" dirty="0"/>
          </a:p>
        </p:txBody>
      </p:sp>
    </p:spTree>
    <p:extLst>
      <p:ext uri="{BB962C8B-B14F-4D97-AF65-F5344CB8AC3E}">
        <p14:creationId xmlns:p14="http://schemas.microsoft.com/office/powerpoint/2010/main" val="3653827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smtClean="0"/>
              <a:t>1.6 Project Governance</a:t>
            </a:r>
            <a:endParaRPr lang="en-TT" dirty="0"/>
          </a:p>
        </p:txBody>
      </p:sp>
      <p:sp>
        <p:nvSpPr>
          <p:cNvPr id="3" name="Content Placeholder 2"/>
          <p:cNvSpPr>
            <a:spLocks noGrp="1"/>
          </p:cNvSpPr>
          <p:nvPr>
            <p:ph idx="1"/>
          </p:nvPr>
        </p:nvSpPr>
        <p:spPr/>
        <p:txBody>
          <a:bodyPr>
            <a:normAutofit fontScale="92500" lnSpcReduction="10000"/>
          </a:bodyPr>
          <a:lstStyle/>
          <a:p>
            <a:r>
              <a:rPr lang="en-TT" dirty="0"/>
              <a:t>Project governance is the management framework within which project decisions are made. </a:t>
            </a:r>
            <a:endParaRPr lang="en-TT" dirty="0" smtClean="0"/>
          </a:p>
          <a:p>
            <a:r>
              <a:rPr lang="en-TT" dirty="0" smtClean="0"/>
              <a:t>Project </a:t>
            </a:r>
            <a:r>
              <a:rPr lang="en-TT" dirty="0"/>
              <a:t>governance is a critical element of any project since while the accountabilities and responsibilities associated with an organization’s business as usual activities are laid down in their organizational governance arrangements, seldom does an equivalent framework exist to govern the development of its capital investments (projects)</a:t>
            </a:r>
          </a:p>
        </p:txBody>
      </p:sp>
    </p:spTree>
    <p:extLst>
      <p:ext uri="{BB962C8B-B14F-4D97-AF65-F5344CB8AC3E}">
        <p14:creationId xmlns:p14="http://schemas.microsoft.com/office/powerpoint/2010/main" val="16756919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2730</TotalTime>
  <Words>756</Words>
  <Application>Microsoft Office PowerPoint</Application>
  <PresentationFormat>On-screen Show (4:3)</PresentationFormat>
  <Paragraphs>115</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Corporate Governance in Institutionalizing Project Management’</vt:lpstr>
      <vt:lpstr>PowerPoint Presentation</vt:lpstr>
      <vt:lpstr>Contents</vt:lpstr>
      <vt:lpstr>1.0 What is project management</vt:lpstr>
      <vt:lpstr>1.2 Overlap of Process Groups in a Phase (PMBOK Guide, 2000, p. 31</vt:lpstr>
      <vt:lpstr>1.3 Context of Project Management</vt:lpstr>
      <vt:lpstr>1.4 The Context</vt:lpstr>
      <vt:lpstr>1.5 Corporate governance</vt:lpstr>
      <vt:lpstr>1.6 Project Governance</vt:lpstr>
      <vt:lpstr>2.0 Drivers of Organization’s Project Success</vt:lpstr>
      <vt:lpstr>3.0 Success Criteria: Governance of Project Management</vt:lpstr>
      <vt:lpstr>3.1 Governance of Project vs Governance of Project Management</vt:lpstr>
      <vt:lpstr>4.0  Next Generation skills in Project Management</vt:lpstr>
      <vt:lpstr>4.1 Change in Triple Constraints</vt:lpstr>
      <vt:lpstr>5.0 Talent Management Initiatives</vt:lpstr>
      <vt:lpstr>5.1 Tiered Structure of PM Seniority</vt:lpstr>
      <vt:lpstr>5.2  Implementing a Project Talent Management Program </vt:lpstr>
      <vt:lpstr> 6.0 Conclusion </vt:lpstr>
      <vt:lpstr>References</vt:lpstr>
    </vt:vector>
  </TitlesOfParts>
  <Company>NTA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Importance of Corporate Governance in Institutionalizing Project Management’</dc:title>
  <dc:creator>Narayan</dc:creator>
  <cp:lastModifiedBy>Guest</cp:lastModifiedBy>
  <cp:revision>78</cp:revision>
  <cp:lastPrinted>2014-11-05T21:06:43Z</cp:lastPrinted>
  <dcterms:created xsi:type="dcterms:W3CDTF">2013-11-16T00:59:09Z</dcterms:created>
  <dcterms:modified xsi:type="dcterms:W3CDTF">2014-11-06T02:10:44Z</dcterms:modified>
</cp:coreProperties>
</file>